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709" r:id="rId2"/>
    <p:sldId id="704" r:id="rId3"/>
    <p:sldId id="705" r:id="rId4"/>
    <p:sldId id="701" r:id="rId5"/>
    <p:sldId id="706" r:id="rId6"/>
    <p:sldId id="703" r:id="rId7"/>
    <p:sldId id="707" r:id="rId8"/>
    <p:sldId id="708" r:id="rId9"/>
  </p:sldIdLst>
  <p:sldSz cx="9144000" cy="5143500" type="screen16x9"/>
  <p:notesSz cx="9601200" cy="150876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2DE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9" autoAdjust="0"/>
    <p:restoredTop sz="88544" autoAdjust="0"/>
  </p:normalViewPr>
  <p:slideViewPr>
    <p:cSldViewPr snapToGrid="0" snapToObjects="1">
      <p:cViewPr varScale="1">
        <p:scale>
          <a:sx n="85" d="100"/>
          <a:sy n="85" d="100"/>
        </p:scale>
        <p:origin x="-840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37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34" d="100"/>
          <a:sy n="34" d="100"/>
        </p:scale>
        <p:origin x="-3012" y="-72"/>
      </p:cViewPr>
      <p:guideLst>
        <p:guide orient="horz" pos="4752"/>
        <p:guide pos="30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754381"/>
          </a:xfrm>
          <a:prstGeom prst="rect">
            <a:avLst/>
          </a:prstGeom>
        </p:spPr>
        <p:txBody>
          <a:bodyPr vert="horz" wrap="square" lIns="141074" tIns="70537" rIns="141074" bIns="70537" numCol="1" anchor="t" anchorCtr="0" compatLnSpc="1">
            <a:prstTxWarp prst="textNoShape">
              <a:avLst/>
            </a:prstTxWarp>
          </a:bodyPr>
          <a:lstStyle>
            <a:lvl1pPr>
              <a:defRPr sz="19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9" y="0"/>
            <a:ext cx="4160520" cy="754381"/>
          </a:xfrm>
          <a:prstGeom prst="rect">
            <a:avLst/>
          </a:prstGeom>
        </p:spPr>
        <p:txBody>
          <a:bodyPr vert="horz" wrap="square" lIns="141074" tIns="70537" rIns="141074" bIns="70537" numCol="1" anchor="t" anchorCtr="0" compatLnSpc="1">
            <a:prstTxWarp prst="textNoShape">
              <a:avLst/>
            </a:prstTxWarp>
          </a:bodyPr>
          <a:lstStyle>
            <a:lvl1pPr algn="r">
              <a:defRPr sz="1900" smtClean="0"/>
            </a:lvl1pPr>
          </a:lstStyle>
          <a:p>
            <a:pPr>
              <a:defRPr/>
            </a:pPr>
            <a:fld id="{6F7C9C05-9C3D-4042-8548-49906676AF0C}" type="datetime1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28600" y="1131888"/>
            <a:ext cx="10058400" cy="565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41074" tIns="70537" rIns="141074" bIns="70537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7166610"/>
            <a:ext cx="7680960" cy="6789420"/>
          </a:xfrm>
          <a:prstGeom prst="rect">
            <a:avLst/>
          </a:prstGeom>
        </p:spPr>
        <p:txBody>
          <a:bodyPr vert="horz" lIns="141074" tIns="70537" rIns="141074" bIns="70537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330602"/>
            <a:ext cx="4160520" cy="754381"/>
          </a:xfrm>
          <a:prstGeom prst="rect">
            <a:avLst/>
          </a:prstGeom>
        </p:spPr>
        <p:txBody>
          <a:bodyPr vert="horz" wrap="square" lIns="141074" tIns="70537" rIns="141074" bIns="70537" numCol="1" anchor="b" anchorCtr="0" compatLnSpc="1">
            <a:prstTxWarp prst="textNoShape">
              <a:avLst/>
            </a:prstTxWarp>
          </a:bodyPr>
          <a:lstStyle>
            <a:lvl1pPr>
              <a:defRPr sz="19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9" y="14330602"/>
            <a:ext cx="4160520" cy="754381"/>
          </a:xfrm>
          <a:prstGeom prst="rect">
            <a:avLst/>
          </a:prstGeom>
        </p:spPr>
        <p:txBody>
          <a:bodyPr vert="horz" wrap="square" lIns="141074" tIns="70537" rIns="141074" bIns="70537" numCol="1" anchor="b" anchorCtr="0" compatLnSpc="1">
            <a:prstTxWarp prst="textNoShape">
              <a:avLst/>
            </a:prstTxWarp>
          </a:bodyPr>
          <a:lstStyle>
            <a:lvl1pPr algn="r">
              <a:defRPr sz="1900" smtClean="0"/>
            </a:lvl1pPr>
          </a:lstStyle>
          <a:p>
            <a:pPr>
              <a:defRPr/>
            </a:pPr>
            <a:fld id="{D6D5176D-F9DC-4643-81BC-DF10432F2FC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3335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dirty="0" smtClean="0">
              <a:ea typeface="ＭＳ Ｐゴシック" pitchFamily="-112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1CA40-89F3-49A5-A9A7-D167B397CBF5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smtClean="0">
              <a:ea typeface="ＭＳ Ｐゴシック" pitchFamily="-112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1CA40-89F3-49A5-A9A7-D167B397CBF5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smtClean="0">
              <a:ea typeface="ＭＳ Ｐゴシック" pitchFamily="-112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1CA40-89F3-49A5-A9A7-D167B397CBF5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smtClean="0">
              <a:ea typeface="ＭＳ Ｐゴシック" pitchFamily="-112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1CA40-89F3-49A5-A9A7-D167B397CBF5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smtClean="0">
              <a:ea typeface="ＭＳ Ｐゴシック" pitchFamily="-112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1CA40-89F3-49A5-A9A7-D167B397CBF5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smtClean="0">
              <a:ea typeface="ＭＳ Ｐゴシック" pitchFamily="-112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1CA40-89F3-49A5-A9A7-D167B397CBF5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DD6DF-9FBE-4A06-8857-18D89BD3F5FD}" type="datetime1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1706B-5EFF-42FA-AC28-940826F3AE0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1B758-0ED0-47AB-97D0-696EA493C0F8}" type="datetime1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344AA-5666-4FB4-98EF-9A039A2A207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18FCC-26D6-462F-AA7D-E5C3CDF3102B}" type="datetime1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953F1-AF84-42B5-837E-467C46FF3AA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68B93-FB92-4F90-AFB0-E2EBC5987EF2}" type="datetime1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BFAEC-1CB8-41B4-988B-965963CB397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21FFB-5854-4582-AB02-BF4E5A955AFA}" type="datetime1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B07E6-DF6B-44DA-B48D-F814C6DA0F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3FE25-F98A-4947-A63C-AA6D79AE0D50}" type="datetime1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6CAB8-C27B-47F1-86F3-3884A8D0670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-108" charset="0"/>
              </a:defRPr>
            </a:lvl1pPr>
          </a:lstStyle>
          <a:p>
            <a:pPr>
              <a:defRPr/>
            </a:pPr>
            <a:fld id="{7DF6FB25-9059-4091-8E6B-683C221CFF7D}" type="datetime1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-108" charset="0"/>
              </a:defRPr>
            </a:lvl1pPr>
          </a:lstStyle>
          <a:p>
            <a:pPr>
              <a:defRPr/>
            </a:pPr>
            <a:fld id="{24445E3B-2D74-4288-969E-728E980BC14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 pitchFamily="34" charset="0"/>
          <a:ea typeface="Arial" pitchFamily="34" charset="0"/>
          <a:cs typeface="Arial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ＭＳ Ｐゴシック" charset="-128"/>
          <a:cs typeface="Arial" pitchFamily="34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ＭＳ Ｐゴシック" charset="-128"/>
          <a:cs typeface="Arial" pitchFamily="34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ＭＳ Ｐゴシック" charset="-128"/>
          <a:cs typeface="Arial" pitchFamily="34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ＭＳ Ｐゴシック" charset="-128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4"/>
          <p:cNvSpPr>
            <a:spLocks noGrp="1"/>
          </p:cNvSpPr>
          <p:nvPr>
            <p:ph type="ctrTitle"/>
          </p:nvPr>
        </p:nvSpPr>
        <p:spPr>
          <a:xfrm>
            <a:off x="685800" y="686160"/>
            <a:ext cx="7772400" cy="1602265"/>
          </a:xfrm>
        </p:spPr>
        <p:txBody>
          <a:bodyPr/>
          <a:lstStyle/>
          <a:p>
            <a:pPr algn="ctr"/>
            <a:r>
              <a:rPr lang="en-US" sz="4000" dirty="0" smtClean="0">
                <a:latin typeface="+mj-lt"/>
              </a:rPr>
              <a:t> Filtering Approaches for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Real-Time Anti-Aliasing </a:t>
            </a:r>
            <a:endParaRPr lang="en-US" sz="4000" dirty="0" smtClean="0">
              <a:latin typeface="+mj-lt"/>
              <a:cs typeface="Arial" charset="0"/>
            </a:endParaRPr>
          </a:p>
        </p:txBody>
      </p:sp>
      <p:pic>
        <p:nvPicPr>
          <p:cNvPr id="263170" name="Picture 2" descr="http://sis.siggraph.org/OPAL/Themes/SIS/2011/src/downloads/c96-f96_3-a257-representative_image-v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53961" y="2217513"/>
            <a:ext cx="2836079" cy="2039937"/>
          </a:xfrm>
          <a:prstGeom prst="rect">
            <a:avLst/>
          </a:prstGeom>
          <a:noFill/>
        </p:spPr>
      </p:pic>
      <p:sp>
        <p:nvSpPr>
          <p:cNvPr id="10" name="9 Rectángulo"/>
          <p:cNvSpPr/>
          <p:nvPr/>
        </p:nvSpPr>
        <p:spPr>
          <a:xfrm>
            <a:off x="8206740" y="0"/>
            <a:ext cx="937260" cy="7027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5" name="2 Título"/>
          <p:cNvSpPr txBox="1">
            <a:spLocks/>
          </p:cNvSpPr>
          <p:nvPr/>
        </p:nvSpPr>
        <p:spPr bwMode="auto">
          <a:xfrm>
            <a:off x="438123" y="4324287"/>
            <a:ext cx="8229600" cy="730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s-ES_tradnl" dirty="0" smtClean="0">
                <a:solidFill>
                  <a:prstClr val="black"/>
                </a:solidFill>
                <a:latin typeface="Myriad Pro"/>
                <a:ea typeface="Arial" pitchFamily="34" charset="0"/>
                <a:cs typeface="Arial" pitchFamily="34" charset="0"/>
              </a:rPr>
              <a:t>http://</a:t>
            </a:r>
            <a:r>
              <a:rPr lang="es-ES_tradnl" dirty="0" err="1" smtClean="0">
                <a:solidFill>
                  <a:prstClr val="black"/>
                </a:solidFill>
                <a:latin typeface="Myriad Pro"/>
                <a:ea typeface="Arial" pitchFamily="34" charset="0"/>
                <a:cs typeface="Arial" pitchFamily="34" charset="0"/>
              </a:rPr>
              <a:t>www.iryoku.com</a:t>
            </a:r>
            <a:r>
              <a:rPr lang="es-ES_tradnl" dirty="0" smtClean="0">
                <a:solidFill>
                  <a:prstClr val="black"/>
                </a:solidFill>
                <a:latin typeface="Myriad Pro"/>
                <a:ea typeface="Arial" pitchFamily="34" charset="0"/>
                <a:cs typeface="Arial" pitchFamily="34" charset="0"/>
              </a:rPr>
              <a:t>/</a:t>
            </a:r>
            <a:r>
              <a:rPr lang="es-ES_tradnl" dirty="0" err="1" smtClean="0">
                <a:solidFill>
                  <a:prstClr val="black"/>
                </a:solidFill>
                <a:latin typeface="Myriad Pro"/>
                <a:ea typeface="Arial" pitchFamily="34" charset="0"/>
                <a:cs typeface="Arial" pitchFamily="34" charset="0"/>
              </a:rPr>
              <a:t>aacourse</a:t>
            </a:r>
            <a:r>
              <a:rPr lang="es-ES_tradnl" dirty="0" smtClean="0">
                <a:solidFill>
                  <a:prstClr val="black"/>
                </a:solidFill>
                <a:latin typeface="Myriad Pro"/>
                <a:ea typeface="Arial" pitchFamily="34" charset="0"/>
                <a:cs typeface="Arial" pitchFamily="34" charset="0"/>
              </a:rPr>
              <a:t>/</a:t>
            </a:r>
            <a:endParaRPr lang="es-ES" dirty="0">
              <a:solidFill>
                <a:prstClr val="black"/>
              </a:solidFill>
              <a:latin typeface="Myriad Pro"/>
              <a:ea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004102"/>
              </p:ext>
            </p:extLst>
          </p:nvPr>
        </p:nvGraphicFramePr>
        <p:xfrm>
          <a:off x="467544" y="1200150"/>
          <a:ext cx="8208912" cy="3146544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5399856"/>
                <a:gridCol w="2809056"/>
              </a:tblGrid>
              <a:tr h="3496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1" u="none" strike="noStrike" dirty="0" err="1">
                          <a:effectLst/>
                        </a:rPr>
                        <a:t>Introduction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386" marR="4386" marT="3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u="none" strike="noStrike" dirty="0">
                          <a:effectLst/>
                        </a:rPr>
                        <a:t>Diego Gutierrez</a:t>
                      </a:r>
                      <a:r>
                        <a:rPr lang="es-ES" sz="1500" u="none" strike="noStrike" dirty="0" smtClean="0">
                          <a:effectLst/>
                        </a:rPr>
                        <a:t> 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386" marR="4386" marT="3290" marB="0" anchor="ctr"/>
                </a:tc>
              </a:tr>
              <a:tr h="3496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u="none" strike="noStrike" dirty="0">
                          <a:effectLst/>
                        </a:rPr>
                        <a:t>A Directionally Adaptive Edge Anti-Aliasing Filter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386" marR="4386" marT="3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u="none" strike="noStrike" dirty="0">
                          <a:effectLst/>
                        </a:rPr>
                        <a:t>Jason Yang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386" marR="4386" marT="3290" marB="0" anchor="ctr"/>
                </a:tc>
              </a:tr>
              <a:tr h="3496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1" u="none" strike="noStrike" dirty="0" err="1">
                          <a:effectLst/>
                        </a:rPr>
                        <a:t>Morphological</a:t>
                      </a:r>
                      <a:r>
                        <a:rPr lang="es-ES" sz="1500" b="1" u="none" strike="noStrike" dirty="0">
                          <a:effectLst/>
                        </a:rPr>
                        <a:t> Anti-</a:t>
                      </a:r>
                      <a:r>
                        <a:rPr lang="es-ES" sz="1500" b="1" u="none" strike="noStrike" dirty="0" err="1">
                          <a:effectLst/>
                        </a:rPr>
                        <a:t>Aliasing</a:t>
                      </a:r>
                      <a:r>
                        <a:rPr lang="es-ES" sz="1500" b="1" u="none" strike="noStrike" dirty="0">
                          <a:effectLst/>
                        </a:rPr>
                        <a:t> (MLAA)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386" marR="4386" marT="3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u="none" strike="noStrike">
                          <a:effectLst/>
                        </a:rPr>
                        <a:t>Alexander Reshetov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386" marR="4386" marT="3290" marB="0" anchor="ctr"/>
                </a:tc>
              </a:tr>
              <a:tr h="3496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1" u="none" strike="noStrike" dirty="0" err="1">
                          <a:effectLst/>
                        </a:rPr>
                        <a:t>Jimenez's</a:t>
                      </a:r>
                      <a:r>
                        <a:rPr lang="es-ES" sz="1500" b="1" u="none" strike="noStrike" dirty="0">
                          <a:effectLst/>
                        </a:rPr>
                        <a:t> MLAA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386" marR="4386" marT="3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u="none" strike="noStrike">
                          <a:effectLst/>
                        </a:rPr>
                        <a:t>Jorge Jimenez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386" marR="4386" marT="3290" marB="0" anchor="ctr"/>
                </a:tc>
              </a:tr>
              <a:tr h="3496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u="none" strike="noStrike">
                          <a:effectLst/>
                        </a:rPr>
                        <a:t>Hybrid CPU/GPU MLAA on the Xbox-360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386" marR="4386" marT="3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u="none" strike="noStrike" dirty="0">
                          <a:effectLst/>
                        </a:rPr>
                        <a:t>Pete Demoreuille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386" marR="4386" marT="3290" marB="0" anchor="ctr"/>
                </a:tc>
              </a:tr>
              <a:tr h="3496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u="none" strike="noStrike" dirty="0">
                          <a:effectLst/>
                        </a:rPr>
                        <a:t>Low latency MLAA in God of War III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386" marR="4386" marT="3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u="none" strike="noStrike">
                          <a:effectLst/>
                        </a:rPr>
                        <a:t>Cedric Perthuis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386" marR="4386" marT="3290" marB="0" anchor="ctr"/>
                </a:tc>
              </a:tr>
              <a:tr h="3496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1" u="none" strike="noStrike">
                          <a:effectLst/>
                        </a:rPr>
                        <a:t>PlayStation Edge MLAA</a:t>
                      </a:r>
                      <a:endParaRPr lang="es-ES" sz="1500" b="1" i="0" u="none" strike="noStrike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386" marR="4386" marT="3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u="none" strike="noStrike">
                          <a:effectLst/>
                        </a:rPr>
                        <a:t>Tobias Berghoff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386" marR="4386" marT="3290" marB="0" anchor="ctr"/>
                </a:tc>
              </a:tr>
              <a:tr h="3496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1" u="none" strike="noStrike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The</a:t>
                      </a:r>
                      <a:r>
                        <a:rPr lang="es-ES" sz="15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s-ES" sz="1500" b="1" u="none" strike="noStrike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Saboteur</a:t>
                      </a:r>
                      <a:r>
                        <a:rPr lang="es-ES" sz="15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Anti-</a:t>
                      </a:r>
                      <a:r>
                        <a:rPr lang="es-ES" sz="1500" b="1" u="none" strike="noStrike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Aliasing</a:t>
                      </a:r>
                      <a:r>
                        <a:rPr lang="es-ES" sz="15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(SPUAA)</a:t>
                      </a:r>
                      <a:endParaRPr lang="es-ES" sz="15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386" marR="4386" marT="3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Henry </a:t>
                      </a:r>
                      <a:r>
                        <a:rPr lang="es-ES" sz="1500" u="none" strike="noStrike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Yu</a:t>
                      </a:r>
                      <a:endParaRPr lang="es-ES" sz="15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386" marR="4386" marT="3290" marB="0" anchor="ctr"/>
                </a:tc>
              </a:tr>
              <a:tr h="3496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1" u="none" strike="noStrike" dirty="0">
                          <a:effectLst/>
                        </a:rPr>
                        <a:t>Break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386" marR="4386" marT="329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386" marR="4386" marT="329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42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630223"/>
              </p:ext>
            </p:extLst>
          </p:nvPr>
        </p:nvGraphicFramePr>
        <p:xfrm>
          <a:off x="467544" y="1200151"/>
          <a:ext cx="8208912" cy="279360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5391835"/>
                <a:gridCol w="2817077"/>
              </a:tblGrid>
              <a:tr h="3492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1" u="none" strike="noStrike" dirty="0" err="1">
                          <a:effectLst/>
                        </a:rPr>
                        <a:t>Subpixel</a:t>
                      </a:r>
                      <a:r>
                        <a:rPr lang="es-ES" sz="1500" b="1" u="none" strike="noStrike" dirty="0">
                          <a:effectLst/>
                        </a:rPr>
                        <a:t> </a:t>
                      </a:r>
                      <a:r>
                        <a:rPr lang="es-ES" sz="1500" b="1" u="none" strike="noStrike" dirty="0" err="1">
                          <a:effectLst/>
                        </a:rPr>
                        <a:t>Reconstruction</a:t>
                      </a:r>
                      <a:r>
                        <a:rPr lang="es-ES" sz="1500" b="1" u="none" strike="noStrike" dirty="0">
                          <a:effectLst/>
                        </a:rPr>
                        <a:t> </a:t>
                      </a:r>
                      <a:r>
                        <a:rPr lang="es-ES" sz="1500" b="1" u="none" strike="noStrike" dirty="0" err="1">
                          <a:effectLst/>
                        </a:rPr>
                        <a:t>Antialiasing</a:t>
                      </a:r>
                      <a:r>
                        <a:rPr lang="es-ES" sz="1500" b="1" u="none" strike="noStrike" dirty="0">
                          <a:effectLst/>
                        </a:rPr>
                        <a:t> (SRAA)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715" marR="4715" marT="3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u="none" strike="noStrike">
                          <a:effectLst/>
                        </a:rPr>
                        <a:t>Morgan McGuire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715" marR="4715" marT="3536" marB="0" anchor="ctr"/>
                </a:tc>
              </a:tr>
              <a:tr h="3492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1" u="none" strike="noStrike">
                          <a:effectLst/>
                        </a:rPr>
                        <a:t>Fast approXimate Anti-Aliasing (FXAA)</a:t>
                      </a:r>
                      <a:endParaRPr lang="es-ES" sz="1500" b="1" i="0" u="none" strike="noStrike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715" marR="4715" marT="3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u="none" strike="noStrike" dirty="0">
                          <a:effectLst/>
                        </a:rPr>
                        <a:t>Timothy </a:t>
                      </a:r>
                      <a:r>
                        <a:rPr lang="es-ES" sz="1500" u="none" strike="noStrike" dirty="0" err="1">
                          <a:effectLst/>
                        </a:rPr>
                        <a:t>Lottes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715" marR="4715" marT="3536" marB="0" anchor="ctr"/>
                </a:tc>
              </a:tr>
              <a:tr h="3492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1" u="none" strike="noStrike">
                          <a:effectLst/>
                        </a:rPr>
                        <a:t>Distance-to-edge Anti-Aliasing (DEAA)</a:t>
                      </a:r>
                      <a:endParaRPr lang="es-ES" sz="1500" b="1" i="0" u="none" strike="noStrike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715" marR="4715" marT="3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u="none" strike="noStrike">
                          <a:effectLst/>
                        </a:rPr>
                        <a:t>Hugh Malan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715" marR="4715" marT="3536" marB="0" anchor="ctr"/>
                </a:tc>
              </a:tr>
              <a:tr h="3492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1" u="none" strike="noStrike" dirty="0" err="1">
                          <a:effectLst/>
                        </a:rPr>
                        <a:t>Geometry</a:t>
                      </a:r>
                      <a:r>
                        <a:rPr lang="es-ES" sz="1500" b="1" u="none" strike="noStrike" dirty="0">
                          <a:effectLst/>
                        </a:rPr>
                        <a:t> Buffer </a:t>
                      </a:r>
                      <a:r>
                        <a:rPr lang="es-ES" sz="1500" b="1" u="none" strike="noStrike" dirty="0" err="1">
                          <a:effectLst/>
                        </a:rPr>
                        <a:t>Antialiasing</a:t>
                      </a:r>
                      <a:r>
                        <a:rPr lang="es-ES" sz="1500" b="1" u="none" strike="noStrike" dirty="0">
                          <a:effectLst/>
                        </a:rPr>
                        <a:t> (GBAA)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715" marR="4715" marT="3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u="none" strike="noStrike">
                          <a:effectLst/>
                        </a:rPr>
                        <a:t>Emil Persson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715" marR="4715" marT="3536" marB="0" anchor="ctr"/>
                </a:tc>
              </a:tr>
              <a:tr h="3492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1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Directionally Localized Anti-Aliasing (DLAA)</a:t>
                      </a:r>
                      <a:endParaRPr lang="es-ES" sz="1500" b="1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715" marR="4715" marT="3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Dmitry Andreev</a:t>
                      </a:r>
                      <a:endParaRPr lang="es-ES" sz="15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715" marR="4715" marT="3536" marB="0" anchor="ctr"/>
                </a:tc>
              </a:tr>
              <a:tr h="3492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1" u="none" strike="noStrike">
                          <a:effectLst/>
                        </a:rPr>
                        <a:t>Crysis 2 Anti-Aliasing</a:t>
                      </a:r>
                      <a:endParaRPr lang="es-ES" sz="1500" b="1" i="0" u="none" strike="noStrike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715" marR="4715" marT="35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u="none" strike="noStrike">
                          <a:effectLst/>
                        </a:rPr>
                        <a:t>Tiago Sousa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715" marR="4715" marT="3536" marB="0" anchor="ctr"/>
                </a:tc>
              </a:tr>
              <a:tr h="349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u="none" strike="noStrike" dirty="0">
                          <a:effectLst/>
                        </a:rPr>
                        <a:t>Wrap-up and Discussion / Q &amp; A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715" marR="4715" marT="353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715" marR="4715" marT="3536" marB="0" anchor="ctr"/>
                </a:tc>
              </a:tr>
              <a:tr h="3492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1" u="none" strike="noStrike" dirty="0" err="1">
                          <a:effectLst/>
                        </a:rPr>
                        <a:t>Close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715" marR="4715" marT="353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Myriad Pro" pitchFamily="34" charset="0"/>
                      </a:endParaRPr>
                    </a:p>
                  </a:txBody>
                  <a:tcPr marL="4715" marR="4715" marT="353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78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8206740" y="0"/>
            <a:ext cx="937260" cy="7027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j-lt"/>
              </a:rPr>
              <a:t>Aliasing</a:t>
            </a:r>
            <a:endParaRPr lang="es-ES" dirty="0">
              <a:latin typeface="+mj-lt"/>
            </a:endParaRPr>
          </a:p>
        </p:txBody>
      </p:sp>
      <p:pic>
        <p:nvPicPr>
          <p:cNvPr id="1026" name="Picture 2" descr="C:\Users\IRYOKU\Desktop\workflow_orig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20" y="1749631"/>
            <a:ext cx="3286723" cy="236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83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8206740" y="0"/>
            <a:ext cx="937260" cy="7027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j-lt"/>
              </a:rPr>
              <a:t>Aliasing</a:t>
            </a:r>
            <a:endParaRPr lang="es-ES" dirty="0">
              <a:latin typeface="+mj-lt"/>
            </a:endParaRPr>
          </a:p>
        </p:txBody>
      </p:sp>
      <p:pic>
        <p:nvPicPr>
          <p:cNvPr id="1026" name="Picture 2" descr="C:\Users\IRYOKU\Desktop\workflow_orig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20" y="1749631"/>
            <a:ext cx="3286723" cy="236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2 Título"/>
          <p:cNvSpPr txBox="1">
            <a:spLocks/>
          </p:cNvSpPr>
          <p:nvPr/>
        </p:nvSpPr>
        <p:spPr bwMode="auto">
          <a:xfrm>
            <a:off x="4644191" y="1414556"/>
            <a:ext cx="4186988" cy="3107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457200" marR="0" lvl="0" indent="-457200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err="1" smtClean="0">
                <a:latin typeface="+mj-lt"/>
                <a:ea typeface="Arial" pitchFamily="34" charset="0"/>
                <a:cs typeface="Arial" pitchFamily="34" charset="0"/>
              </a:rPr>
              <a:t>Jaggies</a:t>
            </a:r>
            <a:r>
              <a:rPr lang="en-US" sz="2400" dirty="0" smtClean="0">
                <a:latin typeface="+mj-lt"/>
                <a:ea typeface="Arial" pitchFamily="34" charset="0"/>
                <a:cs typeface="Arial" pitchFamily="34" charset="0"/>
              </a:rPr>
              <a:t>!</a:t>
            </a:r>
          </a:p>
          <a:p>
            <a:pPr marL="457200" marR="0" lvl="0" indent="-457200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latin typeface="+mj-lt"/>
                <a:ea typeface="Arial" pitchFamily="34" charset="0"/>
                <a:cs typeface="Arial" pitchFamily="34" charset="0"/>
              </a:rPr>
              <a:t>Multisampling</a:t>
            </a:r>
          </a:p>
          <a:p>
            <a:pPr marL="457200" marR="0" lvl="0" indent="-457200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" pitchFamily="34" charset="0"/>
                <a:cs typeface="Arial" pitchFamily="34" charset="0"/>
              </a:rPr>
              <a:t>Not well suited for deferred</a:t>
            </a:r>
            <a:r>
              <a:rPr lang="en-US" sz="2400" dirty="0">
                <a:latin typeface="+mj-lt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" pitchFamily="34" charset="0"/>
                <a:cs typeface="Arial" pitchFamily="34" charset="0"/>
              </a:rPr>
              <a:t>shading environments</a:t>
            </a:r>
            <a:endParaRPr kumimoji="0" lang="es-ES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83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8206740" y="0"/>
            <a:ext cx="937260" cy="7027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j-lt"/>
              </a:rPr>
              <a:t>Post-processing </a:t>
            </a:r>
            <a:r>
              <a:rPr lang="en-US" dirty="0" err="1" smtClean="0">
                <a:latin typeface="+mj-lt"/>
              </a:rPr>
              <a:t>antialiasing</a:t>
            </a:r>
            <a:endParaRPr lang="es-ES" dirty="0">
              <a:latin typeface="+mj-lt"/>
            </a:endParaRPr>
          </a:p>
        </p:txBody>
      </p:sp>
      <p:grpSp>
        <p:nvGrpSpPr>
          <p:cNvPr id="2" name="3 Grupo"/>
          <p:cNvGrpSpPr/>
          <p:nvPr/>
        </p:nvGrpSpPr>
        <p:grpSpPr>
          <a:xfrm>
            <a:off x="1042920" y="1749631"/>
            <a:ext cx="7058161" cy="2364076"/>
            <a:chOff x="1148578" y="1816131"/>
            <a:chExt cx="7058161" cy="2364076"/>
          </a:xfrm>
        </p:grpSpPr>
        <p:pic>
          <p:nvPicPr>
            <p:cNvPr id="1026" name="Picture 2" descr="C:\Users\IRYOKU\Desktop\workflow_original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8578" y="1816131"/>
              <a:ext cx="3286723" cy="23640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920017" y="1816131"/>
              <a:ext cx="3286722" cy="23640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1683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8206740" y="0"/>
            <a:ext cx="937260" cy="7027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j-lt"/>
              </a:rPr>
              <a:t>Post-processing </a:t>
            </a:r>
            <a:r>
              <a:rPr lang="en-US" dirty="0" err="1" smtClean="0">
                <a:latin typeface="+mj-lt"/>
              </a:rPr>
              <a:t>antialiasing</a:t>
            </a:r>
            <a:endParaRPr lang="es-ES" dirty="0">
              <a:latin typeface="+mj-lt"/>
            </a:endParaRPr>
          </a:p>
        </p:txBody>
      </p:sp>
      <p:grpSp>
        <p:nvGrpSpPr>
          <p:cNvPr id="2" name="3 Grupo"/>
          <p:cNvGrpSpPr/>
          <p:nvPr/>
        </p:nvGrpSpPr>
        <p:grpSpPr>
          <a:xfrm>
            <a:off x="1042920" y="1749631"/>
            <a:ext cx="7058161" cy="2364076"/>
            <a:chOff x="1148578" y="1816131"/>
            <a:chExt cx="7058161" cy="2364076"/>
          </a:xfrm>
        </p:grpSpPr>
        <p:pic>
          <p:nvPicPr>
            <p:cNvPr id="1026" name="Picture 2" descr="C:\Users\IRYOKU\Desktop\workflow_original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8578" y="1816131"/>
              <a:ext cx="3286723" cy="23640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920017" y="1816131"/>
              <a:ext cx="3286722" cy="23640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2 Título"/>
          <p:cNvSpPr txBox="1">
            <a:spLocks/>
          </p:cNvSpPr>
          <p:nvPr/>
        </p:nvSpPr>
        <p:spPr bwMode="auto">
          <a:xfrm>
            <a:off x="438123" y="4113707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es-ES_tradnl" sz="2400" dirty="0" smtClean="0">
                <a:latin typeface="+mj-lt"/>
                <a:ea typeface="Arial" pitchFamily="34" charset="0"/>
                <a:cs typeface="Arial" pitchFamily="34" charset="0"/>
              </a:rPr>
              <a:t>http://</a:t>
            </a:r>
            <a:r>
              <a:rPr lang="es-ES_tradnl" sz="2400" dirty="0" err="1" smtClean="0">
                <a:latin typeface="+mj-lt"/>
                <a:ea typeface="Arial" pitchFamily="34" charset="0"/>
                <a:cs typeface="Arial" pitchFamily="34" charset="0"/>
              </a:rPr>
              <a:t>www.iryoku.com</a:t>
            </a:r>
            <a:r>
              <a:rPr lang="es-ES_tradnl" sz="2400" dirty="0" smtClean="0">
                <a:latin typeface="+mj-lt"/>
                <a:ea typeface="Arial" pitchFamily="34" charset="0"/>
                <a:cs typeface="Arial" pitchFamily="34" charset="0"/>
              </a:rPr>
              <a:t>/</a:t>
            </a:r>
            <a:r>
              <a:rPr lang="es-ES_tradnl" sz="2400" dirty="0" err="1" smtClean="0">
                <a:latin typeface="+mj-lt"/>
                <a:ea typeface="Arial" pitchFamily="34" charset="0"/>
                <a:cs typeface="Arial" pitchFamily="34" charset="0"/>
              </a:rPr>
              <a:t>aacourse</a:t>
            </a:r>
            <a:r>
              <a:rPr lang="es-ES_tradnl" sz="2400" dirty="0" smtClean="0">
                <a:latin typeface="+mj-lt"/>
                <a:ea typeface="Arial" pitchFamily="34" charset="0"/>
                <a:cs typeface="Arial" pitchFamily="34" charset="0"/>
              </a:rPr>
              <a:t>/</a:t>
            </a:r>
            <a:endParaRPr kumimoji="0" lang="es-ES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83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8206740" y="0"/>
            <a:ext cx="937260" cy="7027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j-lt"/>
              </a:rPr>
              <a:t>Post-processing </a:t>
            </a:r>
            <a:r>
              <a:rPr lang="en-US" dirty="0" err="1" smtClean="0">
                <a:latin typeface="+mj-lt"/>
              </a:rPr>
              <a:t>antialiasing</a:t>
            </a:r>
            <a:endParaRPr lang="es-ES" dirty="0">
              <a:latin typeface="+mj-lt"/>
            </a:endParaRPr>
          </a:p>
        </p:txBody>
      </p:sp>
      <p:sp>
        <p:nvSpPr>
          <p:cNvPr id="7" name="2 Título"/>
          <p:cNvSpPr txBox="1">
            <a:spLocks/>
          </p:cNvSpPr>
          <p:nvPr/>
        </p:nvSpPr>
        <p:spPr bwMode="auto">
          <a:xfrm>
            <a:off x="438123" y="2624092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eaLnBrk="0" hangingPunct="0"/>
            <a:endParaRPr lang="es-ES_tradnl" sz="2800" dirty="0" smtClean="0">
              <a:latin typeface="+mj-lt"/>
            </a:endParaRPr>
          </a:p>
          <a:p>
            <a:pPr lvl="0" algn="r" eaLnBrk="0" hangingPunct="0"/>
            <a:endParaRPr lang="es-ES_tradnl" sz="2800" dirty="0" smtClean="0">
              <a:latin typeface="+mj-lt"/>
            </a:endParaRPr>
          </a:p>
          <a:p>
            <a:pPr lvl="0" algn="r" eaLnBrk="0" hangingPunct="0"/>
            <a:endParaRPr lang="es-ES_tradnl" sz="2800" dirty="0" smtClean="0">
              <a:latin typeface="+mj-lt"/>
            </a:endParaRPr>
          </a:p>
          <a:p>
            <a:pPr lvl="0" algn="r" eaLnBrk="0" hangingPunct="0"/>
            <a:r>
              <a:rPr lang="es-ES_tradnl" sz="2800" dirty="0" smtClean="0">
                <a:latin typeface="+mj-lt"/>
              </a:rPr>
              <a:t>A </a:t>
            </a:r>
            <a:r>
              <a:rPr lang="es-ES_tradnl" sz="2800" dirty="0" err="1" smtClean="0">
                <a:latin typeface="+mj-lt"/>
              </a:rPr>
              <a:t>Directionally</a:t>
            </a:r>
            <a:r>
              <a:rPr lang="es-ES_tradnl" sz="2800" dirty="0" smtClean="0">
                <a:latin typeface="+mj-lt"/>
              </a:rPr>
              <a:t> </a:t>
            </a:r>
            <a:r>
              <a:rPr lang="es-ES_tradnl" sz="2800" dirty="0" err="1" smtClean="0">
                <a:latin typeface="+mj-lt"/>
              </a:rPr>
              <a:t>Adaptive</a:t>
            </a:r>
            <a:r>
              <a:rPr lang="es-ES_tradnl" sz="2800" dirty="0" smtClean="0">
                <a:latin typeface="+mj-lt"/>
              </a:rPr>
              <a:t> Edge Anti-</a:t>
            </a:r>
            <a:r>
              <a:rPr lang="es-ES_tradnl" sz="2800" dirty="0" err="1" smtClean="0">
                <a:latin typeface="+mj-lt"/>
              </a:rPr>
              <a:t>Aliasing</a:t>
            </a:r>
            <a:r>
              <a:rPr lang="es-ES_tradnl" sz="2800" dirty="0" smtClean="0">
                <a:latin typeface="+mj-lt"/>
              </a:rPr>
              <a:t> </a:t>
            </a:r>
            <a:r>
              <a:rPr lang="es-ES_tradnl" sz="2800" dirty="0" err="1" smtClean="0">
                <a:latin typeface="+mj-lt"/>
              </a:rPr>
              <a:t>Filter</a:t>
            </a:r>
            <a:endParaRPr lang="es-ES_tradnl" sz="2800" dirty="0" smtClean="0">
              <a:latin typeface="+mj-lt"/>
            </a:endParaRPr>
          </a:p>
          <a:p>
            <a:pPr lvl="0" algn="r" eaLnBrk="0" hangingPunct="0"/>
            <a:r>
              <a:rPr lang="es-ES_tradnl" sz="2800" b="1" dirty="0" smtClean="0">
                <a:latin typeface="+mj-lt"/>
                <a:ea typeface="Arial" pitchFamily="34" charset="0"/>
                <a:cs typeface="Arial" pitchFamily="34" charset="0"/>
              </a:rPr>
              <a:t>Jason Yang</a:t>
            </a:r>
          </a:p>
          <a:p>
            <a:pPr lvl="0" algn="r" eaLnBrk="0" hangingPunct="0"/>
            <a:r>
              <a:rPr kumimoji="0" lang="es-ES_tradnl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" pitchFamily="34" charset="0"/>
                <a:cs typeface="Arial" pitchFamily="34" charset="0"/>
              </a:rPr>
              <a:t>AMD</a:t>
            </a:r>
            <a:endParaRPr kumimoji="0" lang="es-E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83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7800</TotalTime>
  <Words>151</Words>
  <Application>Microsoft Office PowerPoint</Application>
  <PresentationFormat>Presentación en pantalla (16:9)</PresentationFormat>
  <Paragraphs>54</Paragraphs>
  <Slides>8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Office Theme</vt:lpstr>
      <vt:lpstr> Filtering Approaches for  Real-Time Anti-Aliasing </vt:lpstr>
      <vt:lpstr>Presentación de PowerPoint</vt:lpstr>
      <vt:lpstr>Presentación de PowerPoint</vt:lpstr>
      <vt:lpstr>Aliasing</vt:lpstr>
      <vt:lpstr>Aliasing</vt:lpstr>
      <vt:lpstr>Post-processing antialiasing</vt:lpstr>
      <vt:lpstr>Post-processing antialiasing</vt:lpstr>
      <vt:lpstr>Post-processing antialiasing</vt:lpstr>
    </vt:vector>
  </TitlesOfParts>
  <Company>Northeastern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(Filtering Approaches for Real-Time Anti-Aliasing)</dc:title>
  <dc:creator>Diego Gutierrez</dc:creator>
  <cp:lastModifiedBy>Iryoku</cp:lastModifiedBy>
  <cp:revision>773</cp:revision>
  <dcterms:created xsi:type="dcterms:W3CDTF">2011-08-11T17:47:03Z</dcterms:created>
  <dcterms:modified xsi:type="dcterms:W3CDTF">2011-09-16T07:42:30Z</dcterms:modified>
</cp:coreProperties>
</file>