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9"/>
  </p:notesMasterIdLst>
  <p:sldIdLst>
    <p:sldId id="577" r:id="rId3"/>
    <p:sldId id="571" r:id="rId4"/>
    <p:sldId id="496" r:id="rId5"/>
    <p:sldId id="497" r:id="rId6"/>
    <p:sldId id="500" r:id="rId7"/>
    <p:sldId id="501" r:id="rId8"/>
    <p:sldId id="502" r:id="rId9"/>
    <p:sldId id="503" r:id="rId10"/>
    <p:sldId id="493" r:id="rId11"/>
    <p:sldId id="498" r:id="rId12"/>
    <p:sldId id="505" r:id="rId13"/>
    <p:sldId id="506" r:id="rId14"/>
    <p:sldId id="507" r:id="rId15"/>
    <p:sldId id="508" r:id="rId16"/>
    <p:sldId id="513" r:id="rId17"/>
    <p:sldId id="514" r:id="rId18"/>
    <p:sldId id="515" r:id="rId19"/>
    <p:sldId id="511" r:id="rId20"/>
    <p:sldId id="512" r:id="rId21"/>
    <p:sldId id="518" r:id="rId22"/>
    <p:sldId id="519" r:id="rId23"/>
    <p:sldId id="572" r:id="rId24"/>
    <p:sldId id="573" r:id="rId25"/>
    <p:sldId id="574" r:id="rId26"/>
    <p:sldId id="575" r:id="rId27"/>
    <p:sldId id="570" r:id="rId28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2D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364" autoAdjust="0"/>
  </p:normalViewPr>
  <p:slideViewPr>
    <p:cSldViewPr snapToGrid="0" snapToObjects="1">
      <p:cViewPr varScale="1">
        <p:scale>
          <a:sx n="84" d="100"/>
          <a:sy n="84" d="100"/>
        </p:scale>
        <p:origin x="-73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F7C9C05-9C3D-4042-8548-49906676AF0C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7" rIns="99034" bIns="495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4" tIns="49517" rIns="99034" bIns="495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D6D5176D-F9DC-4643-81BC-DF10432F2F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6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000000"/>
                </a:solidFill>
                <a:latin typeface="Myriad Pro" pitchFamily="34" charset="0"/>
              </a:rPr>
              <a:t>Edge-Detect Custom Filter AA – using</a:t>
            </a:r>
            <a:r>
              <a:rPr lang="en-US" i="0" baseline="0" dirty="0" smtClean="0">
                <a:solidFill>
                  <a:srgbClr val="000000"/>
                </a:solidFill>
                <a:latin typeface="Myriad Pro" pitchFamily="34" charset="0"/>
              </a:rPr>
              <a:t> 8x MSAA coverage samples can achieve up to 24 gradations of color.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there’s an edge</a:t>
            </a:r>
            <a:r>
              <a:rPr lang="en-US" baseline="0" dirty="0" smtClean="0"/>
              <a:t> there will be </a:t>
            </a:r>
            <a:r>
              <a:rPr lang="en-US" baseline="0" dirty="0" err="1" smtClean="0"/>
              <a:t>isolines</a:t>
            </a:r>
            <a:r>
              <a:rPr lang="en-US" baseline="0" dirty="0" smtClean="0"/>
              <a:t>, so can use samples outside of the pixel.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Effectively doing a linear fit of the RGB</a:t>
            </a:r>
            <a:r>
              <a:rPr lang="en-US" baseline="0" dirty="0" smtClean="0"/>
              <a:t> samples – least squares problem.</a:t>
            </a:r>
          </a:p>
          <a:p>
            <a:endParaRPr lang="en-US" baseline="0" dirty="0" smtClean="0"/>
          </a:p>
          <a:p>
            <a:pPr defTabSz="320954">
              <a:defRPr/>
            </a:pP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Iourcha, K., Yang, J., and Pomianowski, A. 2009. A Directionally Adaptive Edge Anti-Aliasing Filter.  </a:t>
            </a:r>
            <a:r>
              <a:rPr lang="en-US" i="1" dirty="0" smtClean="0">
                <a:solidFill>
                  <a:srgbClr val="000000"/>
                </a:solidFill>
                <a:latin typeface="Myriad Pro" pitchFamily="34" charset="0"/>
              </a:rPr>
              <a:t>High Performance Graphics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3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know</a:t>
            </a:r>
            <a:r>
              <a:rPr lang="en-US" baseline="0" dirty="0" smtClean="0"/>
              <a:t> there’s an edge of the samples are not fully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elimination of pixels</a:t>
            </a:r>
            <a:r>
              <a:rPr lang="en-US" baseline="0" dirty="0" smtClean="0"/>
              <a:t> from masking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Aids</a:t>
            </a:r>
            <a:r>
              <a:rPr lang="en-US" baseline="0" dirty="0" smtClean="0"/>
              <a:t> in performance and look.  Don’t want to </a:t>
            </a:r>
            <a:r>
              <a:rPr lang="en-US" baseline="0" dirty="0" err="1" smtClean="0"/>
              <a:t>overfilter</a:t>
            </a:r>
            <a:r>
              <a:rPr lang="en-US" baseline="0" dirty="0" smtClean="0"/>
              <a:t> corners.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4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least squares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9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8x = 24x</a:t>
            </a:r>
          </a:p>
          <a:p>
            <a:r>
              <a:rPr lang="en-US" dirty="0" smtClean="0"/>
              <a:t>4x = 12x</a:t>
            </a:r>
          </a:p>
          <a:p>
            <a:r>
              <a:rPr lang="en-US" dirty="0" smtClean="0"/>
              <a:t>2x not very interesting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Stair stepping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example at most 8 gradations (not including no coverage).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pixel is considered ¾ filled by primitive even though it’s about ½ filled</a:t>
            </a:r>
          </a:p>
          <a:p>
            <a:r>
              <a:rPr lang="en-US" baseline="0" dirty="0" smtClean="0"/>
              <a:t>4 samples at most 4 levels of gradation (5 including non covered)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D81B-984D-4278-8AD9-5BAABAC1EA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HWAA only deals with geometry edges,</a:t>
            </a:r>
            <a:r>
              <a:rPr lang="en-US" baseline="0" dirty="0" smtClean="0"/>
              <a:t> not textures.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6DF-9FBE-4A06-8857-18D89BD3F5FD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706B-5EFF-42FA-AC28-940826F3AE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B758-0ED0-47AB-97D0-696EA493C0F8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44AA-5666-4FB4-98EF-9A039A2A2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8FCC-26D6-462F-AA7D-E5C3CDF3102B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53F1-AF84-42B5-837E-467C46FF3A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8B93-FB92-4F90-AFB0-E2EBC5987EF2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FAEC-1CB8-41B4-988B-965963CB39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1FFB-5854-4582-AB02-BF4E5A955AFA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07E6-DF6B-44DA-B48D-F814C6DA0F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FE25-F98A-4947-A63C-AA6D79AE0D50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CAB8-C27B-47F1-86F3-3884A8D067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39471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6DF-9FBE-4A06-8857-18D89BD3F5FD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706B-5EFF-42FA-AC28-940826F3AE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7DF6FB25-9059-4091-8E6B-683C221CFF7D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24445E3B-2D74-4288-969E-728E980BC1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7DF6FB25-9059-4091-8E6B-683C221CFF7D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24445E3B-2D74-4288-969E-728E980BC1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asonc.yang@amd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686160"/>
            <a:ext cx="7772400" cy="1602265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 Filtering Approaches for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Real-Time Anti-Aliasing </a:t>
            </a:r>
            <a:endParaRPr lang="en-US" sz="4000" dirty="0" smtClean="0">
              <a:latin typeface="+mj-lt"/>
              <a:cs typeface="Arial" charset="0"/>
            </a:endParaRPr>
          </a:p>
        </p:txBody>
      </p:sp>
      <p:pic>
        <p:nvPicPr>
          <p:cNvPr id="263170" name="Picture 2" descr="http://sis.siggraph.org/OPAL/Themes/SIS/2011/src/downloads/c96-f96_3-a257-representative_image-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961" y="2217513"/>
            <a:ext cx="2836079" cy="203993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0674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 bwMode="auto">
          <a:xfrm>
            <a:off x="438123" y="4324287"/>
            <a:ext cx="8229600" cy="7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http://</a:t>
            </a:r>
            <a:r>
              <a:rPr lang="es-ES_tradnl" sz="2000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www.iryoku.com</a:t>
            </a:r>
            <a:r>
              <a:rPr lang="es-ES_tradnl" sz="2000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r>
              <a:rPr lang="es-ES_tradnl" sz="2000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aacourse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endParaRPr lang="es-ES" dirty="0">
              <a:solidFill>
                <a:prstClr val="black"/>
              </a:solidFill>
              <a:latin typeface="Myriad Pro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Can we use the GPU’s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processing power and flexibility for better edge anti-aliasing (AA)?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718668" y="2871513"/>
            <a:ext cx="5706665" cy="645117"/>
            <a:chOff x="806993" y="2871513"/>
            <a:chExt cx="7608887" cy="645117"/>
          </a:xfrm>
        </p:grpSpPr>
        <p:pic>
          <p:nvPicPr>
            <p:cNvPr id="4" name="Picture 6" descr="C:\Users\jasony\Desktop\edge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577" y="2983230"/>
              <a:ext cx="6780213" cy="533400"/>
            </a:xfrm>
            <a:prstGeom prst="rect">
              <a:avLst/>
            </a:prstGeom>
            <a:noFill/>
          </p:spPr>
        </p:pic>
        <p:grpSp>
          <p:nvGrpSpPr>
            <p:cNvPr id="5" name="Group 23"/>
            <p:cNvGrpSpPr/>
            <p:nvPr/>
          </p:nvGrpSpPr>
          <p:grpSpPr>
            <a:xfrm>
              <a:off x="806993" y="2871513"/>
              <a:ext cx="7608887" cy="530897"/>
              <a:chOff x="806992" y="3390802"/>
              <a:chExt cx="7608887" cy="70786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806992" y="3410174"/>
                <a:ext cx="7608887" cy="669123"/>
                <a:chOff x="806992" y="3410174"/>
                <a:chExt cx="7608887" cy="66912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806992" y="3785609"/>
                  <a:ext cx="7608887" cy="293688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6200000" flipV="1">
                  <a:off x="8122024" y="3506993"/>
                  <a:ext cx="387275" cy="193638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01302" y="3707081"/>
                <a:ext cx="707862" cy="75304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3556536" y="3627731"/>
            <a:ext cx="2030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Our New Filter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Motivation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Key Insight: Integration Approach</a:t>
            </a:r>
            <a:br>
              <a:rPr lang="en-US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and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Isolines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676775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If we know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isolines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isophotes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) of the image function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Sample values outside of the pixel can be used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Weight them by the length of the corresponding 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isoline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segment in the pixel and add all of them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5353721" y="1257300"/>
          <a:ext cx="3380704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5" imgW="5086333" imgH="5076757" progId="AcroExch.Document.7">
                  <p:embed/>
                </p:oleObj>
              </mc:Choice>
              <mc:Fallback>
                <p:oleObj name="Acrobat Document" r:id="rId5" imgW="5086333" imgH="5076757" progId="AcroExch.Document.7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721" y="1257300"/>
                        <a:ext cx="3380704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02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Isoline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Evaluation in Three Channels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Need to find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isolines</a:t>
            </a: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But only in the case of low curvature (as this is the case near the actual primitive edges)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Then we can model them as a straight lines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Fit a plane into three channels to compute a gradient estimate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Use linear approximation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Solve least squares problem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Please see [Iourcha HPG2009] for more details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Filter Computation (Integration)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200150"/>
            <a:ext cx="4524375" cy="339471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Construct a square around the pixel, with two sides orthogonal to </a:t>
            </a:r>
            <a:r>
              <a:rPr lang="en-US" b="1" i="1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Extend the rectangle, in the direction orthogonal to </a:t>
            </a:r>
            <a:r>
              <a:rPr lang="en-US" b="1" i="1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until it meets the 3x3 pixel boundary </a:t>
            </a:r>
          </a:p>
        </p:txBody>
      </p:sp>
      <p:pic>
        <p:nvPicPr>
          <p:cNvPr id="4" name="Picture 2" descr="C:\work\terra\depot\main\sw\appeng\projects\Advanced AA Filter\doc\hpg2009\paper source\figures\IntegrationModel_4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177" y="1101725"/>
            <a:ext cx="3442798" cy="36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Filter Computation (Integration)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114800" cy="339471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For every sample </a:t>
            </a:r>
            <a:r>
              <a:rPr lang="en-US" b="1" i="1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v</a:t>
            </a:r>
            <a:r>
              <a:rPr lang="en-US" b="1" i="1" baseline="-25000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, length of the segment of the line passing though </a:t>
            </a:r>
            <a:r>
              <a:rPr lang="en-US" b="1" i="1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v</a:t>
            </a:r>
            <a:r>
              <a:rPr lang="en-US" b="1" i="1" baseline="-25000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and orthogonal to </a:t>
            </a:r>
            <a:r>
              <a:rPr lang="en-US" b="1" i="1" dirty="0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inscribed by the pixel is its weight </a:t>
            </a:r>
            <a:r>
              <a:rPr lang="en-US" i="1" dirty="0" err="1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Calculate the weighted sum of all samples in the rectangle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2" descr="C:\work\terra\depot\main\sw\appeng\projects\Advanced AA Filter\doc\hpg2009\paper source\figures\IntegrationModel_4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177" y="1101725"/>
            <a:ext cx="3442798" cy="36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4180"/>
            <a:ext cx="8229600" cy="3686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Implemented using MS DirectX 10.1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Four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passes: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Bringing It All Together: </a:t>
            </a:r>
            <a:br>
              <a:rPr lang="en-US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Sample Implementation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1235244" y="1830150"/>
            <a:ext cx="6689723" cy="3194311"/>
            <a:chOff x="1235244" y="1601550"/>
            <a:chExt cx="6689723" cy="3194311"/>
          </a:xfrm>
        </p:grpSpPr>
        <p:grpSp>
          <p:nvGrpSpPr>
            <p:cNvPr id="4" name="Group 57"/>
            <p:cNvGrpSpPr/>
            <p:nvPr/>
          </p:nvGrpSpPr>
          <p:grpSpPr>
            <a:xfrm>
              <a:off x="1235244" y="2150378"/>
              <a:ext cx="6673515" cy="2165829"/>
              <a:chOff x="1235243" y="2334735"/>
              <a:chExt cx="6673515" cy="2887772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2533650" y="4204619"/>
                <a:ext cx="321845" cy="66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6813885" y="4527883"/>
                <a:ext cx="505326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6368717" y="3594503"/>
                <a:ext cx="75212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00"/>
                    </a:solidFill>
                  </a:rPr>
                  <a:t>Pass 4</a:t>
                </a:r>
                <a:endParaRPr lang="en-US" sz="1400" b="1" i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rot="5400000">
                <a:off x="7046495" y="3669631"/>
                <a:ext cx="505326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6120063" y="3439426"/>
                <a:ext cx="786063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783179" y="4203031"/>
                <a:ext cx="673768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24926" y="4203031"/>
                <a:ext cx="336885" cy="202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609474" y="4203031"/>
                <a:ext cx="264695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0"/>
              <p:cNvGrpSpPr/>
              <p:nvPr/>
            </p:nvGrpSpPr>
            <p:grpSpPr>
              <a:xfrm>
                <a:off x="5016366" y="3190774"/>
                <a:ext cx="1299411" cy="489284"/>
                <a:chOff x="4673628" y="2859387"/>
                <a:chExt cx="1374739" cy="57751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673628" y="2859387"/>
                  <a:ext cx="1374739" cy="5775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Alternate Process 22"/>
                <p:cNvSpPr/>
                <p:nvPr/>
              </p:nvSpPr>
              <p:spPr>
                <a:xfrm>
                  <a:off x="4792433" y="2947621"/>
                  <a:ext cx="1151659" cy="409072"/>
                </a:xfrm>
                <a:prstGeom prst="flowChartAlternateProcess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Gradient Calc.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>
                <a:off x="6851984" y="3147460"/>
                <a:ext cx="896354" cy="508800"/>
              </a:xfrm>
              <a:custGeom>
                <a:avLst/>
                <a:gdLst>
                  <a:gd name="connsiteX0" fmla="*/ 1265465 w 1265465"/>
                  <a:gd name="connsiteY0" fmla="*/ 0 h 424543"/>
                  <a:gd name="connsiteX1" fmla="*/ 0 w 1265465"/>
                  <a:gd name="connsiteY1" fmla="*/ 0 h 424543"/>
                  <a:gd name="connsiteX2" fmla="*/ 163286 w 1265465"/>
                  <a:gd name="connsiteY2" fmla="*/ 424543 h 424543"/>
                  <a:gd name="connsiteX3" fmla="*/ 1102179 w 1265465"/>
                  <a:gd name="connsiteY3" fmla="*/ 424543 h 424543"/>
                  <a:gd name="connsiteX4" fmla="*/ 1265465 w 1265465"/>
                  <a:gd name="connsiteY4" fmla="*/ 0 h 42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465" h="424543">
                    <a:moveTo>
                      <a:pt x="1265465" y="0"/>
                    </a:moveTo>
                    <a:lnTo>
                      <a:pt x="0" y="0"/>
                    </a:lnTo>
                    <a:lnTo>
                      <a:pt x="163286" y="424543"/>
                    </a:lnTo>
                    <a:lnTo>
                      <a:pt x="1102179" y="424543"/>
                    </a:lnTo>
                    <a:lnTo>
                      <a:pt x="1265465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Gradient Buffer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785310" y="3900587"/>
                <a:ext cx="896354" cy="509115"/>
              </a:xfrm>
              <a:custGeom>
                <a:avLst/>
                <a:gdLst>
                  <a:gd name="connsiteX0" fmla="*/ 1265465 w 1265465"/>
                  <a:gd name="connsiteY0" fmla="*/ 0 h 424543"/>
                  <a:gd name="connsiteX1" fmla="*/ 0 w 1265465"/>
                  <a:gd name="connsiteY1" fmla="*/ 0 h 424543"/>
                  <a:gd name="connsiteX2" fmla="*/ 163286 w 1265465"/>
                  <a:gd name="connsiteY2" fmla="*/ 424543 h 424543"/>
                  <a:gd name="connsiteX3" fmla="*/ 1102179 w 1265465"/>
                  <a:gd name="connsiteY3" fmla="*/ 424543 h 424543"/>
                  <a:gd name="connsiteX4" fmla="*/ 1265465 w 1265465"/>
                  <a:gd name="connsiteY4" fmla="*/ 0 h 42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465" h="424543">
                    <a:moveTo>
                      <a:pt x="1265465" y="0"/>
                    </a:moveTo>
                    <a:lnTo>
                      <a:pt x="0" y="0"/>
                    </a:lnTo>
                    <a:lnTo>
                      <a:pt x="163286" y="424543"/>
                    </a:lnTo>
                    <a:lnTo>
                      <a:pt x="1102179" y="424543"/>
                    </a:lnTo>
                    <a:lnTo>
                      <a:pt x="1265465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Edge Buffer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28"/>
              <p:cNvGrpSpPr/>
              <p:nvPr/>
            </p:nvGrpSpPr>
            <p:grpSpPr>
              <a:xfrm>
                <a:off x="6456947" y="3922294"/>
                <a:ext cx="1219201" cy="489284"/>
                <a:chOff x="4780547" y="2823411"/>
                <a:chExt cx="1171074" cy="577516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780547" y="2823411"/>
                  <a:ext cx="1171074" cy="5775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Alternate Process 30"/>
                <p:cNvSpPr/>
                <p:nvPr/>
              </p:nvSpPr>
              <p:spPr>
                <a:xfrm>
                  <a:off x="4900862" y="2911644"/>
                  <a:ext cx="946485" cy="409072"/>
                </a:xfrm>
                <a:prstGeom prst="flowChartAlternateProcess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Integration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31"/>
              <p:cNvGrpSpPr/>
              <p:nvPr/>
            </p:nvGrpSpPr>
            <p:grpSpPr>
              <a:xfrm>
                <a:off x="3882189" y="3922295"/>
                <a:ext cx="1106906" cy="489284"/>
                <a:chOff x="4780547" y="2823411"/>
                <a:chExt cx="1171074" cy="57751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4780547" y="2823411"/>
                  <a:ext cx="1171074" cy="5775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Alternate Process 33"/>
                <p:cNvSpPr/>
                <p:nvPr/>
              </p:nvSpPr>
              <p:spPr>
                <a:xfrm>
                  <a:off x="4900862" y="2911644"/>
                  <a:ext cx="946485" cy="409072"/>
                </a:xfrm>
                <a:prstGeom prst="flowChartAlternateProcess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Masking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38"/>
              <p:cNvGrpSpPr/>
              <p:nvPr/>
            </p:nvGrpSpPr>
            <p:grpSpPr>
              <a:xfrm>
                <a:off x="1371599" y="3457072"/>
                <a:ext cx="1211181" cy="962527"/>
                <a:chOff x="5486398" y="3408947"/>
                <a:chExt cx="1211181" cy="962527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486398" y="3408947"/>
                  <a:ext cx="1211181" cy="96252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lowchart: Alternate Process 36"/>
                <p:cNvSpPr/>
                <p:nvPr/>
              </p:nvSpPr>
              <p:spPr>
                <a:xfrm>
                  <a:off x="5562599" y="3483700"/>
                  <a:ext cx="1036420" cy="346575"/>
                </a:xfrm>
                <a:prstGeom prst="flowChartAlternateProcess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Resolve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lowchart: Alternate Process 37"/>
                <p:cNvSpPr/>
                <p:nvPr/>
              </p:nvSpPr>
              <p:spPr>
                <a:xfrm>
                  <a:off x="5562598" y="3940901"/>
                  <a:ext cx="1066800" cy="346575"/>
                </a:xfrm>
                <a:prstGeom prst="flowChartAlternateProcess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000000"/>
                      </a:solidFill>
                    </a:rPr>
                    <a:t>Edge Finding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" name="Trapezoid 39"/>
              <p:cNvSpPr/>
              <p:nvPr/>
            </p:nvSpPr>
            <p:spPr>
              <a:xfrm>
                <a:off x="5221706" y="3900744"/>
                <a:ext cx="890337" cy="508800"/>
              </a:xfrm>
              <a:prstGeom prst="trapezoid">
                <a:avLst/>
              </a:prstGeom>
              <a:solidFill>
                <a:srgbClr val="00B05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Depth Buffer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553200" y="4789370"/>
                <a:ext cx="1058779" cy="43313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Frame Buffer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2" name="Straight Arrow Connector 61"/>
              <p:cNvCxnSpPr>
                <a:stCxn id="40" idx="0"/>
                <a:endCxn id="22" idx="2"/>
              </p:cNvCxnSpPr>
              <p:nvPr/>
            </p:nvCxnSpPr>
            <p:spPr>
              <a:xfrm rot="16200000" flipV="1">
                <a:off x="5556131" y="3789999"/>
                <a:ext cx="220687" cy="80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1295399" y="3137300"/>
                <a:ext cx="75212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00"/>
                    </a:solidFill>
                  </a:rPr>
                  <a:t>Pass 1</a:t>
                </a:r>
                <a:endParaRPr lang="en-US" sz="140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802781" y="3592363"/>
                <a:ext cx="75212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00"/>
                    </a:solidFill>
                  </a:rPr>
                  <a:t>Pass 2</a:t>
                </a:r>
                <a:endParaRPr lang="en-US" sz="140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935755" y="2865318"/>
                <a:ext cx="75212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00"/>
                    </a:solidFill>
                  </a:rPr>
                  <a:t>Pass 3</a:t>
                </a:r>
                <a:endParaRPr lang="en-US" sz="140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235243" y="2903620"/>
                <a:ext cx="6673515" cy="1708485"/>
              </a:xfrm>
              <a:prstGeom prst="roundRect">
                <a:avLst/>
              </a:prstGeom>
              <a:noFill/>
              <a:ln w="19050"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Elbow Connector 62"/>
              <p:cNvCxnSpPr>
                <a:endCxn id="41" idx="1"/>
              </p:cNvCxnSpPr>
              <p:nvPr/>
            </p:nvCxnSpPr>
            <p:spPr>
              <a:xfrm>
                <a:off x="2671763" y="4205288"/>
                <a:ext cx="3881437" cy="800651"/>
              </a:xfrm>
              <a:prstGeom prst="bentConnector3">
                <a:avLst>
                  <a:gd name="adj1" fmla="val -61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51"/>
              <p:cNvGrpSpPr/>
              <p:nvPr/>
            </p:nvGrpSpPr>
            <p:grpSpPr>
              <a:xfrm>
                <a:off x="2382003" y="2536031"/>
                <a:ext cx="1643605" cy="918116"/>
                <a:chOff x="2451453" y="2536031"/>
                <a:chExt cx="1643605" cy="918116"/>
              </a:xfrm>
              <a:effectLst/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451453" y="2545773"/>
                  <a:ext cx="1643605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5400000">
                  <a:off x="2001974" y="2993908"/>
                  <a:ext cx="918116" cy="236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Elbow Connector 55"/>
              <p:cNvCxnSpPr>
                <a:stCxn id="42" idx="3"/>
                <a:endCxn id="30" idx="3"/>
              </p:cNvCxnSpPr>
              <p:nvPr/>
            </p:nvCxnSpPr>
            <p:spPr>
              <a:xfrm>
                <a:off x="5117155" y="2551304"/>
                <a:ext cx="2558993" cy="1615632"/>
              </a:xfrm>
              <a:prstGeom prst="bentConnector3">
                <a:avLst>
                  <a:gd name="adj1" fmla="val 120241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4010731" y="2334735"/>
                <a:ext cx="1106424" cy="43313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MSAA Buffer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0" name="Straight Arrow Connector 59"/>
            <p:cNvCxnSpPr>
              <a:stCxn id="41" idx="2"/>
            </p:cNvCxnSpPr>
            <p:nvPr/>
          </p:nvCxnSpPr>
          <p:spPr>
            <a:xfrm rot="16200000" flipH="1">
              <a:off x="6877122" y="4521675"/>
              <a:ext cx="423626" cy="1269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151998" y="4488084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Display</a:t>
              </a:r>
            </a:p>
          </p:txBody>
        </p:sp>
        <p:cxnSp>
          <p:nvCxnSpPr>
            <p:cNvPr id="67" name="Straight Arrow Connector 66"/>
            <p:cNvCxnSpPr>
              <a:stCxn id="42" idx="0"/>
            </p:cNvCxnSpPr>
            <p:nvPr/>
          </p:nvCxnSpPr>
          <p:spPr>
            <a:xfrm rot="16200000" flipV="1">
              <a:off x="4381139" y="1967575"/>
              <a:ext cx="362090" cy="3518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617141" y="1601550"/>
              <a:ext cx="104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Input from rendering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Pass 1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183380" cy="339471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Identify edge pixels using the MSAA buffer.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Partial coverage == edge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High color contrast == edge of interest  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Seed the frame buffer by performing a standard resolve at each pixel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4" descr="C:\work\terra\depot\main\sw\appeng\projects\Advanced AA Filter\doc\eg2008\figures\edges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718" y="1330811"/>
            <a:ext cx="3957082" cy="29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Pass 2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6" descr="C:\work\terra\depot\main\sw\appeng\projects\Advanced AA Filter\doc\eg2008\figures\fmask_thre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400" y="1332000"/>
            <a:ext cx="3956400" cy="29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00150"/>
            <a:ext cx="418338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Mask out candidate pixels using edge patterns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Computed in </a:t>
            </a:r>
            <a:r>
              <a:rPr lang="en-US" sz="2800" dirty="0" err="1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shader</a:t>
            </a:r>
            <a:r>
              <a:rPr lang="en-US" sz="28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 vs. tables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We use 3x3 pixel patterns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latin typeface="Myriad Pro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Masking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For instance, if all 3x3 pixels are “edge” ones, there is no long dominating edge, and we do not want to smooth-out high-frequency in this case, etc.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19367" y="3346523"/>
            <a:ext cx="232357" cy="249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2446976" y="2502553"/>
            <a:ext cx="3815806" cy="2429017"/>
            <a:chOff x="1731917" y="2105695"/>
            <a:chExt cx="5666730" cy="2705441"/>
          </a:xfrm>
        </p:grpSpPr>
        <p:pic>
          <p:nvPicPr>
            <p:cNvPr id="5" name="Picture 2" descr="C:\work\terra\depot\main\sw\appeng\projects\Advanced AA Filter\doc\eg2008\figures\pinwheel\OutputNewSplit.png"/>
            <p:cNvPicPr>
              <a:picLocks noChangeAspect="1" noChangeArrowheads="1"/>
            </p:cNvPicPr>
            <p:nvPr/>
          </p:nvPicPr>
          <p:blipFill>
            <a:blip r:embed="rId4" cstate="print"/>
            <a:srcRect l="11766" r="10822"/>
            <a:stretch>
              <a:fillRect/>
            </a:stretch>
          </p:blipFill>
          <p:spPr bwMode="auto">
            <a:xfrm>
              <a:off x="1731917" y="2105695"/>
              <a:ext cx="3856118" cy="2705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jasony\Desktop\mes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9658" y="2903709"/>
              <a:ext cx="578989" cy="11132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stCxn id="7" idx="6"/>
            </p:cNvCxnSpPr>
            <p:nvPr/>
          </p:nvCxnSpPr>
          <p:spPr>
            <a:xfrm flipV="1">
              <a:off x="3651723" y="3459844"/>
              <a:ext cx="3167934" cy="1142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Masking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Can help avoid excessive corner smoothing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Reduces processing time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3" descr="C:\work\terra\depot\main\sw\appeng\projects\Advanced AA Filter\doc\eg2008\figures\pinwheel\fmask.png"/>
          <p:cNvPicPr>
            <a:picLocks noChangeAspect="1" noChangeArrowheads="1"/>
          </p:cNvPicPr>
          <p:nvPr/>
        </p:nvPicPr>
        <p:blipFill>
          <a:blip r:embed="rId4" cstate="print"/>
          <a:srcRect l="12720" r="12172"/>
          <a:stretch>
            <a:fillRect/>
          </a:stretch>
        </p:blipFill>
        <p:spPr bwMode="auto">
          <a:xfrm>
            <a:off x="5290372" y="2388610"/>
            <a:ext cx="2287067" cy="2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51631" y="4601549"/>
            <a:ext cx="1964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After Masking</a:t>
            </a:r>
          </a:p>
        </p:txBody>
      </p:sp>
      <p:pic>
        <p:nvPicPr>
          <p:cNvPr id="4" name="Picture 2" descr="C:\work\terra\depot\main\sw\appeng\projects\Advanced AA Filter\doc\eg2008\figures\pinwheel\emask.png"/>
          <p:cNvPicPr>
            <a:picLocks noChangeArrowheads="1"/>
          </p:cNvPicPr>
          <p:nvPr/>
        </p:nvPicPr>
        <p:blipFill>
          <a:blip r:embed="rId5" cstate="print"/>
          <a:srcRect l="12901" r="11989"/>
          <a:stretch>
            <a:fillRect/>
          </a:stretch>
        </p:blipFill>
        <p:spPr bwMode="auto">
          <a:xfrm>
            <a:off x="1739417" y="2393741"/>
            <a:ext cx="2287128" cy="2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7848" y="4601549"/>
            <a:ext cx="2035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Found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algn="ctr"/>
            <a:r>
              <a:rPr lang="en-US" sz="1800" b="0" i="1" dirty="0" smtClean="0">
                <a:latin typeface="+mj-lt"/>
              </a:rPr>
              <a:t>Filtering Approaches for Real-Time Anti-Aliasing </a:t>
            </a:r>
            <a:r>
              <a:rPr lang="en-US" sz="1800" i="1" dirty="0" smtClean="0">
                <a:latin typeface="+mj-lt"/>
              </a:rPr>
              <a:t/>
            </a:r>
            <a:br>
              <a:rPr lang="en-US" sz="1800" i="1" dirty="0" smtClean="0">
                <a:latin typeface="+mj-lt"/>
              </a:rPr>
            </a:br>
            <a:r>
              <a:rPr lang="en-US" dirty="0" smtClean="0">
                <a:latin typeface="+mj-lt"/>
                <a:cs typeface="Arial" charset="0"/>
              </a:rPr>
              <a:t>A Directionally Adaptive </a:t>
            </a:r>
            <a:br>
              <a:rPr lang="en-US" dirty="0" smtClean="0">
                <a:latin typeface="+mj-lt"/>
                <a:cs typeface="Arial" charset="0"/>
              </a:rPr>
            </a:br>
            <a:r>
              <a:rPr lang="en-US" dirty="0" smtClean="0">
                <a:latin typeface="+mj-lt"/>
                <a:cs typeface="Arial" charset="0"/>
              </a:rPr>
              <a:t>Edge Anti-Aliasing Filter</a:t>
            </a:r>
            <a:br>
              <a:rPr lang="en-US" dirty="0" smtClean="0">
                <a:latin typeface="+mj-lt"/>
                <a:cs typeface="Arial" charset="0"/>
              </a:rPr>
            </a:br>
            <a:endParaRPr lang="en-US" dirty="0" smtClean="0">
              <a:latin typeface="+mj-lt"/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914649"/>
            <a:ext cx="6400800" cy="1838779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Jason Yang</a:t>
            </a:r>
          </a:p>
          <a:p>
            <a:r>
              <a:rPr lang="en-US" sz="1600" dirty="0">
                <a:latin typeface="+mj-lt"/>
              </a:rPr>
              <a:t>jasonc.yang@amd.com</a:t>
            </a:r>
          </a:p>
          <a:p>
            <a:endParaRPr lang="en-US" sz="2400" dirty="0" smtClean="0">
              <a:latin typeface="+mj-lt"/>
            </a:endParaRP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20099"/>
            <a:ext cx="1943100" cy="74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Pass 3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3" descr="C:\work\terra\depot\main\sw\appeng\projects\Advanced AA Filter\doc\eg2008\figures\GradOut_Split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400" y="1332000"/>
            <a:ext cx="3956400" cy="29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00150"/>
            <a:ext cx="418338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Compute “gradients”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Pass 4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7" descr="C:\work\terra\depot\main\sw\appeng\projects\Advanced AA Filter\doc\eg2008\figures\output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400" y="1332000"/>
            <a:ext cx="3956400" cy="29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00150"/>
            <a:ext cx="3971925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Calculate the final frame buffer color for the pixels from Pass 3 using the presented integration method with input samples from a 3x3 pixel neighborhood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Integration and weights are computed in </a:t>
            </a:r>
            <a:r>
              <a:rPr lang="en-US" sz="2100" dirty="0" err="1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shader</a:t>
            </a:r>
            <a:endParaRPr lang="en-US" sz="2100" dirty="0" smtClean="0">
              <a:solidFill>
                <a:srgbClr val="000000"/>
              </a:solidFill>
              <a:latin typeface="Myriad Pro" pitchFamily="34" charset="0"/>
              <a:ea typeface="ＭＳ Ｐゴシック" charset="-128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Myriad Pro" pitchFamily="34" charset="0"/>
                <a:ea typeface="ＭＳ Ｐゴシック" charset="-128"/>
                <a:cs typeface="Arial" pitchFamily="34" charset="0"/>
              </a:rPr>
              <a:t>All other pixels were already filtered in Pass 1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latin typeface="Myriad Pro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02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Conclusion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533609" cy="33947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Runs in real-time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No HW or SW modifications needed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Go outside of the pixel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Use GPU for more complex processing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09" y="1543667"/>
            <a:ext cx="4088004" cy="35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02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One Problem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Still relies on HW samples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Problem for deferred rendering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Lost geometry data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Morphological Anti-Aliasing…</a:t>
            </a: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3" y="1731078"/>
            <a:ext cx="3473306" cy="334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02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Future?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The world will move to new hardware sometime soon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Interesting DX11 and GL4.x features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More flexible AA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Run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shaders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at sample rate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Compute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– interesting data structures and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5570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102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References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  <a:hlinkClick r:id="rId4"/>
              </a:rPr>
              <a:t>jasonc.yang@amd.com</a:t>
            </a: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http://developer.amd.com/gpu_assets/AA-HPG09.pdf</a:t>
            </a:r>
          </a:p>
          <a:p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http://sites.amd.com/us/game/technology/Pages/morphological-aa.aspx</a:t>
            </a: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anchor="b"/>
          <a:lstStyle/>
          <a:p>
            <a:pPr marL="0" lvl="0" indent="0" defTabSz="914400" eaLnBrk="1" fontAlgn="auto" hangingPunct="1">
              <a:spcBef>
                <a:spcPts val="538"/>
              </a:spcBef>
              <a:spcAft>
                <a:spcPts val="538"/>
              </a:spcAft>
              <a:buClr>
                <a:srgbClr val="009966"/>
              </a:buClr>
              <a:buNone/>
            </a:pPr>
            <a:r>
              <a:rPr lang="en-US" sz="1200" b="1" dirty="0">
                <a:solidFill>
                  <a:srgbClr val="1B1B1B"/>
                </a:solidFill>
                <a:latin typeface="Arial"/>
                <a:ea typeface="+mn-ea"/>
                <a:cs typeface="+mn-cs"/>
              </a:rPr>
              <a:t>Trademark Attribution</a:t>
            </a:r>
          </a:p>
          <a:p>
            <a:pPr marL="0" lvl="0" indent="0" defTabSz="914400" eaLnBrk="1" fontAlgn="auto" hangingPunct="1">
              <a:spcBef>
                <a:spcPts val="538"/>
              </a:spcBef>
              <a:spcAft>
                <a:spcPts val="538"/>
              </a:spcAft>
              <a:buClr>
                <a:srgbClr val="009966"/>
              </a:buClr>
              <a:buNone/>
            </a:pPr>
            <a:r>
              <a:rPr lang="en-US" sz="1200" dirty="0">
                <a:solidFill>
                  <a:srgbClr val="1B1B1B"/>
                </a:solidFill>
                <a:latin typeface="Arial"/>
                <a:ea typeface="+mn-ea"/>
                <a:cs typeface="+mn-cs"/>
              </a:rPr>
              <a:t>AMD, the AMD Arrow logo and combinations thereof are trademarks of Advanced Micro Devices, Inc. in the United States and/or other jurisdictions. Other names used in this presentation are for identification purposes only and may be trademarks of their respective owners. </a:t>
            </a:r>
          </a:p>
          <a:p>
            <a:pPr marL="0" lvl="0" indent="0" defTabSz="914400" eaLnBrk="1" fontAlgn="auto" hangingPunct="1">
              <a:spcBef>
                <a:spcPts val="538"/>
              </a:spcBef>
              <a:spcAft>
                <a:spcPts val="538"/>
              </a:spcAft>
              <a:buClr>
                <a:srgbClr val="009966"/>
              </a:buClr>
              <a:buNone/>
            </a:pPr>
            <a:r>
              <a:rPr lang="en-US" sz="1200" dirty="0">
                <a:solidFill>
                  <a:srgbClr val="1B1B1B"/>
                </a:solidFill>
                <a:latin typeface="Arial"/>
                <a:ea typeface="+mn-ea"/>
                <a:cs typeface="+mn-cs"/>
              </a:rPr>
              <a:t>©2011 Advanced Micro Devices, Inc. </a:t>
            </a:r>
            <a:r>
              <a:rPr lang="en-US" sz="1200">
                <a:solidFill>
                  <a:srgbClr val="1B1B1B"/>
                </a:solidFill>
                <a:latin typeface="Arial"/>
                <a:ea typeface="+mn-ea"/>
                <a:cs typeface="+mn-cs"/>
              </a:rPr>
              <a:t>All rights reserved.</a:t>
            </a:r>
            <a:endParaRPr lang="en-US" sz="1200" dirty="0">
              <a:solidFill>
                <a:srgbClr val="1B1B1B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718668" y="2871513"/>
            <a:ext cx="5706665" cy="645117"/>
            <a:chOff x="806993" y="2871513"/>
            <a:chExt cx="7608887" cy="645117"/>
          </a:xfrm>
        </p:grpSpPr>
        <p:pic>
          <p:nvPicPr>
            <p:cNvPr id="4" name="Picture 4" descr="C:\Users\jasony\Desktop\no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577" y="2983230"/>
              <a:ext cx="6780213" cy="533400"/>
            </a:xfrm>
            <a:prstGeom prst="rect">
              <a:avLst/>
            </a:prstGeom>
            <a:noFill/>
          </p:spPr>
        </p:pic>
        <p:grpSp>
          <p:nvGrpSpPr>
            <p:cNvPr id="5" name="Group 23"/>
            <p:cNvGrpSpPr/>
            <p:nvPr/>
          </p:nvGrpSpPr>
          <p:grpSpPr>
            <a:xfrm>
              <a:off x="806993" y="2871513"/>
              <a:ext cx="7608887" cy="530897"/>
              <a:chOff x="806992" y="3390802"/>
              <a:chExt cx="7608887" cy="70786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806992" y="3410174"/>
                <a:ext cx="7608887" cy="669123"/>
                <a:chOff x="806992" y="3410174"/>
                <a:chExt cx="7608887" cy="66912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806992" y="3785609"/>
                  <a:ext cx="7608887" cy="293688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6200000" flipV="1">
                  <a:off x="8122024" y="3506993"/>
                  <a:ext cx="387275" cy="193638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01302" y="3707081"/>
                <a:ext cx="707862" cy="75304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Current Hardware Approach:</a:t>
            </a:r>
            <a:br>
              <a:rPr lang="en-US" dirty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Myriad Pro" pitchFamily="34" charset="0"/>
              </a:rPr>
              <a:t>Multisample</a:t>
            </a:r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 Anti-Aliasing (MSAA)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5709" y="3627731"/>
            <a:ext cx="117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No 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Color gradations limited by the number of hardware samples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718668" y="2871513"/>
            <a:ext cx="5706665" cy="645117"/>
            <a:chOff x="806993" y="2871513"/>
            <a:chExt cx="7608887" cy="645117"/>
          </a:xfrm>
        </p:grpSpPr>
        <p:pic>
          <p:nvPicPr>
            <p:cNvPr id="4" name="Picture 5" descr="C:\Users\jasony\Desktop\8x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577" y="2983230"/>
              <a:ext cx="6780213" cy="533400"/>
            </a:xfrm>
            <a:prstGeom prst="rect">
              <a:avLst/>
            </a:prstGeom>
            <a:noFill/>
          </p:spPr>
        </p:pic>
        <p:grpSp>
          <p:nvGrpSpPr>
            <p:cNvPr id="5" name="Group 23"/>
            <p:cNvGrpSpPr/>
            <p:nvPr/>
          </p:nvGrpSpPr>
          <p:grpSpPr>
            <a:xfrm>
              <a:off x="806993" y="2871513"/>
              <a:ext cx="7608887" cy="530897"/>
              <a:chOff x="806992" y="3390802"/>
              <a:chExt cx="7608887" cy="70786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806992" y="3410174"/>
                <a:ext cx="7608887" cy="669123"/>
                <a:chOff x="806992" y="3410174"/>
                <a:chExt cx="7608887" cy="66912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806992" y="3785609"/>
                  <a:ext cx="7608887" cy="293688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6200000" flipV="1">
                  <a:off x="8122024" y="3506993"/>
                  <a:ext cx="387275" cy="193638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01302" y="3707081"/>
                <a:ext cx="707862" cy="75304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3985709" y="3627731"/>
            <a:ext cx="117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8x AA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Current Hardware Approach:</a:t>
            </a:r>
            <a:br>
              <a:rPr lang="en-US" dirty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Myriad Pro" pitchFamily="34" charset="0"/>
              </a:rPr>
              <a:t>Multisample</a:t>
            </a:r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 Anti-Aliasing (MSAA)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MSAA Overview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52327" y="3184526"/>
            <a:ext cx="3113086" cy="1808163"/>
            <a:chOff x="2952327" y="3184526"/>
            <a:chExt cx="3113086" cy="1808163"/>
          </a:xfrm>
        </p:grpSpPr>
        <p:graphicFrame>
          <p:nvGraphicFramePr>
            <p:cNvPr id="7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8618122"/>
                </p:ext>
              </p:extLst>
            </p:nvPr>
          </p:nvGraphicFramePr>
          <p:xfrm>
            <a:off x="2952327" y="3184526"/>
            <a:ext cx="3113086" cy="180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Acrobat Document" r:id="rId5" imgW="4457464" imgH="2571615" progId="AcroExch.Document.7">
                    <p:embed/>
                  </p:oleObj>
                </mc:Choice>
                <mc:Fallback>
                  <p:oleObj name="Acrobat Document" r:id="rId5" imgW="4457464" imgH="2571615" progId="AcroExch.Document.7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327" y="3184526"/>
                          <a:ext cx="3113086" cy="1808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21962" y="3983599"/>
              <a:ext cx="75646" cy="578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284198" y="3977553"/>
              <a:ext cx="75646" cy="578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2324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Estimate primitive pixel coverage by testing at sample points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Calculate a single color value per pixel per primitive (usually at the center of the pixel or at the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centroid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of the covered samples) and assign it to all covered samples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Traditional MSAA 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Speeds up rendering by not calculating values for each sample separately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Non-uniform sampling grid is used to improve pixel coverage estimate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2097725" y="3276600"/>
          <a:ext cx="4948550" cy="146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5" imgW="6429164" imgH="1885815" progId="AcroExch.Document.7">
                  <p:embed/>
                </p:oleObj>
              </mc:Choice>
              <mc:Fallback>
                <p:oleObj name="Acrobat Document" r:id="rId5" imgW="6429164" imgH="1885815" progId="AcroExch.Document.7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725" y="3276600"/>
                        <a:ext cx="4948550" cy="1466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Traditional MSAA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Primary goal is anti-aliasing of primitive and Z edges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74442" y="3635541"/>
            <a:ext cx="82574" cy="619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8 Grupo"/>
          <p:cNvGrpSpPr/>
          <p:nvPr/>
        </p:nvGrpSpPr>
        <p:grpSpPr>
          <a:xfrm>
            <a:off x="2612684" y="2498400"/>
            <a:ext cx="4337732" cy="2489401"/>
            <a:chOff x="1249659" y="1767626"/>
            <a:chExt cx="6647849" cy="2861374"/>
          </a:xfrm>
        </p:grpSpPr>
        <p:pic>
          <p:nvPicPr>
            <p:cNvPr id="5" name="Picture 2" descr="C:\dump\pic00455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9659" y="1767626"/>
              <a:ext cx="4769656" cy="286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dump\geometry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3175" y="2493511"/>
              <a:ext cx="824333" cy="139184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stCxn id="7" idx="6"/>
            </p:cNvCxnSpPr>
            <p:nvPr/>
          </p:nvCxnSpPr>
          <p:spPr>
            <a:xfrm flipV="1">
              <a:off x="3857016" y="3189436"/>
              <a:ext cx="3216159" cy="4775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Traditional MSAA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3335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Texture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resampling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performed elsewhere (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mipmapping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High frequency texture details (e.g. text) are lost in the MSAA color buffer and cannot be easily post-processed further </a:t>
            </a:r>
          </a:p>
        </p:txBody>
      </p:sp>
      <p:sp>
        <p:nvSpPr>
          <p:cNvPr id="7" name="Oval 6"/>
          <p:cNvSpPr/>
          <p:nvPr/>
        </p:nvSpPr>
        <p:spPr>
          <a:xfrm>
            <a:off x="4634506" y="3662498"/>
            <a:ext cx="234022" cy="15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10 Grupo"/>
          <p:cNvGrpSpPr>
            <a:grpSpLocks noChangeAspect="1"/>
          </p:cNvGrpSpPr>
          <p:nvPr/>
        </p:nvGrpSpPr>
        <p:grpSpPr>
          <a:xfrm>
            <a:off x="2613600" y="2499375"/>
            <a:ext cx="4657063" cy="2491200"/>
            <a:chOff x="1421018" y="2262987"/>
            <a:chExt cx="6276708" cy="2518197"/>
          </a:xfrm>
        </p:grpSpPr>
        <p:pic>
          <p:nvPicPr>
            <p:cNvPr id="5" name="Picture 2" descr="C:\dump\pic00455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1018" y="2262987"/>
              <a:ext cx="4197610" cy="251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dump\texture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8670" y="3032487"/>
              <a:ext cx="1151633" cy="77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stCxn id="9" idx="2"/>
              <a:endCxn id="7" idx="6"/>
            </p:cNvCxnSpPr>
            <p:nvPr/>
          </p:nvCxnSpPr>
          <p:spPr>
            <a:xfrm rot="10800000" flipV="1">
              <a:off x="4868528" y="3420471"/>
              <a:ext cx="1136852" cy="317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005380" y="2785841"/>
              <a:ext cx="1692346" cy="12692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>
              <a:stCxn id="9" idx="1"/>
              <a:endCxn id="9" idx="5"/>
            </p:cNvCxnSpPr>
            <p:nvPr/>
          </p:nvCxnSpPr>
          <p:spPr>
            <a:xfrm rot="16200000" flipH="1">
              <a:off x="6402601" y="2821868"/>
              <a:ext cx="897905" cy="119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Motivation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Can we use the GPU’s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processing power and flexibility for better edge anti-aliasing (AA)?</a:t>
            </a:r>
          </a:p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Goal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Improve primitive edge appearance (vs. “standard” MSAA processing) using the same number of samples and better software filtering algorithms</a:t>
            </a:r>
          </a:p>
          <a:p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</TotalTime>
  <Words>932</Words>
  <Application>Microsoft Office PowerPoint</Application>
  <PresentationFormat>Presentación en pantalla (16:9)</PresentationFormat>
  <Paragraphs>154</Paragraphs>
  <Slides>26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Acrobat Document</vt:lpstr>
      <vt:lpstr> Filtering Approaches for  Real-Time Anti-Aliasing </vt:lpstr>
      <vt:lpstr>Filtering Approaches for Real-Time Anti-Aliasing  A Directionally Adaptive  Edge Anti-Aliasing Filter </vt:lpstr>
      <vt:lpstr>Current Hardware Approach: Multisample Anti-Aliasing (MSAA)</vt:lpstr>
      <vt:lpstr>Current Hardware Approach: Multisample Anti-Aliasing (MSAA)</vt:lpstr>
      <vt:lpstr>MSAA Overview</vt:lpstr>
      <vt:lpstr>Traditional MSAA </vt:lpstr>
      <vt:lpstr>Traditional MSAA</vt:lpstr>
      <vt:lpstr>Traditional MSAA</vt:lpstr>
      <vt:lpstr>Motivation</vt:lpstr>
      <vt:lpstr>Motivation</vt:lpstr>
      <vt:lpstr>Key Insight: Integration Approach and Isolines </vt:lpstr>
      <vt:lpstr>Isoline Evaluation in Three Channels</vt:lpstr>
      <vt:lpstr>Filter Computation (Integration)</vt:lpstr>
      <vt:lpstr>Filter Computation (Integration)</vt:lpstr>
      <vt:lpstr>Bringing It All Together:  Sample Implementation</vt:lpstr>
      <vt:lpstr>Pass 1</vt:lpstr>
      <vt:lpstr>Pass 2</vt:lpstr>
      <vt:lpstr>Masking</vt:lpstr>
      <vt:lpstr>Masking</vt:lpstr>
      <vt:lpstr>Pass 3</vt:lpstr>
      <vt:lpstr>Pass 4</vt:lpstr>
      <vt:lpstr>Conclusion</vt:lpstr>
      <vt:lpstr>One Problem</vt:lpstr>
      <vt:lpstr>Future?</vt:lpstr>
      <vt:lpstr>References</vt:lpstr>
      <vt:lpstr>Presentación de PowerPoint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Directionally Adaptive Edge Anti-Aliasing Filter</dc:title>
  <dc:creator>Jason Yang</dc:creator>
  <cp:lastModifiedBy>IRYOKU</cp:lastModifiedBy>
  <cp:revision>227</cp:revision>
  <cp:lastPrinted>2011-08-17T22:22:53Z</cp:lastPrinted>
  <dcterms:created xsi:type="dcterms:W3CDTF">2010-04-07T23:52:34Z</dcterms:created>
  <dcterms:modified xsi:type="dcterms:W3CDTF">2011-08-17T22:28:52Z</dcterms:modified>
</cp:coreProperties>
</file>