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0"/>
  </p:notesMasterIdLst>
  <p:sldIdLst>
    <p:sldId id="702" r:id="rId2"/>
    <p:sldId id="571" r:id="rId3"/>
    <p:sldId id="610" r:id="rId4"/>
    <p:sldId id="680" r:id="rId5"/>
    <p:sldId id="611" r:id="rId6"/>
    <p:sldId id="612" r:id="rId7"/>
    <p:sldId id="613" r:id="rId8"/>
    <p:sldId id="614" r:id="rId9"/>
    <p:sldId id="616" r:id="rId10"/>
    <p:sldId id="586" r:id="rId11"/>
    <p:sldId id="601" r:id="rId12"/>
    <p:sldId id="617" r:id="rId13"/>
    <p:sldId id="618" r:id="rId14"/>
    <p:sldId id="619" r:id="rId15"/>
    <p:sldId id="620" r:id="rId16"/>
    <p:sldId id="621" r:id="rId17"/>
    <p:sldId id="622" r:id="rId18"/>
    <p:sldId id="623" r:id="rId19"/>
    <p:sldId id="605" r:id="rId20"/>
    <p:sldId id="624" r:id="rId21"/>
    <p:sldId id="626" r:id="rId22"/>
    <p:sldId id="607" r:id="rId23"/>
    <p:sldId id="606" r:id="rId24"/>
    <p:sldId id="608" r:id="rId25"/>
    <p:sldId id="627" r:id="rId26"/>
    <p:sldId id="587" r:id="rId27"/>
    <p:sldId id="675" r:id="rId28"/>
    <p:sldId id="676" r:id="rId29"/>
    <p:sldId id="677" r:id="rId30"/>
    <p:sldId id="572" r:id="rId31"/>
    <p:sldId id="642" r:id="rId32"/>
    <p:sldId id="643" r:id="rId33"/>
    <p:sldId id="644" r:id="rId34"/>
    <p:sldId id="588" r:id="rId35"/>
    <p:sldId id="645" r:id="rId36"/>
    <p:sldId id="577" r:id="rId37"/>
    <p:sldId id="589" r:id="rId38"/>
    <p:sldId id="629" r:id="rId39"/>
    <p:sldId id="630" r:id="rId40"/>
    <p:sldId id="631" r:id="rId41"/>
    <p:sldId id="590" r:id="rId42"/>
    <p:sldId id="591" r:id="rId43"/>
    <p:sldId id="632" r:id="rId44"/>
    <p:sldId id="633" r:id="rId45"/>
    <p:sldId id="592" r:id="rId46"/>
    <p:sldId id="634" r:id="rId47"/>
    <p:sldId id="636" r:id="rId48"/>
    <p:sldId id="635" r:id="rId49"/>
    <p:sldId id="638" r:id="rId50"/>
    <p:sldId id="646" r:id="rId51"/>
    <p:sldId id="647" r:id="rId52"/>
    <p:sldId id="593" r:id="rId53"/>
    <p:sldId id="594" r:id="rId54"/>
    <p:sldId id="639" r:id="rId55"/>
    <p:sldId id="595" r:id="rId56"/>
    <p:sldId id="599" r:id="rId57"/>
    <p:sldId id="600" r:id="rId58"/>
    <p:sldId id="641" r:id="rId59"/>
    <p:sldId id="640" r:id="rId60"/>
    <p:sldId id="671" r:id="rId61"/>
    <p:sldId id="672" r:id="rId62"/>
    <p:sldId id="699" r:id="rId63"/>
    <p:sldId id="598" r:id="rId64"/>
    <p:sldId id="668" r:id="rId65"/>
    <p:sldId id="700" r:id="rId66"/>
    <p:sldId id="669" r:id="rId67"/>
    <p:sldId id="673" r:id="rId68"/>
    <p:sldId id="670" r:id="rId69"/>
    <p:sldId id="649" r:id="rId70"/>
    <p:sldId id="648" r:id="rId71"/>
    <p:sldId id="683" r:id="rId72"/>
    <p:sldId id="682" r:id="rId73"/>
    <p:sldId id="684" r:id="rId74"/>
    <p:sldId id="698" r:id="rId75"/>
    <p:sldId id="674" r:id="rId76"/>
    <p:sldId id="686" r:id="rId77"/>
    <p:sldId id="658" r:id="rId78"/>
    <p:sldId id="651" r:id="rId79"/>
    <p:sldId id="696" r:id="rId80"/>
    <p:sldId id="687" r:id="rId81"/>
    <p:sldId id="689" r:id="rId82"/>
    <p:sldId id="690" r:id="rId83"/>
    <p:sldId id="691" r:id="rId84"/>
    <p:sldId id="697" r:id="rId85"/>
    <p:sldId id="695" r:id="rId86"/>
    <p:sldId id="656" r:id="rId87"/>
    <p:sldId id="678" r:id="rId88"/>
    <p:sldId id="576" r:id="rId89"/>
  </p:sldIdLst>
  <p:sldSz cx="9144000" cy="5143500" type="screen16x9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2D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81172" autoAdjust="0"/>
  </p:normalViewPr>
  <p:slideViewPr>
    <p:cSldViewPr snapToGrid="0" snapToObjects="1">
      <p:cViewPr varScale="1">
        <p:scale>
          <a:sx n="144" d="100"/>
          <a:sy n="144" d="100"/>
        </p:scale>
        <p:origin x="-86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34" d="100"/>
          <a:sy n="34" d="100"/>
        </p:scale>
        <p:origin x="-3012" y="-7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F7C9C05-9C3D-4042-8548-49906676AF0C}" type="datetime1">
              <a:rPr lang="en-US"/>
              <a:pPr>
                <a:defRPr/>
              </a:pPr>
              <a:t>8/29/2011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4" tIns="49517" rIns="99034" bIns="4951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4" tIns="49517" rIns="99034" bIns="495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D6D5176D-F9DC-4643-81BC-DF10432F2F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33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D1CA40-89F3-49A5-A9A7-D167B397CBF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I would like to begin with</a:t>
            </a:r>
            <a:r>
              <a:rPr lang="en-US" baseline="0" noProof="0" dirty="0" smtClean="0"/>
              <a:t> the key, high-level ideas of our technique.</a:t>
            </a:r>
          </a:p>
          <a:p>
            <a:endParaRPr lang="en-US" baseline="0" noProof="0" dirty="0" smtClean="0"/>
          </a:p>
          <a:p>
            <a:pPr defTabSz="320954">
              <a:defRPr/>
            </a:pPr>
            <a:r>
              <a:rPr lang="en-US" baseline="0" noProof="0" dirty="0" smtClean="0"/>
              <a:t>For this, let’s forget about this boring slide and begin with what the original CPU based approach does, and how we replace each component into a more GPU-friendly form.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So, say we want</a:t>
            </a:r>
            <a:r>
              <a:rPr lang="en-US" baseline="0" noProof="0" dirty="0" smtClean="0"/>
              <a:t> to </a:t>
            </a:r>
            <a:r>
              <a:rPr lang="en-US" baseline="0" noProof="0" dirty="0" err="1" smtClean="0"/>
              <a:t>antialias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this imag</a:t>
            </a:r>
            <a:r>
              <a:rPr lang="en-US" baseline="0" noProof="0" dirty="0" smtClean="0"/>
              <a:t>e.</a:t>
            </a:r>
          </a:p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For this we have to figure out the blue line, which represents the </a:t>
            </a:r>
            <a:r>
              <a:rPr lang="en-US" baseline="0" noProof="0" dirty="0" err="1" smtClean="0"/>
              <a:t>revectorization</a:t>
            </a:r>
            <a:r>
              <a:rPr lang="en-US" baseline="0" noProof="0" dirty="0" smtClean="0"/>
              <a:t> of this pixel pattern.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Using this </a:t>
            </a:r>
            <a:r>
              <a:rPr lang="en-US" dirty="0" err="1" smtClean="0">
                <a:solidFill>
                  <a:schemeClr val="tx1"/>
                </a:solidFill>
              </a:rPr>
              <a:t>revectorization</a:t>
            </a:r>
            <a:r>
              <a:rPr lang="en-US" dirty="0" smtClean="0">
                <a:solidFill>
                  <a:schemeClr val="tx1"/>
                </a:solidFill>
              </a:rPr>
              <a:t>, we will fill the areas under the line using the opposite color</a:t>
            </a:r>
            <a:r>
              <a:rPr lang="en-US" baseline="0" dirty="0" smtClean="0">
                <a:solidFill>
                  <a:schemeClr val="tx1"/>
                </a:solidFill>
              </a:rPr>
              <a:t> at each pixel.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i="0" dirty="0" smtClean="0">
              <a:solidFill>
                <a:schemeClr val="tx1"/>
              </a:solidFill>
            </a:endParaRPr>
          </a:p>
          <a:p>
            <a:r>
              <a:rPr lang="en-US" i="0" dirty="0" smtClean="0">
                <a:solidFill>
                  <a:schemeClr val="tx1"/>
                </a:solidFill>
              </a:rPr>
              <a:t>So, in the left we fill with black</a:t>
            </a:r>
            <a:r>
              <a:rPr lang="en-US" i="0" baseline="0" dirty="0" smtClean="0">
                <a:solidFill>
                  <a:schemeClr val="tx1"/>
                </a:solidFill>
              </a:rPr>
              <a:t>, </a:t>
            </a:r>
            <a:r>
              <a:rPr lang="en-US" i="0" dirty="0" smtClean="0">
                <a:solidFill>
                  <a:schemeClr val="tx1"/>
                </a:solidFill>
              </a:rPr>
              <a:t>and on the right, we fill with white.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This is then translated to…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…gray levels, which approximate the real shape.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But, ok, let’s rewind.</a:t>
            </a:r>
            <a:endParaRPr lang="en-US" baseline="0" noProof="0" dirty="0" smtClean="0"/>
          </a:p>
          <a:p>
            <a:endParaRPr lang="en-US" baseline="0" noProof="0" dirty="0" smtClean="0"/>
          </a:p>
          <a:p>
            <a:r>
              <a:rPr lang="en-US" noProof="0" dirty="0" smtClean="0"/>
              <a:t>T</a:t>
            </a:r>
            <a:r>
              <a:rPr lang="en-US" baseline="0" noProof="0" dirty="0" smtClean="0"/>
              <a:t>he first step is detecting where the edges are, which are the lines marked on green.</a:t>
            </a:r>
            <a:endParaRPr lang="en-US" noProof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And now, we have to search for the line ends to the left and to the right.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And, obtain the crossing edges at each side of the line.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With the distances and crossing edges at hand, we have enough information for calculating the areas under the </a:t>
            </a:r>
            <a:r>
              <a:rPr lang="en-US" baseline="0" noProof="0" dirty="0" err="1" smtClean="0"/>
              <a:t>revectorized</a:t>
            </a:r>
            <a:r>
              <a:rPr lang="en-US" baseline="0" noProof="0" dirty="0" smtClean="0"/>
              <a:t> line.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Easy, isn’t it?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But the beauty doesn’t come without problems: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Fetching edges for the searches and crossing edges is slow, as it requires lots of memory bandwidth.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noProof="0" dirty="0" smtClean="0">
                <a:ea typeface="ＭＳ Ｐゴシック" pitchFamily="-112" charset="-128"/>
              </a:rPr>
              <a:t>Hi,</a:t>
            </a:r>
            <a:endParaRPr lang="en-US" baseline="0" noProof="0" dirty="0" smtClean="0">
              <a:ea typeface="ＭＳ Ｐゴシック" pitchFamily="-112" charset="-128"/>
            </a:endParaRPr>
          </a:p>
          <a:p>
            <a:endParaRPr lang="en-US" baseline="0" noProof="0" dirty="0" smtClean="0">
              <a:ea typeface="ＭＳ Ｐゴシック" pitchFamily="-112" charset="-128"/>
            </a:endParaRPr>
          </a:p>
          <a:p>
            <a:r>
              <a:rPr lang="en-US" baseline="0" noProof="0" dirty="0" smtClean="0">
                <a:ea typeface="ＭＳ Ｐゴシック" pitchFamily="-112" charset="-128"/>
              </a:rPr>
              <a:t>I’m Jorge Jimenez, from the Universidad de Zaragoza, Spain. </a:t>
            </a:r>
          </a:p>
          <a:p>
            <a:endParaRPr lang="en-US" baseline="0" noProof="0" dirty="0" smtClean="0">
              <a:ea typeface="ＭＳ Ｐゴシック" pitchFamily="-112" charset="-128"/>
            </a:endParaRPr>
          </a:p>
          <a:p>
            <a:r>
              <a:rPr lang="en-US" baseline="0" noProof="0" dirty="0" smtClean="0">
                <a:ea typeface="ＭＳ Ｐゴシック" pitchFamily="-112" charset="-128"/>
              </a:rPr>
              <a:t>Up to now, Alex has been talking about his original, CPU-based MLAA.</a:t>
            </a:r>
          </a:p>
          <a:p>
            <a:endParaRPr lang="en-US" baseline="0" noProof="0" dirty="0" smtClean="0">
              <a:ea typeface="ＭＳ Ｐゴシック" pitchFamily="-112" charset="-128"/>
            </a:endParaRPr>
          </a:p>
          <a:p>
            <a:r>
              <a:rPr lang="en-US" baseline="0" noProof="0" dirty="0" smtClean="0">
                <a:ea typeface="ＭＳ Ｐゴシック" pitchFamily="-112" charset="-128"/>
              </a:rPr>
              <a:t>My presentation is about how we transformed this technique into a very efficient GPU </a:t>
            </a:r>
            <a:r>
              <a:rPr lang="en-US" baseline="0" noProof="0" dirty="0" err="1" smtClean="0">
                <a:ea typeface="ＭＳ Ｐゴシック" pitchFamily="-112" charset="-128"/>
              </a:rPr>
              <a:t>shader</a:t>
            </a:r>
            <a:r>
              <a:rPr lang="en-US" baseline="0" noProof="0" dirty="0" smtClean="0">
                <a:ea typeface="ＭＳ Ｐゴシック" pitchFamily="-112" charset="-128"/>
              </a:rPr>
              <a:t>, and the improvements we introduced.</a:t>
            </a:r>
            <a:endParaRPr lang="en-US" noProof="0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D1CA40-89F3-49A5-A9A7-D167B397CBF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And</a:t>
            </a:r>
            <a:r>
              <a:rPr lang="en-US" baseline="0" dirty="0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even with the crossing edges at hand,</a:t>
            </a:r>
            <a:r>
              <a:rPr lang="en-US" baseline="0" dirty="0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the </a:t>
            </a:r>
            <a:r>
              <a:rPr lang="en-US" dirty="0" err="1" smtClean="0">
                <a:solidFill>
                  <a:srgbClr val="000000"/>
                </a:solidFill>
                <a:latin typeface="Myriad Pro" pitchFamily="34" charset="0"/>
              </a:rPr>
              <a:t>revectorization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 is not trivial given the high</a:t>
            </a:r>
            <a:r>
              <a:rPr lang="en-US" baseline="0" dirty="0" smtClean="0">
                <a:solidFill>
                  <a:srgbClr val="000000"/>
                </a:solidFill>
                <a:latin typeface="Myriad Pro" pitchFamily="34" charset="0"/>
              </a:rPr>
              <a:t> number of possible patterns.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>
                <a:solidFill>
                  <a:srgbClr val="000000"/>
                </a:solidFill>
                <a:latin typeface="Myriad Pro" pitchFamily="34" charset="0"/>
              </a:rPr>
              <a:t>Furthermore, we have to repeat these calculations up to four times per pixel, one per boundary, which introduces a very huge performance penalty.</a:t>
            </a:r>
          </a:p>
          <a:p>
            <a:pPr marL="160477" indent="-160477">
              <a:buAutoNum type="arabicParenR"/>
            </a:pPr>
            <a:endParaRPr lang="en-US" baseline="0" dirty="0" smtClean="0">
              <a:solidFill>
                <a:srgbClr val="000000"/>
              </a:solidFill>
              <a:latin typeface="Myriad Pro" pitchFamily="34" charset="0"/>
            </a:endParaRPr>
          </a:p>
          <a:p>
            <a:r>
              <a:rPr lang="en-US" baseline="0" dirty="0" smtClean="0">
                <a:solidFill>
                  <a:srgbClr val="000000"/>
                </a:solidFill>
                <a:latin typeface="Myriad Pro" pitchFamily="34" charset="0"/>
              </a:rPr>
              <a:t>So, how can we, solve these problems, without reducing the quality of MLAA?</a:t>
            </a:r>
          </a:p>
          <a:p>
            <a:endParaRPr lang="en-US" baseline="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160477" indent="-160477">
              <a:buAutoNum type="arabicParenR"/>
            </a:pPr>
            <a:endParaRPr lang="en-US" baseline="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160477" indent="-160477">
              <a:buAutoNum type="arabicParenR"/>
            </a:pPr>
            <a:endParaRPr lang="en-US" baseline="0" dirty="0" smtClean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To improve the searches for line ends and the fetching of crossing edges, </a:t>
            </a:r>
            <a:r>
              <a:rPr lang="en-US" baseline="0" noProof="0" dirty="0" smtClean="0">
                <a:solidFill>
                  <a:srgbClr val="000000"/>
                </a:solidFill>
                <a:latin typeface="Myriad Pro" pitchFamily="34" charset="0"/>
              </a:rPr>
              <a:t>which is the most expensive component of MLAA, we introduce bilinear filtering to accelerate post processing antialiasing.</a:t>
            </a:r>
          </a:p>
          <a:p>
            <a:endParaRPr lang="en-US" baseline="0" noProof="0" dirty="0" smtClean="0">
              <a:solidFill>
                <a:srgbClr val="000000"/>
              </a:solidFill>
              <a:latin typeface="Myriad Pro" pitchFamily="34" charset="0"/>
            </a:endParaRPr>
          </a:p>
          <a:p>
            <a:r>
              <a:rPr lang="en-US" baseline="0" noProof="0" dirty="0" smtClean="0">
                <a:solidFill>
                  <a:srgbClr val="000000"/>
                </a:solidFill>
                <a:latin typeface="Myriad Pro" pitchFamily="34" charset="0"/>
              </a:rPr>
              <a:t>This allows to fetch multiple values in a single access.</a:t>
            </a:r>
          </a:p>
          <a:p>
            <a:endParaRPr lang="en-US" baseline="0" dirty="0" smtClean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>
                <a:solidFill>
                  <a:srgbClr val="000000"/>
                </a:solidFill>
                <a:latin typeface="Myriad Pro" pitchFamily="34" charset="0"/>
              </a:rPr>
              <a:t>Then, for easing the </a:t>
            </a:r>
            <a:r>
              <a:rPr lang="en-US" baseline="0" dirty="0" err="1" smtClean="0">
                <a:solidFill>
                  <a:srgbClr val="000000"/>
                </a:solidFill>
                <a:latin typeface="Myriad Pro" pitchFamily="34" charset="0"/>
              </a:rPr>
              <a:t>revectorization</a:t>
            </a:r>
            <a:r>
              <a:rPr lang="en-US" baseline="0" dirty="0" smtClean="0">
                <a:solidFill>
                  <a:srgbClr val="000000"/>
                </a:solidFill>
                <a:latin typeface="Myriad Pro" pitchFamily="34" charset="0"/>
              </a:rPr>
              <a:t> and area calculation we built a texture which takes as input the distances and crossing edges and, outputs the area under the line.</a:t>
            </a:r>
          </a:p>
          <a:p>
            <a:endParaRPr lang="en-US" baseline="0" dirty="0" smtClean="0">
              <a:solidFill>
                <a:srgbClr val="000000"/>
              </a:solidFill>
              <a:latin typeface="Myriad Pro" pitchFamily="34" charset="0"/>
            </a:endParaRPr>
          </a:p>
          <a:p>
            <a:r>
              <a:rPr lang="en-US" baseline="0" dirty="0" smtClean="0">
                <a:solidFill>
                  <a:srgbClr val="000000"/>
                </a:solidFill>
                <a:latin typeface="Myriad Pro" pitchFamily="34" charset="0"/>
              </a:rPr>
              <a:t>This transforms the whole branchy code to discern between the sixteen cases, and the area calculation into a single texture access.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While it’s true that four lines can pass through a pixel, they are shared with the neighbors.</a:t>
            </a:r>
          </a:p>
          <a:p>
            <a:endParaRPr lang="en-US" baseline="0" noProof="0" dirty="0" smtClean="0">
              <a:solidFill>
                <a:srgbClr val="000000"/>
              </a:solidFill>
              <a:latin typeface="Myriad Pro" pitchFamily="34" charset="0"/>
            </a:endParaRPr>
          </a:p>
          <a:p>
            <a:r>
              <a:rPr lang="en-US" baseline="0" noProof="0" dirty="0" smtClean="0">
                <a:solidFill>
                  <a:srgbClr val="000000"/>
                </a:solidFill>
                <a:latin typeface="Myriad Pro" pitchFamily="34" charset="0"/>
              </a:rPr>
              <a:t>So, instead of searching for the four lines, we search just for the top and left lines, </a:t>
            </a:r>
          </a:p>
          <a:p>
            <a:endParaRPr lang="en-US" baseline="0" noProof="0" dirty="0" smtClean="0">
              <a:solidFill>
                <a:srgbClr val="000000"/>
              </a:solidFill>
              <a:latin typeface="Myriad Pro" pitchFamily="34" charset="0"/>
            </a:endParaRPr>
          </a:p>
          <a:p>
            <a:r>
              <a:rPr lang="en-US" baseline="0" noProof="0" dirty="0" smtClean="0">
                <a:solidFill>
                  <a:srgbClr val="000000"/>
                </a:solidFill>
                <a:latin typeface="Myriad Pro" pitchFamily="34" charset="0"/>
              </a:rPr>
              <a:t>Then, we calculate the corresponding areas, and store them into a temporal buffer. </a:t>
            </a:r>
          </a:p>
          <a:p>
            <a:endParaRPr lang="en-US" baseline="0" noProof="0" dirty="0" smtClean="0">
              <a:solidFill>
                <a:srgbClr val="000000"/>
              </a:solidFill>
              <a:latin typeface="Myriad Pro" pitchFamily="34" charset="0"/>
            </a:endParaRPr>
          </a:p>
          <a:p>
            <a:r>
              <a:rPr lang="en-US" baseline="0" noProof="0" dirty="0" smtClean="0">
                <a:solidFill>
                  <a:srgbClr val="000000"/>
                </a:solidFill>
                <a:latin typeface="Myriad Pro" pitchFamily="34" charset="0"/>
              </a:rPr>
              <a:t>This allows to share this information with the </a:t>
            </a:r>
            <a:r>
              <a:rPr lang="en-US" baseline="0" noProof="0" dirty="0" smtClean="0"/>
              <a:t>neighbors, at the cost of introducing another pass. </a:t>
            </a:r>
          </a:p>
          <a:p>
            <a:endParaRPr lang="en-US" baseline="0" dirty="0" smtClean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But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now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we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got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a new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problem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we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require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three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fullscreen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passes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es-ES" baseline="0" dirty="0" smtClean="0">
              <a:solidFill>
                <a:schemeClr val="tx1"/>
              </a:solidFill>
              <a:latin typeface="+mn-lt"/>
            </a:endParaRPr>
          </a:p>
          <a:p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However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solution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is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easy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: </a:t>
            </a:r>
          </a:p>
          <a:p>
            <a:endParaRPr lang="es-ES" baseline="0" dirty="0" smtClean="0">
              <a:solidFill>
                <a:schemeClr val="tx1"/>
              </a:solidFill>
              <a:latin typeface="+mn-lt"/>
            </a:endParaRPr>
          </a:p>
          <a:p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[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click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]</a:t>
            </a:r>
          </a:p>
          <a:p>
            <a:endParaRPr lang="es-ES" baseline="0" dirty="0" smtClean="0">
              <a:solidFill>
                <a:schemeClr val="tx1"/>
              </a:solidFill>
              <a:latin typeface="+mn-lt"/>
            </a:endParaRPr>
          </a:p>
          <a:p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Mask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pixels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that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need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procesing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in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first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pass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using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baseline="0" dirty="0" err="1" smtClean="0">
                <a:solidFill>
                  <a:schemeClr val="tx1"/>
                </a:solidFill>
                <a:latin typeface="+mn-lt"/>
              </a:rPr>
              <a:t>stencil</a:t>
            </a:r>
            <a:r>
              <a:rPr lang="es-ES" baseline="0" dirty="0" smtClean="0">
                <a:solidFill>
                  <a:schemeClr val="tx1"/>
                </a:solidFill>
                <a:latin typeface="+mn-lt"/>
              </a:rPr>
              <a:t> buffer.</a:t>
            </a:r>
            <a:endParaRPr lang="en-US" baseline="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160477" indent="-160477">
              <a:buAutoNum type="arabicParenR"/>
            </a:pPr>
            <a:endParaRPr lang="en-US" baseline="0" dirty="0" smtClean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20954">
              <a:defRPr/>
            </a:pPr>
            <a:r>
              <a:rPr lang="en-US" dirty="0" smtClean="0"/>
              <a:t>Ok, so we finished</a:t>
            </a:r>
            <a:r>
              <a:rPr lang="en-US" baseline="0" dirty="0" smtClean="0"/>
              <a:t> with the high level idea, </a:t>
            </a:r>
            <a:r>
              <a:rPr lang="en-US" dirty="0" smtClean="0"/>
              <a:t>now, let’s dive into the details of our implementation.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Here you have the big picture of our technique.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dirty="0" smtClean="0"/>
              <a:t>It consists on three passes. </a:t>
            </a:r>
          </a:p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first pass, we perform edge detection,</a:t>
            </a:r>
            <a:r>
              <a:rPr lang="en-US" baseline="0" dirty="0" smtClean="0"/>
              <a:t> obtaining the edges texture</a:t>
            </a:r>
            <a:r>
              <a:rPr lang="en-US" dirty="0" smtClean="0"/>
              <a:t>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second pass, we process each edge, calculating the </a:t>
            </a:r>
            <a:r>
              <a:rPr lang="en-US" dirty="0" err="1" smtClean="0"/>
              <a:t>revectorizations</a:t>
            </a:r>
            <a:r>
              <a:rPr lang="en-US" baseline="0" dirty="0" smtClean="0"/>
              <a:t> and </a:t>
            </a:r>
            <a:r>
              <a:rPr lang="en-US" dirty="0" smtClean="0"/>
              <a:t>obtaining the corresponding areas. </a:t>
            </a:r>
          </a:p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third and final pass, we blend each pixel with its four-neighborhood, using the areas from the second pass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I’m going to skip the edge detection step and go straight to the second one, which has a more interesting implementation.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But</a:t>
            </a:r>
            <a:r>
              <a:rPr lang="es-ES" dirty="0" smtClean="0"/>
              <a:t>, </a:t>
            </a:r>
            <a:r>
              <a:rPr lang="es-ES" dirty="0" err="1" smtClean="0"/>
              <a:t>first</a:t>
            </a:r>
            <a:r>
              <a:rPr lang="es-ES" dirty="0" smtClean="0"/>
              <a:t> of </a:t>
            </a:r>
            <a:r>
              <a:rPr lang="es-ES" dirty="0" err="1" smtClean="0"/>
              <a:t>all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team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members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technique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possible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733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So,</a:t>
            </a:r>
            <a:r>
              <a:rPr lang="en-US" baseline="0" noProof="0" dirty="0" smtClean="0"/>
              <a:t> let’s begin with the first pass.</a:t>
            </a:r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Edge detection is a critical step for the quality of the final image. </a:t>
            </a:r>
          </a:p>
          <a:p>
            <a:endParaRPr lang="en-US" noProof="0" dirty="0" smtClean="0"/>
          </a:p>
          <a:p>
            <a:r>
              <a:rPr lang="en-US" noProof="0" dirty="0" smtClean="0"/>
              <a:t>Each undetected edge will remain aliased in the final image, so detecting all perceptible edges is crucial.</a:t>
            </a:r>
          </a:p>
          <a:p>
            <a:endParaRPr lang="en-US" noProof="0" dirty="0" smtClean="0"/>
          </a:p>
          <a:p>
            <a:r>
              <a:rPr lang="en-US" noProof="0" dirty="0" smtClean="0"/>
              <a:t>Robustness in this step is also desirable, given that good edge detection enhances temporal stability.</a:t>
            </a:r>
          </a:p>
          <a:p>
            <a:endParaRPr lang="en-US" i="0" noProof="0" dirty="0" smtClean="0"/>
          </a:p>
          <a:p>
            <a:r>
              <a:rPr lang="en-US" i="0" noProof="0" dirty="0" smtClean="0"/>
              <a:t>There</a:t>
            </a:r>
            <a:r>
              <a:rPr lang="en-US" i="0" baseline="0" noProof="0" dirty="0" smtClean="0"/>
              <a:t> are multiple options; which one is the best will depend largely on the particular scenario.</a:t>
            </a:r>
            <a:endParaRPr lang="en-US" i="0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can be considered the most universal</a:t>
            </a:r>
            <a:r>
              <a:rPr lang="en-US" baseline="0" dirty="0" smtClean="0"/>
              <a:t> and easier solution, as it’s always available. </a:t>
            </a:r>
          </a:p>
          <a:p>
            <a:endParaRPr lang="en-US" baseline="0" dirty="0" smtClean="0"/>
          </a:p>
          <a:p>
            <a:r>
              <a:rPr lang="en-US" dirty="0" smtClean="0"/>
              <a:t>Working with color additionally provides seamless handling of shading aliasing, which may improve quality in some scenarios.</a:t>
            </a:r>
          </a:p>
          <a:p>
            <a:endParaRPr lang="en-US" dirty="0" smtClean="0"/>
          </a:p>
          <a:p>
            <a:r>
              <a:rPr lang="en-US" dirty="0" smtClean="0"/>
              <a:t>On the downside, it may introduce a slightly</a:t>
            </a:r>
            <a:r>
              <a:rPr lang="en-US" baseline="0" dirty="0" smtClean="0"/>
              <a:t> blur on text appearing on models, and other high-frequency features.</a:t>
            </a: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Depth, </a:t>
            </a:r>
            <a:r>
              <a:rPr lang="en-US" noProof="0" dirty="0" err="1" smtClean="0"/>
              <a:t>normals</a:t>
            </a:r>
            <a:r>
              <a:rPr lang="en-US" noProof="0" dirty="0" smtClean="0"/>
              <a:t> or object IDs can also be used, </a:t>
            </a:r>
          </a:p>
          <a:p>
            <a:endParaRPr lang="en-US" noProof="0" dirty="0" smtClean="0"/>
          </a:p>
          <a:p>
            <a:r>
              <a:rPr lang="en-US" noProof="0" dirty="0" smtClean="0"/>
              <a:t>as they are better estimators for geometrical edges, </a:t>
            </a:r>
          </a:p>
          <a:p>
            <a:endParaRPr lang="en-US" noProof="0" dirty="0" smtClean="0"/>
          </a:p>
          <a:p>
            <a:r>
              <a:rPr lang="en-US" noProof="0" dirty="0" smtClean="0"/>
              <a:t>allowing </a:t>
            </a:r>
            <a:r>
              <a:rPr lang="en-US" baseline="0" noProof="0" dirty="0" smtClean="0"/>
              <a:t>to maintain the maximum image sharpness.</a:t>
            </a:r>
            <a:endParaRPr lang="en-US" noProof="0" dirty="0" smtClean="0"/>
          </a:p>
          <a:p>
            <a:endParaRPr lang="en-US" i="0" noProof="0" dirty="0" smtClean="0"/>
          </a:p>
          <a:p>
            <a:r>
              <a:rPr lang="en-US" i="0" noProof="0" dirty="0" smtClean="0"/>
              <a:t>Using</a:t>
            </a:r>
            <a:r>
              <a:rPr lang="en-US" i="0" baseline="0" noProof="0" dirty="0" smtClean="0"/>
              <a:t> only depth is tricky as it’s really hard to manage all object scales properly, as Pete will show later on.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Combining depth and instance</a:t>
            </a:r>
            <a:r>
              <a:rPr lang="en-US" baseline="0" dirty="0" smtClean="0"/>
              <a:t> ids with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 leads to very good results in general,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they produce really clean and complete edges,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Managing to preserve most of the image sharpness.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 the edge detection pass is more expensive given the extra work required.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Sometimes they also introduce artifacts that color doesn’t, but explaining them are out of the scope of this talk.</a:t>
            </a:r>
            <a:endParaRPr lang="en-US" dirty="0" smtClean="0"/>
          </a:p>
          <a:p>
            <a:endParaRPr lang="es-ES" i="0" dirty="0" smtClean="0"/>
          </a:p>
          <a:p>
            <a:endParaRPr lang="es-ES" i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Here you can</a:t>
            </a:r>
            <a:r>
              <a:rPr lang="en-US" baseline="0" noProof="0" dirty="0" smtClean="0"/>
              <a:t> see the simplest form of edge detection, using color input data.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It uses five [click] memory accesses and a few arithmetic operations.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In platforms where Gather4 is available…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61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noProof="0" dirty="0" smtClean="0"/>
              <a:t>…we can reduce the number of accesses to 3 and remove all the dot products,  given the </a:t>
            </a:r>
            <a:r>
              <a:rPr lang="en-US" baseline="0" noProof="0" dirty="0" err="1" smtClean="0"/>
              <a:t>lumas</a:t>
            </a:r>
            <a:r>
              <a:rPr lang="en-US" baseline="0" noProof="0" dirty="0" smtClean="0"/>
              <a:t> are </a:t>
            </a:r>
            <a:r>
              <a:rPr lang="en-US" baseline="0" noProof="0" dirty="0" err="1" smtClean="0"/>
              <a:t>precomputed</a:t>
            </a:r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618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in this second pass we want</a:t>
            </a:r>
            <a:r>
              <a:rPr lang="en-US" baseline="0" dirty="0" smtClean="0"/>
              <a:t> to calculate the areas under the </a:t>
            </a:r>
            <a:r>
              <a:rPr lang="en-US" baseline="0" dirty="0" err="1" smtClean="0"/>
              <a:t>revectorized</a:t>
            </a:r>
            <a:r>
              <a:rPr lang="en-US" baseline="0" dirty="0" smtClean="0"/>
              <a:t> line.</a:t>
            </a:r>
          </a:p>
          <a:p>
            <a:endParaRPr lang="en-US" dirty="0" smtClean="0"/>
          </a:p>
          <a:p>
            <a:r>
              <a:rPr lang="en-US" dirty="0" smtClean="0"/>
              <a:t>In this pass, we have to search for the ends of the line, to fetch the crossing edges and to use this information to calculate the coverage</a:t>
            </a:r>
            <a:r>
              <a:rPr lang="en-US" baseline="0" dirty="0" smtClean="0"/>
              <a:t> area of this pixel.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Searching</a:t>
            </a:r>
            <a:r>
              <a:rPr lang="en-US" baseline="0" dirty="0" smtClean="0"/>
              <a:t> line ends is a memory-intensive task.</a:t>
            </a:r>
          </a:p>
          <a:p>
            <a:pPr defTabSz="320954">
              <a:defRPr/>
            </a:pPr>
            <a:endParaRPr lang="en-US" baseline="0" dirty="0" smtClean="0"/>
          </a:p>
          <a:p>
            <a:pPr defTabSz="320954">
              <a:defRPr/>
            </a:pPr>
            <a:r>
              <a:rPr lang="en-US" baseline="0" dirty="0" smtClean="0"/>
              <a:t>So, to improve the bandwidth usage, we leverage the fact that bilinear filtering is free on most platforms.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image you have the edge marked on blue, with the colors of the dots representing the values of the edge buffer.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starting from here [click], we are going to jump two pixels at time, just between them…</a:t>
            </a:r>
          </a:p>
          <a:p>
            <a:endParaRPr lang="en-U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rombus</a:t>
            </a:r>
            <a:r>
              <a:rPr lang="en-US" baseline="0" dirty="0" smtClean="0"/>
              <a:t> represent the first fetch.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Bilinear filtering returns one, so there is an edge in both pixels.</a:t>
            </a: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same here…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dirty="0" err="1" smtClean="0">
                <a:ea typeface="ＭＳ Ｐゴシック" pitchFamily="-112" charset="-128"/>
              </a:rPr>
              <a:t>It</a:t>
            </a:r>
            <a:r>
              <a:rPr lang="es-ES" dirty="0" smtClean="0">
                <a:ea typeface="ＭＳ Ｐゴシック" pitchFamily="-112" charset="-128"/>
              </a:rPr>
              <a:t> has </a:t>
            </a:r>
            <a:r>
              <a:rPr lang="es-ES" dirty="0" err="1" smtClean="0">
                <a:ea typeface="ＭＳ Ｐゴシック" pitchFamily="-112" charset="-128"/>
              </a:rPr>
              <a:t>been</a:t>
            </a:r>
            <a:r>
              <a:rPr lang="es-ES" dirty="0" smtClean="0">
                <a:ea typeface="ＭＳ Ｐゴシック" pitchFamily="-112" charset="-128"/>
              </a:rPr>
              <a:t> </a:t>
            </a:r>
            <a:r>
              <a:rPr lang="es-ES" dirty="0" err="1" smtClean="0">
                <a:ea typeface="ＭＳ Ｐゴシック" pitchFamily="-112" charset="-128"/>
              </a:rPr>
              <a:t>published</a:t>
            </a:r>
            <a:r>
              <a:rPr lang="es-ES" dirty="0" smtClean="0">
                <a:ea typeface="ＭＳ Ｐゴシック" pitchFamily="-112" charset="-128"/>
              </a:rPr>
              <a:t> in GPU Pro 2, and </a:t>
            </a:r>
            <a:r>
              <a:rPr lang="es-ES" dirty="0" err="1" smtClean="0">
                <a:ea typeface="ＭＳ Ｐゴシック" pitchFamily="-112" charset="-128"/>
              </a:rPr>
              <a:t>there</a:t>
            </a:r>
            <a:r>
              <a:rPr lang="es-ES" baseline="0" dirty="0" smtClean="0">
                <a:ea typeface="ＭＳ Ｐゴシック" pitchFamily="-112" charset="-128"/>
              </a:rPr>
              <a:t> has </a:t>
            </a:r>
            <a:r>
              <a:rPr lang="es-ES" baseline="0" dirty="0" err="1" smtClean="0">
                <a:ea typeface="ＭＳ Ｐゴシック" pitchFamily="-112" charset="-128"/>
              </a:rPr>
              <a:t>been</a:t>
            </a:r>
            <a:r>
              <a:rPr lang="es-ES" dirty="0" smtClean="0">
                <a:ea typeface="ＭＳ Ｐゴシック" pitchFamily="-112" charset="-128"/>
              </a:rPr>
              <a:t> </a:t>
            </a:r>
            <a:r>
              <a:rPr lang="es-ES" dirty="0" err="1" smtClean="0">
                <a:ea typeface="ＭＳ Ｐゴシック" pitchFamily="-112" charset="-128"/>
              </a:rPr>
              <a:t>some</a:t>
            </a:r>
            <a:r>
              <a:rPr lang="es-ES" dirty="0" smtClean="0">
                <a:ea typeface="ＭＳ Ｐゴシック" pitchFamily="-112" charset="-128"/>
              </a:rPr>
              <a:t> </a:t>
            </a:r>
            <a:r>
              <a:rPr lang="es-ES" dirty="0" err="1" smtClean="0">
                <a:ea typeface="ＭＳ Ｐゴシック" pitchFamily="-112" charset="-128"/>
              </a:rPr>
              <a:t>improvements</a:t>
            </a:r>
            <a:r>
              <a:rPr lang="es-ES" dirty="0" smtClean="0">
                <a:ea typeface="ＭＳ Ｐゴシック" pitchFamily="-112" charset="-128"/>
              </a:rPr>
              <a:t> </a:t>
            </a:r>
            <a:r>
              <a:rPr lang="es-ES" dirty="0" err="1" smtClean="0">
                <a:ea typeface="ＭＳ Ｐゴシック" pitchFamily="-112" charset="-128"/>
              </a:rPr>
              <a:t>ever</a:t>
            </a:r>
            <a:r>
              <a:rPr lang="es-ES" dirty="0" smtClean="0">
                <a:ea typeface="ＭＳ Ｐゴシック" pitchFamily="-112" charset="-128"/>
              </a:rPr>
              <a:t> </a:t>
            </a:r>
            <a:r>
              <a:rPr lang="es-ES" dirty="0" err="1" smtClean="0">
                <a:ea typeface="ＭＳ Ｐゴシック" pitchFamily="-112" charset="-128"/>
              </a:rPr>
              <a:t>since</a:t>
            </a:r>
            <a:r>
              <a:rPr lang="es-ES" dirty="0" smtClean="0">
                <a:ea typeface="ＭＳ Ｐゴシック" pitchFamily="-112" charset="-128"/>
              </a:rPr>
              <a:t>. </a:t>
            </a:r>
          </a:p>
          <a:p>
            <a:endParaRPr lang="en-US" dirty="0" smtClean="0">
              <a:ea typeface="ＭＳ Ｐゴシック" pitchFamily="-112" charset="-128"/>
            </a:endParaRPr>
          </a:p>
          <a:p>
            <a:r>
              <a:rPr lang="en-US" dirty="0" smtClean="0">
                <a:ea typeface="ＭＳ Ｐゴシック" pitchFamily="-112" charset="-128"/>
              </a:rPr>
              <a:t>So,</a:t>
            </a:r>
            <a:r>
              <a:rPr lang="en-US" baseline="0" dirty="0" smtClean="0">
                <a:ea typeface="ＭＳ Ｐゴシック" pitchFamily="-112" charset="-128"/>
              </a:rPr>
              <a:t> I’ll be giving you a sneak preview [click] of our latest-latest technique, which we have just published as a tech report (but more on that later).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D1CA40-89F3-49A5-A9A7-D167B397CBF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But, in this fetch we obtain 0.5, which means that one of the edges is not active, and thus the search has finished.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using bilinear filtering in this way, we are able to accelerate searches by a factor of two, allowing to reach really long distance searches without performance drop outs.</a:t>
            </a: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Here, you have the simple code that handles</a:t>
            </a:r>
            <a:r>
              <a:rPr lang="en-US" baseline="0" noProof="0" dirty="0" smtClean="0"/>
              <a:t> the searches to the left.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You can see how we jump two pixels at time [click].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And, how we stop when the fetch returns something else than one [click]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908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we have the distances to the ends of the line, we use them to obtain the crossing edges. </a:t>
            </a:r>
          </a:p>
          <a:p>
            <a:endParaRPr lang="en-US" dirty="0" smtClean="0"/>
          </a:p>
          <a:p>
            <a:r>
              <a:rPr lang="en-US" dirty="0" smtClean="0"/>
              <a:t>A naïve approach for fetching the crossing edges would imply querying the four edges. </a:t>
            </a:r>
          </a:p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Instead, a more efficient approach is to use bilinear filtering for fetching both edges at a time, similar to the distance search. </a:t>
            </a:r>
          </a:p>
          <a:p>
            <a:endParaRPr lang="en-US" dirty="0" smtClean="0"/>
          </a:p>
          <a:p>
            <a:r>
              <a:rPr lang="en-US" dirty="0" smtClean="0"/>
              <a:t>But,</a:t>
            </a:r>
            <a:r>
              <a:rPr lang="en-US" baseline="0" dirty="0" smtClean="0"/>
              <a:t> now there is a little problem.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the return value is 0.5, we are dealing with this case [click]… or this other one [click]?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solution is to </a:t>
            </a:r>
            <a:r>
              <a:rPr lang="en-US" baseline="0" dirty="0" smtClean="0"/>
              <a:t>offset the query by 0.25 allowing to distinguish them, as the returned value is different in each case.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key contribution in</a:t>
            </a:r>
            <a:r>
              <a:rPr lang="en-US" baseline="0" dirty="0" smtClean="0"/>
              <a:t> the coverage calculation is that, instead of handling sixteen different patterns, we </a:t>
            </a:r>
            <a:r>
              <a:rPr lang="en-US" baseline="0" dirty="0" err="1" smtClean="0"/>
              <a:t>precompute</a:t>
            </a:r>
            <a:r>
              <a:rPr lang="en-US" baseline="0" dirty="0" smtClean="0"/>
              <a:t> them in a 4D texture [click], which avoids branching code.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Accessing this texture</a:t>
            </a:r>
            <a:r>
              <a:rPr lang="en-US" baseline="0" dirty="0" smtClean="0"/>
              <a:t> is as follows.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the pattern type, or block, is selected…</a:t>
            </a: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…by using the crossing edges information.</a:t>
            </a: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Then, the proper area is selected by using</a:t>
            </a:r>
            <a:r>
              <a:rPr lang="en-US" baseline="0" dirty="0" smtClean="0"/>
              <a:t> the distances to the end of the line.</a:t>
            </a:r>
          </a:p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may be</a:t>
            </a:r>
            <a:r>
              <a:rPr lang="en-US" baseline="0" dirty="0" smtClean="0"/>
              <a:t> thinking why the </a:t>
            </a:r>
            <a:r>
              <a:rPr lang="en-US" baseline="0" dirty="0" err="1" smtClean="0"/>
              <a:t>precomputed</a:t>
            </a:r>
            <a:r>
              <a:rPr lang="en-US" baseline="0" dirty="0" smtClean="0"/>
              <a:t> area texture has two channels: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answer is rather easy, having two channels allows to disambiguate the blend direction.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Red values means the bottom pixel blends with the top one.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the green values just the opposite.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20954">
              <a:defRPr/>
            </a:pPr>
            <a:r>
              <a:rPr lang="en-US" b="0" dirty="0" smtClean="0">
                <a:latin typeface="Myriad Pro" pitchFamily="34" charset="0"/>
              </a:rPr>
              <a:t>During </a:t>
            </a:r>
            <a:r>
              <a:rPr lang="en-US" b="0" baseline="0" dirty="0" smtClean="0">
                <a:latin typeface="Myriad Pro" pitchFamily="34" charset="0"/>
              </a:rPr>
              <a:t>the development of our technique we had to decide on several tradeoffs.</a:t>
            </a:r>
            <a:endParaRPr lang="en-US" b="0" dirty="0" smtClean="0">
              <a:latin typeface="Myriad Pro" pitchFamily="34" charset="0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precomputed</a:t>
            </a:r>
            <a:r>
              <a:rPr lang="en-US" baseline="0" dirty="0" smtClean="0"/>
              <a:t> area has multiple advantages,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Including the fact that all patterns are handled in the same way: a simple texture access.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other hand, the texture itself can be customized, allowing to fine tune certain patterns.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We avoid filtering these patterns [click], as their </a:t>
            </a:r>
            <a:r>
              <a:rPr lang="en-US" baseline="0" dirty="0" err="1" smtClean="0"/>
              <a:t>revectorization</a:t>
            </a:r>
            <a:r>
              <a:rPr lang="en-US" baseline="0" dirty="0" smtClean="0"/>
              <a:t> usually introduces artifacts.</a:t>
            </a:r>
          </a:p>
          <a:p>
            <a:endParaRPr lang="en-US" dirty="0" smtClean="0"/>
          </a:p>
          <a:p>
            <a:r>
              <a:rPr lang="en-US" dirty="0" smtClean="0"/>
              <a:t>We also</a:t>
            </a:r>
            <a:r>
              <a:rPr lang="en-US" baseline="0" dirty="0" smtClean="0"/>
              <a:t> customized the </a:t>
            </a:r>
            <a:r>
              <a:rPr lang="en-US" baseline="0" dirty="0" err="1" smtClean="0"/>
              <a:t>revectorization</a:t>
            </a:r>
            <a:r>
              <a:rPr lang="en-US" baseline="0" dirty="0" smtClean="0"/>
              <a:t> of others [click], </a:t>
            </a:r>
            <a:r>
              <a:rPr lang="en-US" baseline="0" dirty="0" err="1" smtClean="0"/>
              <a:t>triting</a:t>
            </a:r>
            <a:r>
              <a:rPr lang="en-US" baseline="0" dirty="0" smtClean="0"/>
              <a:t> them as simple Z patterns.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fine tunings help to maintain the image as pristine as possible,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still delivering high quality antialiasing where needed.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Here</a:t>
            </a:r>
            <a:r>
              <a:rPr lang="en-US" baseline="0" noProof="0" dirty="0" smtClean="0"/>
              <a:t> you have the code for the whole pass.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We first search for line ends [click].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Then fetch the crossing edges [click].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And, finally obtain the coverage area [click].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559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This shows the code</a:t>
            </a:r>
            <a:r>
              <a:rPr lang="en-US" baseline="0" noProof="0" dirty="0" smtClean="0"/>
              <a:t> for the vertical case, which is quite similar, as you can see.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73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20954">
              <a:defRPr/>
            </a:pPr>
            <a:r>
              <a:rPr lang="en-US" sz="1200" dirty="0"/>
              <a:t>Finally, we want to blend pixel on edges using the areas calculated on the previous pass.</a:t>
            </a:r>
          </a:p>
          <a:p>
            <a:pPr defTabSz="320954">
              <a:defRPr/>
            </a:pPr>
            <a:endParaRPr lang="en-US" sz="1200" dirty="0"/>
          </a:p>
          <a:p>
            <a:pPr defTabSz="320954">
              <a:defRPr/>
            </a:pPr>
            <a:r>
              <a:rPr lang="en-US" sz="1200" dirty="0"/>
              <a:t>For example, for the case of the pixel </a:t>
            </a:r>
            <a:r>
              <a:rPr lang="en-US" sz="1200" dirty="0" err="1"/>
              <a:t>c_old</a:t>
            </a:r>
            <a:r>
              <a:rPr lang="en-US" sz="1200" dirty="0"/>
              <a:t>, we got the area a from the edge on the bottom.</a:t>
            </a:r>
          </a:p>
          <a:p>
            <a:pPr defTabSz="320954">
              <a:defRPr/>
            </a:pPr>
            <a:endParaRPr lang="en-US" sz="1200" dirty="0"/>
          </a:p>
          <a:p>
            <a:pPr defTabSz="320954">
              <a:defRPr/>
            </a:pPr>
            <a:r>
              <a:rPr lang="en-US" sz="1200" dirty="0"/>
              <a:t>The blending required [click] is similar to 1D bilinear filtering.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20954">
              <a:defRPr/>
            </a:pPr>
            <a:r>
              <a:rPr lang="en-US" sz="1200" dirty="0"/>
              <a:t>So, we again leverage bilinear filtering, using it to implement the blending equation.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Here </a:t>
            </a:r>
            <a:r>
              <a:rPr lang="en-US" baseline="0" noProof="0" dirty="0" smtClean="0"/>
              <a:t>[click], </a:t>
            </a:r>
            <a:r>
              <a:rPr lang="en-US" noProof="0" dirty="0" smtClean="0"/>
              <a:t>we can see how we fetch the</a:t>
            </a:r>
            <a:r>
              <a:rPr lang="en-US" baseline="0" noProof="0" dirty="0" smtClean="0"/>
              <a:t> areas of the four possible lines.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And here [click], we blend with the neighbors, averaging</a:t>
            </a:r>
            <a:r>
              <a:rPr lang="en-US" baseline="0" noProof="0" dirty="0" smtClean="0"/>
              <a:t> the result of the four possible lines that can cross the pixel.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62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For the most accurate results, this blending should be done in linear space.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[back and forth] You can see that the differences between gamma and linear are subtle… yet apparent.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Using SRGB buffers and DirectX 10 will ensure blending is done in linear space.</a:t>
            </a:r>
            <a:endParaRPr lang="en-US" sz="1200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For the most accurate results, this blending should be done in linear space.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[back and forth] You can see that the differences between gamma and linear are subtle… yet apparent.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Using SRGB buffers and DirectX 10 will ensure blending is done in linear space.</a:t>
            </a:r>
            <a:endParaRPr lang="en-US" sz="1200" noProof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20954">
              <a:defRPr/>
            </a:pPr>
            <a:r>
              <a:rPr lang="en-US" b="0" baseline="0" dirty="0" smtClean="0">
                <a:latin typeface="Myriad Pro" pitchFamily="34" charset="0"/>
              </a:rPr>
              <a:t>First of all, we put our maximum emphasis, on achieving the highest quality possible:</a:t>
            </a:r>
          </a:p>
          <a:p>
            <a:pPr defTabSz="320954">
              <a:defRPr/>
            </a:pPr>
            <a:endParaRPr lang="en-US" b="0" baseline="0" dirty="0" smtClean="0">
              <a:latin typeface="Myriad Pro" pitchFamily="34" charset="0"/>
            </a:endParaRPr>
          </a:p>
          <a:p>
            <a:pPr defTabSz="320954">
              <a:defRPr/>
            </a:pPr>
            <a:r>
              <a:rPr lang="en-US" b="0" baseline="0" dirty="0" smtClean="0">
                <a:latin typeface="Myriad Pro" pitchFamily="34" charset="0"/>
              </a:rPr>
              <a:t>- We obtain gradients in the silhouette of objects that usually surpass those produced by MSAA 16x.</a:t>
            </a:r>
          </a:p>
          <a:p>
            <a:pPr defTabSz="320954">
              <a:defRPr/>
            </a:pPr>
            <a:endParaRPr lang="en-US" b="0" baseline="0" dirty="0" smtClean="0">
              <a:latin typeface="Myriad Pro" pitchFamily="34" charset="0"/>
            </a:endParaRPr>
          </a:p>
          <a:p>
            <a:pPr defTabSz="320954">
              <a:defRPr/>
            </a:pPr>
            <a:r>
              <a:rPr lang="en-US" b="0" baseline="0" dirty="0" smtClean="0">
                <a:latin typeface="Myriad Pro" pitchFamily="34" charset="0"/>
              </a:rPr>
              <a:t>- In our latest version, we are more temporally stable, with a much better management of noise. </a:t>
            </a:r>
          </a:p>
          <a:p>
            <a:pPr defTabSz="320954">
              <a:defRPr/>
            </a:pPr>
            <a:endParaRPr lang="en-US" b="0" baseline="0" dirty="0" smtClean="0">
              <a:latin typeface="Myriad Pro" pitchFamily="34" charset="0"/>
            </a:endParaRPr>
          </a:p>
          <a:p>
            <a:pPr defTabSz="320954">
              <a:defRPr/>
            </a:pPr>
            <a:r>
              <a:rPr lang="en-US" b="0" dirty="0" smtClean="0">
                <a:latin typeface="Myriad Pro" pitchFamily="34" charset="0"/>
              </a:rPr>
              <a:t>- We are really </a:t>
            </a:r>
            <a:r>
              <a:rPr lang="en-US" b="0" dirty="0" err="1" smtClean="0">
                <a:latin typeface="Myriad Pro" pitchFamily="34" charset="0"/>
              </a:rPr>
              <a:t>consevative</a:t>
            </a:r>
            <a:r>
              <a:rPr lang="en-US" b="0" baseline="0" dirty="0" smtClean="0">
                <a:latin typeface="Myriad Pro" pitchFamily="34" charset="0"/>
              </a:rPr>
              <a:t> with the image, as we only touch were it’s really needed, which translates to a better sharpness preservation.</a:t>
            </a:r>
            <a:endParaRPr lang="en-US" b="0" dirty="0" smtClean="0">
              <a:latin typeface="Myriad Pro" pitchFamily="34" charset="0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 encourage</a:t>
            </a:r>
            <a:r>
              <a:rPr lang="en-US" baseline="0" noProof="0" dirty="0" smtClean="0"/>
              <a:t> you to visit our page for looking at the results, but nevertheless</a:t>
            </a:r>
            <a:r>
              <a:rPr lang="en-US" noProof="0" dirty="0" smtClean="0"/>
              <a:t>,</a:t>
            </a:r>
            <a:r>
              <a:rPr lang="en-US" baseline="0" noProof="0" dirty="0" smtClean="0"/>
              <a:t> I’m going to show some of them.</a:t>
            </a:r>
          </a:p>
          <a:p>
            <a:endParaRPr lang="en-US" noProof="0" dirty="0" smtClean="0"/>
          </a:p>
          <a:p>
            <a:r>
              <a:rPr lang="en-US" noProof="0" dirty="0" smtClean="0"/>
              <a:t>Here you have the first</a:t>
            </a:r>
            <a:r>
              <a:rPr lang="en-US" baseline="0" noProof="0" dirty="0" smtClean="0"/>
              <a:t> one.</a:t>
            </a:r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32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Where you </a:t>
            </a:r>
            <a:r>
              <a:rPr lang="en-US" baseline="0" noProof="0" dirty="0" smtClean="0"/>
              <a:t>can appreciate the accuracy of color edge detection.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32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20954">
              <a:defRPr/>
            </a:pPr>
            <a:endParaRPr lang="en-US" sz="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And here,</a:t>
            </a:r>
            <a:r>
              <a:rPr lang="en-US" baseline="0" noProof="0" dirty="0" smtClean="0"/>
              <a:t> an interesting image from </a:t>
            </a:r>
            <a:r>
              <a:rPr lang="en-US" baseline="0" noProof="0" dirty="0" err="1" smtClean="0"/>
              <a:t>Unigine</a:t>
            </a:r>
            <a:r>
              <a:rPr lang="en-US" baseline="0" noProof="0" dirty="0" smtClean="0"/>
              <a:t>.</a:t>
            </a:r>
          </a:p>
          <a:p>
            <a:endParaRPr lang="en-US" baseline="0" noProof="0" dirty="0" smtClean="0"/>
          </a:p>
          <a:p>
            <a:pPr defTabSz="320954">
              <a:defRPr/>
            </a:pPr>
            <a:r>
              <a:rPr lang="en-US" noProof="0" dirty="0" smtClean="0"/>
              <a:t>As you can see [back and forth]</a:t>
            </a:r>
            <a:r>
              <a:rPr lang="en-US" baseline="0" noProof="0" dirty="0" smtClean="0"/>
              <a:t>, some texture detail is lost when using color edge detection.</a:t>
            </a:r>
            <a:endParaRPr lang="en-US" noProof="0" dirty="0" smtClean="0"/>
          </a:p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32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And here,</a:t>
            </a:r>
            <a:r>
              <a:rPr lang="en-US" baseline="0" noProof="0" dirty="0" smtClean="0"/>
              <a:t> an interesting image from </a:t>
            </a:r>
            <a:r>
              <a:rPr lang="en-US" baseline="0" noProof="0" dirty="0" err="1" smtClean="0"/>
              <a:t>Unigine</a:t>
            </a:r>
            <a:r>
              <a:rPr lang="en-US" baseline="0" noProof="0" dirty="0" smtClean="0"/>
              <a:t>.</a:t>
            </a:r>
          </a:p>
          <a:p>
            <a:endParaRPr lang="en-US" baseline="0" noProof="0" dirty="0" smtClean="0"/>
          </a:p>
          <a:p>
            <a:pPr defTabSz="320954">
              <a:defRPr/>
            </a:pPr>
            <a:r>
              <a:rPr lang="en-US" noProof="0" dirty="0" smtClean="0"/>
              <a:t>As you can see [back and forth]</a:t>
            </a:r>
            <a:r>
              <a:rPr lang="en-US" baseline="0" noProof="0" dirty="0" smtClean="0"/>
              <a:t>, some texture detail is lost when using color edge detection.</a:t>
            </a:r>
            <a:endParaRPr lang="en-US" noProof="0" dirty="0" smtClean="0"/>
          </a:p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32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20954">
              <a:defRPr/>
            </a:pPr>
            <a:endParaRPr lang="en-US" sz="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20954">
              <a:defRPr/>
            </a:pPr>
            <a:r>
              <a:rPr lang="en-US" noProof="0" dirty="0" smtClean="0"/>
              <a:t>On the other hand, when using depth based edge detection…</a:t>
            </a:r>
          </a:p>
          <a:p>
            <a:endParaRPr lang="en-US" noProof="0" dirty="0" smtClean="0"/>
          </a:p>
          <a:p>
            <a:r>
              <a:rPr lang="en-US" noProof="0" dirty="0" smtClean="0"/>
              <a:t>The texture detail is perfectly preserved</a:t>
            </a:r>
            <a:r>
              <a:rPr lang="en-US" baseline="0" noProof="0" dirty="0" smtClean="0"/>
              <a:t>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32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20954">
              <a:defRPr/>
            </a:pPr>
            <a:r>
              <a:rPr lang="en-US" noProof="0" dirty="0" smtClean="0"/>
              <a:t>On the other hand, when using depth based edge detection…</a:t>
            </a:r>
          </a:p>
          <a:p>
            <a:endParaRPr lang="en-US" noProof="0" dirty="0" smtClean="0"/>
          </a:p>
          <a:p>
            <a:r>
              <a:rPr lang="en-US" noProof="0" dirty="0" smtClean="0"/>
              <a:t>The texture detail is perfectly preserved</a:t>
            </a:r>
            <a:r>
              <a:rPr lang="en-US" baseline="0" noProof="0" dirty="0" smtClean="0"/>
              <a:t>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32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However, some</a:t>
            </a:r>
            <a:r>
              <a:rPr lang="en-US" baseline="0" noProof="0" dirty="0" smtClean="0"/>
              <a:t> zones with little depth deltas will not be </a:t>
            </a:r>
            <a:r>
              <a:rPr lang="en-US" baseline="0" noProof="0" dirty="0" err="1" smtClean="0"/>
              <a:t>antialiased</a:t>
            </a:r>
            <a:r>
              <a:rPr lang="en-US" baseline="0" noProof="0" dirty="0" smtClean="0"/>
              <a:t>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How to combine the best of both worlds, will be covered by Tobias later on.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322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20954">
              <a:defRPr/>
            </a:pPr>
            <a:r>
              <a:rPr lang="en-US" sz="1200" dirty="0"/>
              <a:t>So, this is all good, it’s really fast, it works fine [click], and this technique is already been used in several games. </a:t>
            </a:r>
          </a:p>
          <a:p>
            <a:pPr defTabSz="320954">
              <a:defRPr/>
            </a:pPr>
            <a:endParaRPr lang="en-US" sz="1200" dirty="0"/>
          </a:p>
          <a:p>
            <a:pPr defTabSz="320954">
              <a:defRPr/>
            </a:pPr>
            <a:r>
              <a:rPr lang="en-US" sz="1200" dirty="0"/>
              <a:t>However we have much better news, we have just made public a technical report about…</a:t>
            </a:r>
          </a:p>
          <a:p>
            <a:pPr defTabSz="320954">
              <a:defRPr/>
            </a:pPr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20954">
              <a:defRPr/>
            </a:pPr>
            <a:r>
              <a:rPr lang="en-US" dirty="0" smtClean="0">
                <a:latin typeface="Myriad Pro" pitchFamily="34" charset="0"/>
              </a:rPr>
              <a:t>Second to high quality,</a:t>
            </a:r>
            <a:r>
              <a:rPr lang="en-US" baseline="0" dirty="0" smtClean="0">
                <a:latin typeface="Myriad Pro" pitchFamily="34" charset="0"/>
              </a:rPr>
              <a:t> we tried to achieve the best performance possible. </a:t>
            </a:r>
          </a:p>
          <a:p>
            <a:pPr defTabSz="320954">
              <a:defRPr/>
            </a:pPr>
            <a:endParaRPr lang="en-US" baseline="0" dirty="0" smtClean="0">
              <a:latin typeface="Myriad Pro" pitchFamily="34" charset="0"/>
            </a:endParaRPr>
          </a:p>
          <a:p>
            <a:pPr defTabSz="320954">
              <a:defRPr/>
            </a:pPr>
            <a:r>
              <a:rPr lang="en-US" dirty="0" smtClean="0">
                <a:latin typeface="Myriad Pro" pitchFamily="34" charset="0"/>
              </a:rPr>
              <a:t>We are quite fast on medium to high-end</a:t>
            </a:r>
            <a:r>
              <a:rPr lang="en-US" baseline="0" dirty="0" smtClean="0">
                <a:latin typeface="Myriad Pro" pitchFamily="34" charset="0"/>
              </a:rPr>
              <a:t> range of GPUs, running in 0.28 on a </a:t>
            </a: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GeForce GTX 470</a:t>
            </a:r>
            <a:r>
              <a:rPr lang="en-US" baseline="0" dirty="0" smtClean="0">
                <a:solidFill>
                  <a:srgbClr val="000000"/>
                </a:solidFill>
                <a:latin typeface="Myriad Pro" pitchFamily="34" charset="0"/>
              </a:rPr>
              <a:t> and beating MSAA by a factor of twelve in our older test machine.</a:t>
            </a:r>
            <a:endParaRPr lang="en-US" dirty="0" smtClean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20954">
              <a:defRPr/>
            </a:pPr>
            <a:r>
              <a:rPr lang="en-US" sz="1200" dirty="0"/>
              <a:t>What we called </a:t>
            </a:r>
            <a:r>
              <a:rPr lang="en-US" sz="1200" dirty="0" err="1"/>
              <a:t>Subpixel</a:t>
            </a:r>
            <a:r>
              <a:rPr lang="en-US" sz="1200" dirty="0"/>
              <a:t> Morphological Antialiasing.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none" dirty="0" smtClean="0"/>
              <a:t>Some</a:t>
            </a:r>
            <a:r>
              <a:rPr lang="en-US" u="none" baseline="0" dirty="0" smtClean="0"/>
              <a:t> months ago we were thinking:</a:t>
            </a:r>
          </a:p>
          <a:p>
            <a:endParaRPr lang="en-US" u="none" baseline="0" dirty="0" smtClean="0"/>
          </a:p>
          <a:p>
            <a:r>
              <a:rPr lang="en-US" u="none" baseline="0" dirty="0" smtClean="0"/>
              <a:t>Morphological Antialiasing is good [click]</a:t>
            </a:r>
          </a:p>
          <a:p>
            <a:endParaRPr lang="en-US" u="none" baseline="0" dirty="0" smtClean="0"/>
          </a:p>
          <a:p>
            <a:r>
              <a:rPr lang="en-US" u="none" baseline="0" dirty="0" smtClean="0"/>
              <a:t>Temporal Antialiasing is also good thing [click]</a:t>
            </a:r>
          </a:p>
          <a:p>
            <a:endParaRPr lang="en-US" u="none" baseline="0" dirty="0" smtClean="0"/>
          </a:p>
          <a:p>
            <a:r>
              <a:rPr lang="en-US" u="none" baseline="0" dirty="0" smtClean="0"/>
              <a:t>And multisampling is very good [click]</a:t>
            </a:r>
          </a:p>
          <a:p>
            <a:endParaRPr lang="en-US" u="none" baseline="0" dirty="0" smtClean="0"/>
          </a:p>
          <a:p>
            <a:r>
              <a:rPr lang="en-US" u="none" baseline="0" dirty="0" smtClean="0"/>
              <a:t>So, why not combine them into a single technique?</a:t>
            </a:r>
            <a:endParaRPr lang="es-ES" u="none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But, well… it’s not as easy</a:t>
            </a:r>
            <a:r>
              <a:rPr lang="en-US" baseline="0" dirty="0" smtClean="0"/>
              <a:t> as it sounds.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try to apply morphological</a:t>
            </a:r>
            <a:r>
              <a:rPr lang="en-US" baseline="0" dirty="0" smtClean="0"/>
              <a:t> antialiasing </a:t>
            </a:r>
            <a:r>
              <a:rPr lang="en-US" dirty="0" smtClean="0"/>
              <a:t>after resolving,</a:t>
            </a:r>
            <a:r>
              <a:rPr lang="en-US" baseline="0" dirty="0" smtClean="0"/>
              <a:t> it won’t be able to generate proper gradients, given the edges are now smoother and harder to detect.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if you try</a:t>
            </a:r>
            <a:r>
              <a:rPr lang="en-US" baseline="0" dirty="0" smtClean="0"/>
              <a:t> to apply it </a:t>
            </a:r>
            <a:r>
              <a:rPr lang="en-US" dirty="0" smtClean="0"/>
              <a:t>before resolving,</a:t>
            </a:r>
            <a:r>
              <a:rPr lang="en-US" baseline="0" dirty="0" smtClean="0"/>
              <a:t> it’s an improvement over MLAA but it is still not that good, as there is too much blur.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I won’t enter in details, but</a:t>
            </a:r>
            <a:r>
              <a:rPr lang="en-US" baseline="0" noProof="0" dirty="0" smtClean="0"/>
              <a:t> by </a:t>
            </a:r>
            <a:r>
              <a:rPr lang="en-US" baseline="0" noProof="0" dirty="0" err="1" smtClean="0"/>
              <a:t>offseting</a:t>
            </a:r>
            <a:r>
              <a:rPr lang="en-US" baseline="0" noProof="0" dirty="0" smtClean="0"/>
              <a:t> the </a:t>
            </a:r>
            <a:r>
              <a:rPr lang="en-US" baseline="0" noProof="0" dirty="0" err="1" smtClean="0"/>
              <a:t>revectorizations</a:t>
            </a:r>
            <a:r>
              <a:rPr lang="en-US" baseline="0" noProof="0" dirty="0" smtClean="0"/>
              <a:t> to match the </a:t>
            </a:r>
            <a:r>
              <a:rPr lang="en-US" baseline="0" noProof="0" dirty="0" err="1" smtClean="0"/>
              <a:t>subpixel</a:t>
            </a:r>
            <a:r>
              <a:rPr lang="en-US" baseline="0" noProof="0" dirty="0" smtClean="0"/>
              <a:t> positions, we managed to obtain much better results</a:t>
            </a:r>
            <a:r>
              <a:rPr lang="en-US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encourage you to download the technical report for a very exhaustive details.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Being</a:t>
            </a:r>
            <a:r>
              <a:rPr lang="en-US" baseline="0" noProof="0" dirty="0" smtClean="0"/>
              <a:t> composed of three components, when one of them fails, the other two serve as fallback.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In this example, we can see how low contrast zones, usually ignored by </a:t>
            </a:r>
            <a:r>
              <a:rPr lang="en-US" baseline="0" noProof="0" dirty="0" err="1" smtClean="0"/>
              <a:t>morpholohical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approches</a:t>
            </a:r>
            <a:r>
              <a:rPr lang="en-US" baseline="0" noProof="0" dirty="0" smtClean="0"/>
              <a:t> are handled by our spatial multisampling component.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We also achieve better handling of diagonals…</a:t>
            </a:r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and</a:t>
            </a:r>
            <a:r>
              <a:rPr lang="en-US" baseline="0" noProof="0" dirty="0" smtClean="0"/>
              <a:t> improved </a:t>
            </a:r>
            <a:r>
              <a:rPr lang="en-US" noProof="0" dirty="0" smtClean="0"/>
              <a:t>sharp geometric</a:t>
            </a:r>
            <a:r>
              <a:rPr lang="en-US" baseline="0" noProof="0" dirty="0" smtClean="0"/>
              <a:t> features, which allows to </a:t>
            </a:r>
            <a:r>
              <a:rPr lang="en-US" noProof="0" dirty="0" smtClean="0"/>
              <a:t>avoid the genera</a:t>
            </a:r>
            <a:r>
              <a:rPr lang="en-US" baseline="0" noProof="0" dirty="0" smtClean="0"/>
              <a:t>l </a:t>
            </a:r>
            <a:r>
              <a:rPr lang="en-US" noProof="0" dirty="0" smtClean="0"/>
              <a:t>roundness</a:t>
            </a:r>
            <a:r>
              <a:rPr lang="en-US" baseline="0" noProof="0" dirty="0" smtClean="0"/>
              <a:t> introduced by MLAA.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It also enables better text handling, by the cost of just two additional memory accesses.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20954">
              <a:defRPr/>
            </a:pPr>
            <a:r>
              <a:rPr lang="en-US" b="0" dirty="0" smtClean="0">
                <a:latin typeface="Myriad Pro" pitchFamily="34" charset="0"/>
              </a:rPr>
              <a:t>Also, we have</a:t>
            </a:r>
            <a:r>
              <a:rPr lang="en-US" b="0" baseline="0" dirty="0" smtClean="0">
                <a:latin typeface="Myriad Pro" pitchFamily="34" charset="0"/>
              </a:rPr>
              <a:t> a low memory footprint and we are easily portable.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Our</a:t>
            </a:r>
            <a:r>
              <a:rPr lang="en-US" baseline="0" noProof="0" dirty="0" smtClean="0"/>
              <a:t> simplified search scheme, while very fast, sometimes introduced artifacts in form of dithering.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This is, due to the fact that, as we sample in the middle between pixels [click], the last step is ambiguous.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3097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So by sampling </a:t>
            </a:r>
            <a:r>
              <a:rPr lang="en-US" baseline="0" noProof="0" dirty="0" smtClean="0"/>
              <a:t>at different offsets in the x and y directions [click], we stop at the appropriate moment without incurring into any additional overhead.</a:t>
            </a:r>
          </a:p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3802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Another feature we introduced is what</a:t>
            </a:r>
            <a:r>
              <a:rPr lang="en-US" baseline="0" noProof="0" dirty="0" smtClean="0"/>
              <a:t> we call local contrast awareness.</a:t>
            </a:r>
          </a:p>
          <a:p>
            <a:endParaRPr lang="en-US" noProof="0" dirty="0" smtClean="0"/>
          </a:p>
          <a:p>
            <a:r>
              <a:rPr lang="en-US" noProof="0" dirty="0" smtClean="0"/>
              <a:t>A big drawback</a:t>
            </a:r>
            <a:r>
              <a:rPr lang="en-US" baseline="0" noProof="0" dirty="0" smtClean="0"/>
              <a:t> of MLAA approaches is that they usually consider edges binary: they are either on or off.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Sometimes this can be an issue, because the actual strength of an edge is important.</a:t>
            </a:r>
          </a:p>
          <a:p>
            <a:endParaRPr lang="en-US" baseline="0" noProof="0" dirty="0" smtClean="0"/>
          </a:p>
          <a:p>
            <a:r>
              <a:rPr lang="en-US" noProof="0" dirty="0" smtClean="0"/>
              <a:t>For example, in this image we can see there are gradients in the silhouette of this object…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473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…which confuse MLAA’s search scheme [click], as it will see crossing</a:t>
            </a:r>
            <a:r>
              <a:rPr lang="en-US" baseline="0" noProof="0" dirty="0" smtClean="0"/>
              <a:t> edges that will make it </a:t>
            </a:r>
            <a:r>
              <a:rPr lang="en-US" noProof="0" dirty="0" smtClean="0"/>
              <a:t>stop earlier than desired.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473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However,</a:t>
            </a:r>
            <a:r>
              <a:rPr lang="en-US" baseline="0" noProof="0" dirty="0" smtClean="0"/>
              <a:t> perceptually we ignore these crossing edges because the contrast with the white background is much, much, higher.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So, what we did is to mimic our visual system and ignore edges which have low contrast with respect to the neighbors.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473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We believe the key component of our technique is the heuristics we are using for determining which is the best pattern </a:t>
            </a:r>
            <a:r>
              <a:rPr lang="en-US" baseline="0" noProof="0" dirty="0" err="1" smtClean="0"/>
              <a:t>revectorization</a:t>
            </a:r>
            <a:r>
              <a:rPr lang="en-US" baseline="0" noProof="0" dirty="0" smtClean="0"/>
              <a:t> for a pixel, and to stick with it over time.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The technique is modular, so</a:t>
            </a:r>
            <a:r>
              <a:rPr lang="en-US" baseline="0" noProof="0" dirty="0" smtClean="0"/>
              <a:t> you can turn on features selectively, easily adapting it to the available budget. </a:t>
            </a:r>
          </a:p>
          <a:p>
            <a:endParaRPr lang="en-US" baseline="0" noProof="0" dirty="0" smtClean="0"/>
          </a:p>
          <a:p>
            <a:r>
              <a:rPr lang="en-US" noProof="0" dirty="0" smtClean="0"/>
              <a:t>In fact, most of the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improvements just</a:t>
            </a:r>
            <a:r>
              <a:rPr lang="en-US" baseline="0" noProof="0" dirty="0" smtClean="0"/>
              <a:t> add a few lines to our current </a:t>
            </a:r>
            <a:r>
              <a:rPr lang="en-US" noProof="0" dirty="0" smtClean="0"/>
              <a:t>MLAA </a:t>
            </a:r>
            <a:r>
              <a:rPr lang="en-US" noProof="0" dirty="0" err="1" smtClean="0"/>
              <a:t>shader</a:t>
            </a:r>
            <a:r>
              <a:rPr lang="en-US" noProof="0" dirty="0" smtClean="0"/>
              <a:t>.</a:t>
            </a:r>
          </a:p>
          <a:p>
            <a:endParaRPr lang="en-US" noProof="0" dirty="0" smtClean="0"/>
          </a:p>
          <a:p>
            <a:r>
              <a:rPr lang="en-US" noProof="0" dirty="0" smtClean="0"/>
              <a:t>So, upgrading to SMAA is going to be a rather easy</a:t>
            </a:r>
            <a:r>
              <a:rPr lang="en-US" baseline="0" noProof="0" dirty="0" smtClean="0"/>
              <a:t> task.</a:t>
            </a:r>
            <a:r>
              <a:rPr lang="en-US" noProof="0" dirty="0" smtClean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noProof="0" dirty="0" smtClean="0"/>
              <a:t>And finally, the performance of the highest quality profile, runs </a:t>
            </a:r>
            <a:r>
              <a:rPr lang="en-US" baseline="0" noProof="0" smtClean="0"/>
              <a:t>in 1 millisecond </a:t>
            </a:r>
            <a:r>
              <a:rPr lang="en-US" baseline="0" noProof="0" dirty="0" smtClean="0"/>
              <a:t>for a 720p buffer.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Sorry</a:t>
            </a:r>
            <a:r>
              <a:rPr lang="en-US" baseline="0" noProof="0" dirty="0" smtClean="0"/>
              <a:t> that we didn’t give a detailed description of SMAA, but you have the technical report online, and I will be posting about each feature on my blog in the next weeks =]</a:t>
            </a:r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smtClean="0"/>
              <a:t>My colleague </a:t>
            </a:r>
            <a:r>
              <a:rPr lang="en-US" noProof="0" dirty="0" smtClean="0"/>
              <a:t>Pete</a:t>
            </a:r>
            <a:r>
              <a:rPr lang="en-US" baseline="0" noProof="0" dirty="0" smtClean="0"/>
              <a:t> from Double Fine, will continue with the presentation of his Hybrid MLAA approach.</a:t>
            </a:r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Thank you</a:t>
            </a:r>
            <a:r>
              <a:rPr lang="en-US" baseline="0" noProof="0" dirty="0" smtClean="0"/>
              <a:t> for your attention, and </a:t>
            </a:r>
            <a:r>
              <a:rPr lang="en-US" noProof="0" dirty="0" smtClean="0"/>
              <a:t>do not forget to visit us :-)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320954">
              <a:defRPr/>
            </a:pPr>
            <a:r>
              <a:rPr lang="en-US" sz="1200" dirty="0">
                <a:latin typeface="Myriad Pro" pitchFamily="34" charset="0"/>
              </a:rPr>
              <a:t>The edge detection step can be customized to use color, depth, instance ids, </a:t>
            </a:r>
            <a:r>
              <a:rPr lang="en-US" sz="1200" dirty="0" err="1">
                <a:latin typeface="Myriad Pro" pitchFamily="34" charset="0"/>
              </a:rPr>
              <a:t>normals</a:t>
            </a:r>
            <a:r>
              <a:rPr lang="en-US" sz="1200" dirty="0">
                <a:latin typeface="Myriad Pro" pitchFamily="34" charset="0"/>
              </a:rPr>
              <a:t>, primitive ids, or any combination of them, as Alexander already mentioned.</a:t>
            </a:r>
          </a:p>
          <a:p>
            <a:pPr defTabSz="320954">
              <a:defRPr/>
            </a:pPr>
            <a:endParaRPr lang="en-US" sz="1200" dirty="0">
              <a:latin typeface="Myriad Pro" pitchFamily="34" charset="0"/>
            </a:endParaRPr>
          </a:p>
          <a:p>
            <a:pPr defTabSz="320954">
              <a:defRPr/>
            </a:pPr>
            <a:r>
              <a:rPr lang="en-US" sz="1200" dirty="0">
                <a:latin typeface="Myriad Pro" pitchFamily="34" charset="0"/>
              </a:rPr>
              <a:t>This allows to select the best method for a particular scenario.</a:t>
            </a:r>
          </a:p>
          <a:p>
            <a:pPr defTabSz="320954">
              <a:defRPr/>
            </a:pPr>
            <a:endParaRPr lang="en-US" sz="1200" dirty="0">
              <a:latin typeface="Myriad Pro" pitchFamily="34" charset="0"/>
            </a:endParaRPr>
          </a:p>
          <a:p>
            <a:pPr defTabSz="320954">
              <a:defRPr/>
            </a:pPr>
            <a:r>
              <a:rPr lang="en-US" sz="1200" dirty="0">
                <a:latin typeface="Myriad Pro" pitchFamily="34" charset="0"/>
              </a:rPr>
              <a:t>We believe the method used in </a:t>
            </a:r>
            <a:r>
              <a:rPr lang="en-US" sz="1200" dirty="0" err="1">
                <a:latin typeface="Myriad Pro" pitchFamily="34" charset="0"/>
              </a:rPr>
              <a:t>Killzone</a:t>
            </a:r>
            <a:r>
              <a:rPr lang="en-US" sz="1200" dirty="0">
                <a:latin typeface="Myriad Pro" pitchFamily="34" charset="0"/>
              </a:rPr>
              <a:t> 3, described later on by Tobias, could be one of the best edge detection approaches.</a:t>
            </a:r>
          </a:p>
          <a:p>
            <a:pPr defTabSz="320954">
              <a:defRPr/>
            </a:pPr>
            <a:endParaRPr lang="en-US" sz="1200" dirty="0">
              <a:latin typeface="Myriad Pro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5176D-F9DC-4643-81BC-DF10432F2F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D6DF-9FBE-4A06-8857-18D89BD3F5FD}" type="datetime1">
              <a:rPr lang="en-US"/>
              <a:pPr>
                <a:defRPr/>
              </a:pPr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706B-5EFF-42FA-AC28-940826F3AE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1B758-0ED0-47AB-97D0-696EA493C0F8}" type="datetime1">
              <a:rPr lang="en-US"/>
              <a:pPr>
                <a:defRPr/>
              </a:pPr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344AA-5666-4FB4-98EF-9A039A2A20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18FCC-26D6-462F-AA7D-E5C3CDF3102B}" type="datetime1">
              <a:rPr lang="en-US"/>
              <a:pPr>
                <a:defRPr/>
              </a:pPr>
              <a:t>8/29/2011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53F1-AF84-42B5-837E-467C46FF3A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8B93-FB92-4F90-AFB0-E2EBC5987EF2}" type="datetime1">
              <a:rPr lang="en-US"/>
              <a:pPr>
                <a:defRPr/>
              </a:pPr>
              <a:t>8/29/2011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FAEC-1CB8-41B4-988B-965963CB39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21FFB-5854-4582-AB02-BF4E5A955AFA}" type="datetime1">
              <a:rPr lang="en-US"/>
              <a:pPr>
                <a:defRPr/>
              </a:pPr>
              <a:t>8/29/2011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07E6-DF6B-44DA-B48D-F814C6DA0F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FE25-F98A-4947-A63C-AA6D79AE0D50}" type="datetime1">
              <a:rPr lang="en-US"/>
              <a:pPr>
                <a:defRPr/>
              </a:pPr>
              <a:t>8/29/2011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CAB8-C27B-47F1-86F3-3884A8D067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00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339471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fld id="{7DF6FB25-9059-4091-8E6B-683C221CFF7D}" type="datetime1">
              <a:rPr lang="en-US"/>
              <a:pPr>
                <a:defRPr/>
              </a:pPr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fld id="{24445E3B-2D74-4288-969E-728E980BC1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4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2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4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40.png"/><Relationship Id="rId5" Type="http://schemas.openxmlformats.org/officeDocument/2006/relationships/image" Target="../media/image29.png"/><Relationship Id="rId10" Type="http://schemas.openxmlformats.org/officeDocument/2006/relationships/image" Target="../media/image430.png"/><Relationship Id="rId4" Type="http://schemas.openxmlformats.org/officeDocument/2006/relationships/image" Target="../media/image28.png"/><Relationship Id="rId9" Type="http://schemas.openxmlformats.org/officeDocument/2006/relationships/image" Target="../media/image4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microsoft.com/office/2007/relationships/hdphoto" Target="../media/hdphoto3.wdp"/><Relationship Id="rId4" Type="http://schemas.openxmlformats.org/officeDocument/2006/relationships/image" Target="../media/image6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685800" y="686160"/>
            <a:ext cx="7772400" cy="1602265"/>
          </a:xfrm>
        </p:spPr>
        <p:txBody>
          <a:bodyPr/>
          <a:lstStyle/>
          <a:p>
            <a:pPr algn="ctr"/>
            <a:r>
              <a:rPr lang="en-US" sz="4000" noProof="0" dirty="0" smtClean="0">
                <a:latin typeface="+mj-lt"/>
              </a:rPr>
              <a:t> Filtering Approaches for </a:t>
            </a:r>
            <a:br>
              <a:rPr lang="en-US" sz="4000" noProof="0" dirty="0" smtClean="0">
                <a:latin typeface="+mj-lt"/>
              </a:rPr>
            </a:br>
            <a:r>
              <a:rPr lang="en-US" sz="4000" noProof="0" dirty="0" smtClean="0">
                <a:latin typeface="+mj-lt"/>
              </a:rPr>
              <a:t>Real-Time Anti-Aliasing </a:t>
            </a:r>
            <a:endParaRPr lang="en-US" sz="4000" noProof="0" dirty="0" smtClean="0">
              <a:latin typeface="+mj-lt"/>
              <a:cs typeface="Arial" charset="0"/>
            </a:endParaRPr>
          </a:p>
        </p:txBody>
      </p:sp>
      <p:pic>
        <p:nvPicPr>
          <p:cNvPr id="263170" name="Picture 2" descr="http://sis.siggraph.org/OPAL/Themes/SIS/2011/src/downloads/c96-f96_3-a257-representative_image-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3961" y="2217513"/>
            <a:ext cx="2836079" cy="2039937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8206740" y="0"/>
            <a:ext cx="937260" cy="7027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 bwMode="auto">
          <a:xfrm>
            <a:off x="438123" y="4324287"/>
            <a:ext cx="8229600" cy="73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_tradnl" dirty="0" smtClean="0">
                <a:solidFill>
                  <a:prstClr val="black"/>
                </a:solidFill>
                <a:latin typeface="Myriad Pro"/>
                <a:ea typeface="Arial" pitchFamily="34" charset="0"/>
                <a:cs typeface="Arial" pitchFamily="34" charset="0"/>
              </a:rPr>
              <a:t>http://</a:t>
            </a:r>
            <a:r>
              <a:rPr lang="es-ES_tradnl" dirty="0" err="1" smtClean="0">
                <a:solidFill>
                  <a:prstClr val="black"/>
                </a:solidFill>
                <a:latin typeface="Myriad Pro"/>
                <a:ea typeface="Arial" pitchFamily="34" charset="0"/>
                <a:cs typeface="Arial" pitchFamily="34" charset="0"/>
              </a:rPr>
              <a:t>www.iryoku.com</a:t>
            </a:r>
            <a:r>
              <a:rPr lang="es-ES_tradnl" dirty="0" smtClean="0">
                <a:solidFill>
                  <a:prstClr val="black"/>
                </a:solidFill>
                <a:latin typeface="Myriad Pro"/>
                <a:ea typeface="Arial" pitchFamily="34" charset="0"/>
                <a:cs typeface="Arial" pitchFamily="34" charset="0"/>
              </a:rPr>
              <a:t>/</a:t>
            </a:r>
            <a:r>
              <a:rPr lang="es-ES_tradnl" dirty="0" err="1" smtClean="0">
                <a:solidFill>
                  <a:prstClr val="black"/>
                </a:solidFill>
                <a:latin typeface="Myriad Pro"/>
                <a:ea typeface="Arial" pitchFamily="34" charset="0"/>
                <a:cs typeface="Arial" pitchFamily="34" charset="0"/>
              </a:rPr>
              <a:t>aacourse</a:t>
            </a:r>
            <a:r>
              <a:rPr lang="es-ES_tradnl" dirty="0" smtClean="0">
                <a:solidFill>
                  <a:prstClr val="black"/>
                </a:solidFill>
                <a:latin typeface="Myriad Pro"/>
                <a:ea typeface="Arial" pitchFamily="34" charset="0"/>
                <a:cs typeface="Arial" pitchFamily="34" charset="0"/>
              </a:rPr>
              <a:t>/</a:t>
            </a:r>
            <a:endParaRPr lang="es-ES" dirty="0">
              <a:solidFill>
                <a:prstClr val="black"/>
              </a:solidFill>
              <a:latin typeface="Myriad Pro"/>
              <a:ea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Key Ideas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49"/>
            <a:ext cx="8229600" cy="35513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Translate MLAA to use simple textures</a:t>
            </a:r>
          </a:p>
          <a:p>
            <a:pPr>
              <a:lnSpc>
                <a:spcPct val="140000"/>
              </a:lnSpc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Use pre-computed textures:</a:t>
            </a: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Avoid dynamic branching</a:t>
            </a: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Avoid calculating areas on the fly</a:t>
            </a:r>
          </a:p>
          <a:p>
            <a:pPr>
              <a:lnSpc>
                <a:spcPct val="140000"/>
              </a:lnSpc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Leverage bilinear filtering to the limit</a:t>
            </a:r>
          </a:p>
          <a:p>
            <a:pPr>
              <a:lnSpc>
                <a:spcPct val="140000"/>
              </a:lnSpc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Share calculations between pixels (pixels share edges!)</a:t>
            </a:r>
          </a:p>
          <a:p>
            <a:pPr>
              <a:lnSpc>
                <a:spcPct val="140000"/>
              </a:lnSpc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Mask operations by using the stencil buffer</a:t>
            </a:r>
          </a:p>
          <a:p>
            <a:pPr>
              <a:lnSpc>
                <a:spcPct val="140000"/>
              </a:lnSpc>
            </a:pP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MLAA High-Level Algorithm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833" y="1308100"/>
            <a:ext cx="4122335" cy="341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3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MLAA High-Level Algorithm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833" y="1308100"/>
            <a:ext cx="4122334" cy="341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33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MLAA High-Level Algorithm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833" y="1308100"/>
            <a:ext cx="4122334" cy="341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67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MLAA High-Level Algorithm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834" y="1308100"/>
            <a:ext cx="4122332" cy="341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5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MLAA High-Level Algorithm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834" y="1308100"/>
            <a:ext cx="4122332" cy="341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8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MLAA High-Level Algorithm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834" y="1308100"/>
            <a:ext cx="4122331" cy="341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8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MLAA High-Level Algorithm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834" y="1308100"/>
            <a:ext cx="4122331" cy="341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6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MLAA High-Level Algorithm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834" y="1308100"/>
            <a:ext cx="4122330" cy="341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6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Problems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49"/>
            <a:ext cx="5209200" cy="35513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Searching for ends is slow</a:t>
            </a:r>
            <a:endParaRPr lang="en-US" noProof="0">
              <a:solidFill>
                <a:schemeClr val="bg1">
                  <a:lumMod val="85000"/>
                </a:schemeClr>
              </a:solidFill>
              <a:latin typeface="Myriad Pro" pitchFamily="34" charset="0"/>
            </a:endParaRPr>
          </a:p>
          <a:p>
            <a:pPr>
              <a:lnSpc>
                <a:spcPct val="140000"/>
              </a:lnSpc>
            </a:pPr>
            <a:r>
              <a:rPr lang="en-US" noProof="0">
                <a:latin typeface="Myriad Pro" pitchFamily="34" charset="0"/>
              </a:rPr>
              <a:t>Fetching for crossing edges is </a:t>
            </a:r>
            <a:r>
              <a:rPr lang="en-US" noProof="0" smtClean="0">
                <a:latin typeface="Myriad Pro" pitchFamily="34" charset="0"/>
              </a:rPr>
              <a:t>costly</a:t>
            </a:r>
          </a:p>
          <a:p>
            <a:pPr>
              <a:lnSpc>
                <a:spcPct val="140000"/>
              </a:lnSpc>
            </a:pP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Revectorization is branchy: </a:t>
            </a:r>
          </a:p>
          <a:p>
            <a:pPr marL="457200" lvl="1" indent="0" algn="ctr">
              <a:lnSpc>
                <a:spcPts val="2000"/>
              </a:lnSpc>
              <a:buNone/>
            </a:pP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2</a:t>
            </a:r>
            <a:r>
              <a:rPr lang="en-US" baseline="30000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4</a:t>
            </a: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 =16 cases!</a:t>
            </a:r>
          </a:p>
          <a:p>
            <a:pPr>
              <a:lnSpc>
                <a:spcPct val="140000"/>
              </a:lnSpc>
            </a:pP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Area calculation is not cheap</a:t>
            </a:r>
          </a:p>
          <a:p>
            <a:pPr>
              <a:lnSpc>
                <a:spcPct val="140000"/>
              </a:lnSpc>
            </a:pP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Up to 4 lines per pixel!</a:t>
            </a:r>
          </a:p>
          <a:p>
            <a:pPr>
              <a:lnSpc>
                <a:spcPct val="140000"/>
              </a:lnSpc>
            </a:pPr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lnSpc>
                <a:spcPct val="140000"/>
              </a:lnSpc>
            </a:pP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1163" y="815989"/>
            <a:ext cx="2057055" cy="17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1163" y="3002423"/>
            <a:ext cx="2057055" cy="170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0"/>
          <p:cNvSpPr txBox="1"/>
          <p:nvPr/>
        </p:nvSpPr>
        <p:spPr>
          <a:xfrm>
            <a:off x="6708315" y="2503184"/>
            <a:ext cx="92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+mj-lt"/>
              </a:rPr>
              <a:t>Searchs</a:t>
            </a:r>
            <a:endParaRPr lang="es-ES" dirty="0">
              <a:latin typeface="+mj-lt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6348311" y="4547665"/>
            <a:ext cx="164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+mj-lt"/>
              </a:rPr>
              <a:t>Crossing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Edges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93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685800" y="1355717"/>
            <a:ext cx="7772400" cy="1616084"/>
          </a:xfrm>
        </p:spPr>
        <p:txBody>
          <a:bodyPr/>
          <a:lstStyle/>
          <a:p>
            <a:pPr algn="ctr"/>
            <a:r>
              <a:rPr lang="en-US" sz="1800" b="0" i="1" noProof="0" smtClean="0">
                <a:latin typeface="+mj-lt"/>
              </a:rPr>
              <a:t>Filtering  Approaches for Real-Time Anti-Aliasing </a:t>
            </a:r>
            <a:r>
              <a:rPr lang="en-US" sz="1800" i="1" noProof="0" smtClean="0">
                <a:latin typeface="+mj-lt"/>
              </a:rPr>
              <a:t/>
            </a:r>
            <a:br>
              <a:rPr lang="en-US" sz="1800" i="1" noProof="0" smtClean="0">
                <a:latin typeface="+mj-lt"/>
              </a:rPr>
            </a:br>
            <a:r>
              <a:rPr lang="en-US" sz="2900" noProof="0" smtClean="0">
                <a:latin typeface="+mj-lt"/>
                <a:cs typeface="Arial" charset="0"/>
              </a:rPr>
              <a:t>Jimenez’s MLAA &amp;</a:t>
            </a:r>
            <a:br>
              <a:rPr lang="en-US" sz="2900" noProof="0" smtClean="0">
                <a:latin typeface="+mj-lt"/>
                <a:cs typeface="Arial" charset="0"/>
              </a:rPr>
            </a:br>
            <a:r>
              <a:rPr lang="en-US" sz="2900" noProof="0" smtClean="0">
                <a:latin typeface="+mj-lt"/>
                <a:cs typeface="Arial" charset="0"/>
              </a:rPr>
              <a:t>SMAA: Subpixel Morphological Anti-Aliasing</a:t>
            </a:r>
            <a:r>
              <a:rPr lang="en-US" noProof="0" smtClean="0">
                <a:latin typeface="+mj-lt"/>
                <a:cs typeface="Arial" charset="0"/>
              </a:rPr>
              <a:t/>
            </a:r>
            <a:br>
              <a:rPr lang="en-US" noProof="0" smtClean="0">
                <a:latin typeface="+mj-lt"/>
                <a:cs typeface="Arial" charset="0"/>
              </a:rPr>
            </a:br>
            <a:endParaRPr lang="en-US" noProof="0" smtClean="0">
              <a:latin typeface="+mj-lt"/>
              <a:cs typeface="Arial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214697"/>
            <a:ext cx="6400800" cy="1838779"/>
          </a:xfrm>
        </p:spPr>
        <p:txBody>
          <a:bodyPr/>
          <a:lstStyle/>
          <a:p>
            <a:r>
              <a:rPr lang="en-US" sz="2400" noProof="0" smtClean="0">
                <a:latin typeface="+mj-lt"/>
              </a:rPr>
              <a:t>Jorge Jimenez</a:t>
            </a:r>
          </a:p>
          <a:p>
            <a:pPr>
              <a:defRPr/>
            </a:pPr>
            <a:r>
              <a:rPr lang="en-US" sz="2400" noProof="0" smtClean="0">
                <a:latin typeface="+mj-lt"/>
              </a:rPr>
              <a:t>Universidad de Zaragoza</a:t>
            </a:r>
          </a:p>
          <a:p>
            <a:pPr>
              <a:defRPr/>
            </a:pPr>
            <a:endParaRPr lang="en-US" sz="2400" noProof="0" smtClean="0">
              <a:latin typeface="+mj-lt"/>
            </a:endParaRPr>
          </a:p>
          <a:p>
            <a:pPr>
              <a:defRPr/>
            </a:pPr>
            <a:r>
              <a:rPr lang="en-US" sz="1600" noProof="0" smtClean="0">
                <a:latin typeface="+mj-lt"/>
              </a:rPr>
              <a:t>jorge@iryoku.com</a:t>
            </a:r>
            <a:endParaRPr lang="en-US" sz="1600" noProof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Problems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192213"/>
            <a:ext cx="5208820" cy="35513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Searching for ends is slow</a:t>
            </a:r>
          </a:p>
          <a:p>
            <a:pPr>
              <a:lnSpc>
                <a:spcPct val="140000"/>
              </a:lnSpc>
            </a:pP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Fetching for crossing edges is costly</a:t>
            </a:r>
          </a:p>
          <a:p>
            <a:pPr>
              <a:lnSpc>
                <a:spcPct val="140000"/>
              </a:lnSpc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Revectorization is branchy: </a:t>
            </a:r>
          </a:p>
          <a:p>
            <a:pPr marL="457200" lvl="1" indent="0" algn="ctr">
              <a:lnSpc>
                <a:spcPts val="2000"/>
              </a:lnSpc>
              <a:buNone/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2</a:t>
            </a:r>
            <a:r>
              <a:rPr lang="en-US" baseline="30000" noProof="0" smtClean="0">
                <a:solidFill>
                  <a:srgbClr val="000000"/>
                </a:solidFill>
                <a:latin typeface="Myriad Pro" pitchFamily="34" charset="0"/>
              </a:rPr>
              <a:t>4</a:t>
            </a: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 =16 cases!</a:t>
            </a:r>
          </a:p>
          <a:p>
            <a:pPr>
              <a:lnSpc>
                <a:spcPct val="140000"/>
              </a:lnSpc>
            </a:pPr>
            <a:r>
              <a:rPr lang="en-US" noProof="0" smtClean="0">
                <a:latin typeface="Myriad Pro" pitchFamily="34" charset="0"/>
              </a:rPr>
              <a:t>Area calculation is not cheap</a:t>
            </a:r>
          </a:p>
          <a:p>
            <a:pPr>
              <a:lnSpc>
                <a:spcPct val="140000"/>
              </a:lnSpc>
            </a:pP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Up to 4 lines per pixel!</a:t>
            </a:r>
          </a:p>
          <a:p>
            <a:pPr>
              <a:lnSpc>
                <a:spcPct val="140000"/>
              </a:lnSpc>
            </a:pPr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lnSpc>
                <a:spcPct val="140000"/>
              </a:lnSpc>
            </a:pP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019" y="1716166"/>
            <a:ext cx="3020781" cy="250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8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Problems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49"/>
            <a:ext cx="5209200" cy="35513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Searching for ends is </a:t>
            </a:r>
            <a:r>
              <a:rPr lang="en-US" noProof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slow</a:t>
            </a:r>
          </a:p>
          <a:p>
            <a:pPr>
              <a:lnSpc>
                <a:spcPct val="140000"/>
              </a:lnSpc>
            </a:pPr>
            <a:r>
              <a:rPr lang="en-US" noProof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Fetching for crossing edges is </a:t>
            </a: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costly</a:t>
            </a:r>
          </a:p>
          <a:p>
            <a:pPr>
              <a:lnSpc>
                <a:spcPct val="140000"/>
              </a:lnSpc>
            </a:pP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Revectorization is branchy: </a:t>
            </a:r>
          </a:p>
          <a:p>
            <a:pPr marL="457200" lvl="1" indent="0" algn="ctr">
              <a:lnSpc>
                <a:spcPts val="2000"/>
              </a:lnSpc>
              <a:buNone/>
            </a:pP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2</a:t>
            </a:r>
            <a:r>
              <a:rPr lang="en-US" baseline="30000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4</a:t>
            </a: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 =16 cases!</a:t>
            </a:r>
          </a:p>
          <a:p>
            <a:pPr>
              <a:lnSpc>
                <a:spcPct val="140000"/>
              </a:lnSpc>
            </a:pP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Area calculation is not cheap</a:t>
            </a:r>
          </a:p>
          <a:p>
            <a:pPr>
              <a:lnSpc>
                <a:spcPct val="140000"/>
              </a:lnSpc>
            </a:pPr>
            <a:r>
              <a:rPr lang="en-US" noProof="0" smtClean="0">
                <a:latin typeface="Myriad Pro" pitchFamily="34" charset="0"/>
              </a:rPr>
              <a:t>Up to 4 lines per pixel!</a:t>
            </a:r>
          </a:p>
          <a:p>
            <a:pPr>
              <a:lnSpc>
                <a:spcPct val="140000"/>
              </a:lnSpc>
            </a:pPr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lnSpc>
                <a:spcPct val="140000"/>
              </a:lnSpc>
            </a:pP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019" y="1716166"/>
            <a:ext cx="3020781" cy="250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0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Solutions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49"/>
            <a:ext cx="8229600" cy="355131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noProof="0">
                <a:solidFill>
                  <a:srgbClr val="000000"/>
                </a:solidFill>
                <a:latin typeface="Myriad Pro" pitchFamily="34" charset="0"/>
              </a:rPr>
              <a:t>Searching for line ends is </a:t>
            </a: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slow</a:t>
            </a:r>
          </a:p>
          <a:p>
            <a:pPr>
              <a:lnSpc>
                <a:spcPct val="140000"/>
              </a:lnSpc>
            </a:pPr>
            <a:r>
              <a:rPr lang="en-US" noProof="0">
                <a:latin typeface="Myriad Pro" pitchFamily="34" charset="0"/>
              </a:rPr>
              <a:t>Fetching for crossing edges is </a:t>
            </a:r>
            <a:r>
              <a:rPr lang="en-US" noProof="0" smtClean="0">
                <a:latin typeface="Myriad Pro" pitchFamily="34" charset="0"/>
              </a:rPr>
              <a:t>costly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  <a:p>
            <a:pPr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b="1" noProof="0" smtClean="0">
                <a:solidFill>
                  <a:srgbClr val="000000"/>
                </a:solidFill>
                <a:latin typeface="Myriad Pro" pitchFamily="34" charset="0"/>
              </a:rPr>
              <a:t>Solution: introduce bilinear filtering to post processing antialiasing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b="1" noProof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en-US" b="1" noProof="0" smtClean="0">
                <a:solidFill>
                  <a:srgbClr val="000000"/>
                </a:solidFill>
                <a:latin typeface="Myriad Pro" pitchFamily="34" charset="0"/>
              </a:rPr>
              <a:t>     This allows to fetch multiple values in a single access!</a:t>
            </a:r>
            <a:endParaRPr lang="en-US" b="1" noProof="0">
              <a:solidFill>
                <a:srgbClr val="000000"/>
              </a:solidFill>
              <a:latin typeface="Myriad Pro" pitchFamily="34" charset="0"/>
            </a:endParaRPr>
          </a:p>
          <a:p>
            <a:pPr>
              <a:lnSpc>
                <a:spcPct val="140000"/>
              </a:lnSpc>
            </a:pPr>
            <a:endParaRPr lang="en-US" noProof="0"/>
          </a:p>
          <a:p>
            <a:pPr>
              <a:lnSpc>
                <a:spcPct val="140000"/>
              </a:lnSpc>
            </a:pPr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lnSpc>
                <a:spcPct val="140000"/>
              </a:lnSpc>
            </a:pP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>
                <a:solidFill>
                  <a:srgbClr val="000000"/>
                </a:solidFill>
                <a:latin typeface="Myriad Pro" pitchFamily="34" charset="0"/>
              </a:rPr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76324"/>
            <a:ext cx="8229600" cy="355131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noProof="0">
                <a:solidFill>
                  <a:srgbClr val="000000"/>
                </a:solidFill>
                <a:latin typeface="Myriad Pro" pitchFamily="34" charset="0"/>
              </a:rPr>
              <a:t>Calculating the revectorization is not easy nor </a:t>
            </a: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fast 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  <a:p>
            <a:pPr>
              <a:lnSpc>
                <a:spcPct val="140000"/>
              </a:lnSpc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Accurate area </a:t>
            </a:r>
            <a:r>
              <a:rPr lang="en-US" noProof="0">
                <a:solidFill>
                  <a:srgbClr val="000000"/>
                </a:solidFill>
                <a:latin typeface="Myriad Pro" pitchFamily="34" charset="0"/>
              </a:rPr>
              <a:t>calculation is not </a:t>
            </a: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cheap</a:t>
            </a:r>
          </a:p>
          <a:p>
            <a:pPr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b="1" noProof="0" smtClean="0">
                <a:solidFill>
                  <a:srgbClr val="000000"/>
                </a:solidFill>
                <a:latin typeface="Myriad Pro" pitchFamily="34" charset="0"/>
              </a:rPr>
              <a:t>Solution: avoid branchy code by using a precomputed texture</a:t>
            </a:r>
          </a:p>
          <a:p>
            <a:pPr>
              <a:lnSpc>
                <a:spcPct val="140000"/>
              </a:lnSpc>
            </a:pPr>
            <a:endParaRPr lang="en-US" noProof="0"/>
          </a:p>
          <a:p>
            <a:pPr>
              <a:lnSpc>
                <a:spcPct val="140000"/>
              </a:lnSpc>
            </a:pPr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lnSpc>
                <a:spcPct val="140000"/>
              </a:lnSpc>
            </a:pP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50" y="3623889"/>
            <a:ext cx="1248517" cy="124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164989" y="3940967"/>
            <a:ext cx="433387" cy="61436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ight Arrow 5"/>
          <p:cNvSpPr/>
          <p:nvPr/>
        </p:nvSpPr>
        <p:spPr>
          <a:xfrm>
            <a:off x="7193813" y="3940967"/>
            <a:ext cx="433387" cy="61436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3453520" y="3925664"/>
            <a:ext cx="1523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i="1" dirty="0" err="1" smtClean="0">
                <a:latin typeface="+mj-lt"/>
              </a:rPr>
              <a:t>distances</a:t>
            </a:r>
            <a:endParaRPr lang="es-ES" i="1" dirty="0" smtClean="0">
              <a:latin typeface="+mj-lt"/>
            </a:endParaRPr>
          </a:p>
          <a:p>
            <a:pPr algn="r"/>
            <a:r>
              <a:rPr lang="es-ES" i="1" dirty="0" err="1" smtClean="0">
                <a:latin typeface="+mj-lt"/>
              </a:rPr>
              <a:t>crossing</a:t>
            </a:r>
            <a:r>
              <a:rPr lang="es-ES" i="1" dirty="0" smtClean="0">
                <a:latin typeface="+mj-lt"/>
              </a:rPr>
              <a:t> </a:t>
            </a:r>
            <a:r>
              <a:rPr lang="es-ES" i="1" dirty="0" err="1" smtClean="0">
                <a:latin typeface="+mj-lt"/>
              </a:rPr>
              <a:t>edges</a:t>
            </a:r>
            <a:endParaRPr lang="es-ES" i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1670" y="4053956"/>
            <a:ext cx="60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err="1" smtClean="0">
                <a:latin typeface="+mj-lt"/>
              </a:rPr>
              <a:t>area</a:t>
            </a:r>
            <a:endParaRPr lang="es-E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59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>
                <a:solidFill>
                  <a:srgbClr val="000000"/>
                </a:solidFill>
                <a:latin typeface="Myriad Pro" pitchFamily="34" charset="0"/>
              </a:rPr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52499"/>
            <a:ext cx="8229600" cy="355131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noProof="0">
                <a:solidFill>
                  <a:srgbClr val="000000"/>
                </a:solidFill>
                <a:latin typeface="Myriad Pro" pitchFamily="34" charset="0"/>
              </a:rPr>
              <a:t>Up to 4 lines can pass through a </a:t>
            </a: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pixel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  <a:p>
            <a:pPr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b="1" noProof="0" smtClean="0">
                <a:solidFill>
                  <a:srgbClr val="000000"/>
                </a:solidFill>
                <a:latin typeface="Myriad Pro" pitchFamily="34" charset="0"/>
              </a:rPr>
              <a:t>Solution: stupid observation; pixels share edges, don’t repeat calculations!</a:t>
            </a:r>
            <a:endParaRPr lang="en-US" b="1" noProof="0">
              <a:solidFill>
                <a:srgbClr val="000000"/>
              </a:solidFill>
              <a:latin typeface="Myriad Pro" pitchFamily="34" charset="0"/>
            </a:endParaRPr>
          </a:p>
          <a:p>
            <a:pPr>
              <a:lnSpc>
                <a:spcPct val="140000"/>
              </a:lnSpc>
            </a:pPr>
            <a:endParaRPr lang="en-US" noProof="0"/>
          </a:p>
          <a:p>
            <a:pPr>
              <a:lnSpc>
                <a:spcPct val="140000"/>
              </a:lnSpc>
            </a:pPr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lnSpc>
                <a:spcPct val="140000"/>
              </a:lnSpc>
            </a:pP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644" y="3000375"/>
            <a:ext cx="239064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355307" y="3579020"/>
            <a:ext cx="433387" cy="61436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031" y="3000375"/>
            <a:ext cx="239064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7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New Problem!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52499"/>
            <a:ext cx="8229600" cy="355131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We now require three full-screen passes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  <a:p>
            <a:pPr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b="1" noProof="0" smtClean="0">
                <a:solidFill>
                  <a:srgbClr val="000000"/>
                </a:solidFill>
                <a:latin typeface="Myriad Pro" pitchFamily="34" charset="0"/>
              </a:rPr>
              <a:t>Solution: use the stencil buffer!</a:t>
            </a:r>
            <a:endParaRPr lang="en-US" noProof="0"/>
          </a:p>
          <a:p>
            <a:pPr>
              <a:lnSpc>
                <a:spcPct val="140000"/>
              </a:lnSpc>
            </a:pPr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lnSpc>
                <a:spcPct val="140000"/>
              </a:lnSpc>
            </a:pP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5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Workflow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6" y="1638344"/>
            <a:ext cx="1866903" cy="134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6" y="1638346"/>
            <a:ext cx="1866900" cy="134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1" y="1638346"/>
            <a:ext cx="1866900" cy="134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3" y="1638346"/>
            <a:ext cx="1866903" cy="134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85770" y="3181350"/>
            <a:ext cx="186690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Original </a:t>
            </a:r>
            <a:r>
              <a:rPr lang="es-ES" dirty="0" err="1" smtClean="0">
                <a:latin typeface="+mj-lt"/>
              </a:rPr>
              <a:t>Image</a:t>
            </a:r>
            <a:endParaRPr lang="es-ES" dirty="0"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62273" y="3181350"/>
            <a:ext cx="186690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+mj-lt"/>
              </a:rPr>
              <a:t>Edges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texture</a:t>
            </a:r>
            <a:endParaRPr lang="es-ES" dirty="0"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857748" y="3181350"/>
            <a:ext cx="186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+mj-lt"/>
              </a:rPr>
              <a:t>Blending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weights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texture</a:t>
            </a:r>
            <a:endParaRPr lang="es-ES" dirty="0"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753227" y="3181349"/>
            <a:ext cx="186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+mj-lt"/>
              </a:rPr>
              <a:t>Antialiased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Image</a:t>
            </a:r>
            <a:endParaRPr lang="es-E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Workflow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6" y="1638344"/>
            <a:ext cx="1866903" cy="134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6" y="1638346"/>
            <a:ext cx="1866900" cy="134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1" y="1638346"/>
            <a:ext cx="1866900" cy="134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3" y="1638346"/>
            <a:ext cx="1866903" cy="134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85770" y="3181350"/>
            <a:ext cx="186690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Original </a:t>
            </a:r>
            <a:r>
              <a:rPr lang="es-ES" dirty="0" err="1" smtClean="0">
                <a:latin typeface="+mj-lt"/>
              </a:rPr>
              <a:t>Image</a:t>
            </a:r>
            <a:endParaRPr lang="es-ES" dirty="0"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62273" y="3181350"/>
            <a:ext cx="186690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+mj-lt"/>
              </a:rPr>
              <a:t>Edges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texture</a:t>
            </a:r>
            <a:endParaRPr lang="es-ES" dirty="0"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857748" y="3181350"/>
            <a:ext cx="186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+mj-lt"/>
              </a:rPr>
              <a:t>Blending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weights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texture</a:t>
            </a:r>
            <a:endParaRPr lang="es-ES" dirty="0"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753227" y="3181349"/>
            <a:ext cx="186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+mj-lt"/>
              </a:rPr>
              <a:t>Antialiased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Image</a:t>
            </a:r>
            <a:endParaRPr lang="es-ES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422" y="3961031"/>
            <a:ext cx="10711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1st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Workflow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6" y="1638344"/>
            <a:ext cx="1866903" cy="134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6" y="1638346"/>
            <a:ext cx="1866900" cy="134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1" y="1638346"/>
            <a:ext cx="1866900" cy="134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3" y="1638346"/>
            <a:ext cx="1866903" cy="134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85770" y="3181350"/>
            <a:ext cx="186690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Original </a:t>
            </a:r>
            <a:r>
              <a:rPr lang="es-ES" dirty="0" err="1" smtClean="0">
                <a:latin typeface="+mj-lt"/>
              </a:rPr>
              <a:t>Image</a:t>
            </a:r>
            <a:endParaRPr lang="es-ES" dirty="0"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62273" y="3181350"/>
            <a:ext cx="186690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+mj-lt"/>
              </a:rPr>
              <a:t>Edges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texture</a:t>
            </a:r>
            <a:endParaRPr lang="es-ES" dirty="0"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857748" y="3181350"/>
            <a:ext cx="186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+mj-lt"/>
              </a:rPr>
              <a:t>Blending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weights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texture</a:t>
            </a:r>
            <a:endParaRPr lang="es-ES" dirty="0"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753227" y="3181349"/>
            <a:ext cx="186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+mj-lt"/>
              </a:rPr>
              <a:t>Antialiased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Image</a:t>
            </a:r>
            <a:endParaRPr lang="es-ES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422" y="3961031"/>
            <a:ext cx="10711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1st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0257" y="3965074"/>
            <a:ext cx="12618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</a:p>
        </p:txBody>
      </p:sp>
    </p:spTree>
    <p:extLst>
      <p:ext uri="{BB962C8B-B14F-4D97-AF65-F5344CB8AC3E}">
        <p14:creationId xmlns:p14="http://schemas.microsoft.com/office/powerpoint/2010/main" val="20656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Workflow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6" y="1638344"/>
            <a:ext cx="1866903" cy="134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6" y="1638346"/>
            <a:ext cx="1866900" cy="134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1" y="1638346"/>
            <a:ext cx="1866900" cy="134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3" y="1638346"/>
            <a:ext cx="1866903" cy="134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85770" y="3181350"/>
            <a:ext cx="186690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Original </a:t>
            </a:r>
            <a:r>
              <a:rPr lang="es-ES" dirty="0" err="1" smtClean="0">
                <a:latin typeface="+mj-lt"/>
              </a:rPr>
              <a:t>Image</a:t>
            </a:r>
            <a:endParaRPr lang="es-ES" dirty="0"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62273" y="3181350"/>
            <a:ext cx="186690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+mj-lt"/>
              </a:rPr>
              <a:t>Edges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texture</a:t>
            </a:r>
            <a:endParaRPr lang="es-ES" dirty="0"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857748" y="3181350"/>
            <a:ext cx="186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+mj-lt"/>
              </a:rPr>
              <a:t>Blending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weights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texture</a:t>
            </a:r>
            <a:endParaRPr lang="es-ES" dirty="0"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753227" y="3181349"/>
            <a:ext cx="186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+mj-lt"/>
              </a:rPr>
              <a:t>Antialiased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Image</a:t>
            </a:r>
            <a:endParaRPr lang="es-ES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422" y="3961031"/>
            <a:ext cx="10711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1st</a:t>
            </a:r>
            <a:endParaRPr lang="es-ES" sz="30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0257" y="3965074"/>
            <a:ext cx="12618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8102" y="3960961"/>
            <a:ext cx="12971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3rd</a:t>
            </a:r>
          </a:p>
        </p:txBody>
      </p:sp>
    </p:spTree>
    <p:extLst>
      <p:ext uri="{BB962C8B-B14F-4D97-AF65-F5344CB8AC3E}">
        <p14:creationId xmlns:p14="http://schemas.microsoft.com/office/powerpoint/2010/main" val="31042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60" y="1097908"/>
            <a:ext cx="1604975" cy="16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976382"/>
            <a:ext cx="8229600" cy="103184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noProof="0" smtClean="0">
                <a:latin typeface="+mj-lt"/>
              </a:rPr>
              <a:t/>
            </a:r>
            <a:br>
              <a:rPr lang="en-US" noProof="0" smtClean="0">
                <a:latin typeface="+mj-lt"/>
              </a:rPr>
            </a:br>
            <a:r>
              <a:rPr lang="en-US" b="1" noProof="0" smtClean="0">
                <a:latin typeface="+mj-lt"/>
              </a:rPr>
              <a:t>Practical Morphological Anti-Aliasing</a:t>
            </a:r>
          </a:p>
          <a:p>
            <a:pPr marL="0" indent="0" algn="ctr">
              <a:buNone/>
            </a:pPr>
            <a:r>
              <a:rPr lang="en-US" i="1" noProof="0" smtClean="0">
                <a:latin typeface="+mj-lt"/>
              </a:rPr>
              <a:t>In GPU Pro 2: Advanced Rendering Techniques</a:t>
            </a:r>
          </a:p>
          <a:p>
            <a:pPr marL="0" indent="0">
              <a:buNone/>
            </a:pPr>
            <a:endParaRPr lang="en-US" b="1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The Team</a:t>
            </a:r>
            <a:endParaRPr lang="en-US" noProof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21971" y="1097907"/>
            <a:ext cx="8300059" cy="3090722"/>
            <a:chOff x="266139" y="1097906"/>
            <a:chExt cx="8300059" cy="3090722"/>
          </a:xfrm>
        </p:grpSpPr>
        <p:pic>
          <p:nvPicPr>
            <p:cNvPr id="2050" name="Picture 2" descr="C:\Users\Iryoku\Desktop\regpupro2biosection\31a0f3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525" y="1097906"/>
              <a:ext cx="1604976" cy="16049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</p:pic>
        <p:pic>
          <p:nvPicPr>
            <p:cNvPr id="2051" name="Picture 3" descr="C:\Users\Iryoku\Desktop\regpupro2biosection\Belen Masi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832" y="1097906"/>
              <a:ext cx="1604976" cy="16049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</p:pic>
        <p:pic>
          <p:nvPicPr>
            <p:cNvPr id="2052" name="Picture 4" descr="C:\Users\Iryoku\Desktop\regpupro2biosection\Diego Gutierrez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207" y="1097907"/>
              <a:ext cx="1506991" cy="16049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</p:pic>
        <p:sp>
          <p:nvSpPr>
            <p:cNvPr id="16" name="Content Placeholder 4"/>
            <p:cNvSpPr txBox="1">
              <a:spLocks/>
            </p:cNvSpPr>
            <p:nvPr/>
          </p:nvSpPr>
          <p:spPr bwMode="auto">
            <a:xfrm>
              <a:off x="3665525" y="2704508"/>
              <a:ext cx="1604976" cy="1473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r>
                <a:rPr lang="es-ES" sz="2000" b="1" dirty="0" err="1" smtClean="0">
                  <a:latin typeface="+mj-lt"/>
                </a:rPr>
                <a:t>Jose</a:t>
              </a:r>
              <a:r>
                <a:rPr lang="es-ES" sz="2000" b="1" dirty="0" smtClean="0">
                  <a:latin typeface="+mj-lt"/>
                </a:rPr>
                <a:t> I. </a:t>
              </a:r>
              <a:r>
                <a:rPr lang="es-ES" sz="2000" b="1" dirty="0" err="1" smtClean="0">
                  <a:latin typeface="+mj-lt"/>
                </a:rPr>
                <a:t>Echevarria</a:t>
              </a:r>
              <a:endParaRPr lang="es-ES" sz="2000" b="1" dirty="0" smtClean="0">
                <a:latin typeface="+mj-lt"/>
              </a:endParaRPr>
            </a:p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endParaRPr lang="es-ES" sz="1300" b="1" dirty="0">
                <a:latin typeface="+mj-lt"/>
              </a:endParaRPr>
            </a:p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r>
                <a:rPr lang="es-E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Universidad de Zaragoza</a:t>
              </a:r>
              <a:endPara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7" name="Content Placeholder 4"/>
            <p:cNvSpPr txBox="1">
              <a:spLocks/>
            </p:cNvSpPr>
            <p:nvPr/>
          </p:nvSpPr>
          <p:spPr bwMode="auto">
            <a:xfrm>
              <a:off x="1965832" y="2704509"/>
              <a:ext cx="1604976" cy="1474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r>
                <a:rPr lang="es-ES" sz="2000" b="1" dirty="0" err="1" smtClean="0">
                  <a:latin typeface="+mj-lt"/>
                </a:rPr>
                <a:t>Belen</a:t>
              </a:r>
              <a:r>
                <a:rPr lang="es-ES" sz="2000" b="1" dirty="0" smtClean="0">
                  <a:latin typeface="+mj-lt"/>
                </a:rPr>
                <a:t> </a:t>
              </a:r>
            </a:p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r>
                <a:rPr lang="es-ES" sz="2000" b="1" dirty="0" err="1" smtClean="0">
                  <a:latin typeface="+mj-lt"/>
                </a:rPr>
                <a:t>Masia</a:t>
              </a:r>
              <a:endParaRPr lang="es-ES" sz="2000" b="1" dirty="0" smtClean="0">
                <a:latin typeface="+mj-lt"/>
              </a:endParaRPr>
            </a:p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endParaRPr lang="es-ES" sz="1300" b="1" dirty="0" smtClean="0">
                <a:latin typeface="+mj-lt"/>
              </a:endParaRPr>
            </a:p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r>
                <a:rPr lang="es-E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Universidad de Zaragoza</a:t>
              </a:r>
              <a:endPara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endParaRPr lang="es-ES" sz="1500" b="1" dirty="0">
                <a:latin typeface="+mj-lt"/>
              </a:endParaRPr>
            </a:p>
          </p:txBody>
        </p:sp>
        <p:sp>
          <p:nvSpPr>
            <p:cNvPr id="18" name="Content Placeholder 4"/>
            <p:cNvSpPr txBox="1">
              <a:spLocks/>
            </p:cNvSpPr>
            <p:nvPr/>
          </p:nvSpPr>
          <p:spPr bwMode="auto">
            <a:xfrm>
              <a:off x="5365217" y="2704508"/>
              <a:ext cx="1506991" cy="147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r>
                <a:rPr lang="es-ES" sz="2000" b="1" dirty="0" smtClean="0">
                  <a:latin typeface="+mj-lt"/>
                </a:rPr>
                <a:t>Fernando Navarro</a:t>
              </a:r>
            </a:p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endParaRPr lang="es-ES" sz="1300" b="1" dirty="0">
                <a:latin typeface="+mj-lt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s-E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Lionhead</a:t>
              </a:r>
              <a:r>
                <a:rPr lang="es-E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s-E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Studios</a:t>
              </a:r>
              <a:endPara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endParaRPr lang="es-ES" sz="2000" b="1" dirty="0" smtClean="0">
                <a:latin typeface="+mj-lt"/>
              </a:endParaRPr>
            </a:p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endParaRPr lang="es-ES" sz="2000" b="1" dirty="0">
                <a:latin typeface="+mj-lt"/>
              </a:endParaRPr>
            </a:p>
          </p:txBody>
        </p:sp>
        <p:sp>
          <p:nvSpPr>
            <p:cNvPr id="19" name="Content Placeholder 4"/>
            <p:cNvSpPr txBox="1">
              <a:spLocks/>
            </p:cNvSpPr>
            <p:nvPr/>
          </p:nvSpPr>
          <p:spPr bwMode="auto">
            <a:xfrm>
              <a:off x="7059207" y="2713793"/>
              <a:ext cx="1506991" cy="147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s-ES" sz="2000" b="1" dirty="0">
                  <a:latin typeface="+mj-lt"/>
                </a:rPr>
                <a:t>Diego </a:t>
              </a:r>
              <a:r>
                <a:rPr lang="es-ES" sz="2000" b="1" dirty="0" err="1" smtClean="0">
                  <a:latin typeface="+mj-lt"/>
                </a:rPr>
                <a:t>Gutierrez</a:t>
              </a:r>
              <a:endParaRPr lang="es-ES" sz="2000" b="1" dirty="0" smtClean="0">
                <a:latin typeface="+mj-lt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endParaRPr lang="es-ES" sz="1300" b="1" dirty="0">
                <a:latin typeface="+mj-lt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s-E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Universidad de Zaragoza</a:t>
              </a:r>
              <a:endPara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20" name="Content Placeholder 4"/>
            <p:cNvSpPr txBox="1">
              <a:spLocks/>
            </p:cNvSpPr>
            <p:nvPr/>
          </p:nvSpPr>
          <p:spPr bwMode="auto">
            <a:xfrm>
              <a:off x="266139" y="2706136"/>
              <a:ext cx="1604976" cy="1474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r>
                <a:rPr lang="es-ES" sz="2000" b="1" dirty="0" smtClean="0">
                  <a:latin typeface="+mj-lt"/>
                </a:rPr>
                <a:t>Jorge </a:t>
              </a:r>
              <a:r>
                <a:rPr lang="es-ES" sz="2000" b="1" dirty="0" err="1" smtClean="0">
                  <a:latin typeface="+mj-lt"/>
                </a:rPr>
                <a:t>Jimenez</a:t>
              </a:r>
              <a:endParaRPr lang="es-ES" sz="2000" b="1" dirty="0" smtClean="0">
                <a:latin typeface="+mj-lt"/>
              </a:endParaRPr>
            </a:p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endParaRPr lang="es-ES" sz="1300" b="1" dirty="0" smtClean="0">
                <a:latin typeface="+mj-lt"/>
              </a:endParaRPr>
            </a:p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r>
                <a:rPr lang="es-E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Universidad de Zaragoza</a:t>
              </a:r>
              <a:endPara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  <a:p>
              <a:pPr marL="0" indent="0" algn="ctr">
                <a:spcBef>
                  <a:spcPts val="0"/>
                </a:spcBef>
                <a:buFont typeface="Arial" charset="0"/>
                <a:buNone/>
              </a:pPr>
              <a:endParaRPr lang="es-ES" sz="1500" b="1" dirty="0">
                <a:latin typeface="+mj-lt"/>
              </a:endParaRPr>
            </a:p>
          </p:txBody>
        </p:sp>
      </p:grp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1" y="1097908"/>
            <a:ext cx="1604975" cy="16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1" y="1097908"/>
            <a:ext cx="1604975" cy="16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1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Edge Detection	</a:t>
            </a:r>
            <a:r>
              <a:rPr lang="en-US" b="0" noProof="0" smtClean="0">
                <a:latin typeface="Myriad Pro" pitchFamily="34" charset="0"/>
              </a:rPr>
              <a:t>1</a:t>
            </a:r>
            <a:r>
              <a:rPr lang="en-US" b="0" baseline="30000" noProof="0" smtClean="0">
                <a:latin typeface="Myriad Pro" pitchFamily="34" charset="0"/>
              </a:rPr>
              <a:t>st</a:t>
            </a:r>
            <a:r>
              <a:rPr lang="en-US" b="0" noProof="0" smtClean="0">
                <a:latin typeface="Myriad Pro" pitchFamily="34" charset="0"/>
              </a:rPr>
              <a:t> Pass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37376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noProof="0" smtClean="0">
                <a:latin typeface="Myriad Pro" pitchFamily="34" charset="0"/>
              </a:rPr>
              <a:t>Color:</a:t>
            </a:r>
            <a:r>
              <a:rPr lang="en-US" noProof="0" smtClean="0">
                <a:latin typeface="Myriad Pro" pitchFamily="34" charset="0"/>
              </a:rPr>
              <a:t> </a:t>
            </a:r>
            <a:r>
              <a:rPr lang="en-US" noProof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(ITU-R Recommendation BT.709</a:t>
            </a:r>
            <a:r>
              <a:rPr lang="en-US" noProof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  <a:sym typeface="Wingdings" pitchFamily="2" charset="2"/>
              </a:rPr>
              <a:t>)</a:t>
            </a:r>
            <a:endParaRPr lang="en-US" noProof="0" smtClean="0">
              <a:latin typeface="Myriad Pro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800" i="1" noProof="0" smtClean="0">
                <a:latin typeface="Myriad Pro" pitchFamily="34" charset="0"/>
              </a:rPr>
              <a:t>Y'</a:t>
            </a:r>
            <a:r>
              <a:rPr lang="en-US" sz="2800" noProof="0" smtClean="0">
                <a:latin typeface="Myriad Pro" pitchFamily="34" charset="0"/>
              </a:rPr>
              <a:t> = 0.2126 · </a:t>
            </a:r>
            <a:r>
              <a:rPr lang="en-US" sz="2800" i="1" noProof="0" smtClean="0">
                <a:latin typeface="Myriad Pro" pitchFamily="34" charset="0"/>
              </a:rPr>
              <a:t>R'</a:t>
            </a:r>
            <a:r>
              <a:rPr lang="en-US" sz="2800" noProof="0" smtClean="0">
                <a:latin typeface="Myriad Pro" pitchFamily="34" charset="0"/>
              </a:rPr>
              <a:t> + 0.7152 · </a:t>
            </a:r>
            <a:r>
              <a:rPr lang="en-US" sz="2800" i="1" noProof="0" smtClean="0">
                <a:latin typeface="Myriad Pro" pitchFamily="34" charset="0"/>
              </a:rPr>
              <a:t>G'</a:t>
            </a:r>
            <a:r>
              <a:rPr lang="en-US" sz="2800" noProof="0" smtClean="0">
                <a:latin typeface="Myriad Pro" pitchFamily="34" charset="0"/>
              </a:rPr>
              <a:t> + 0.0722 · </a:t>
            </a:r>
            <a:r>
              <a:rPr lang="en-US" sz="2800" i="1" noProof="0" smtClean="0">
                <a:latin typeface="Myriad Pro" pitchFamily="34" charset="0"/>
              </a:rPr>
              <a:t>B’</a:t>
            </a:r>
            <a:endParaRPr lang="en-US" sz="2800" i="1" baseline="30000" noProof="0" smtClean="0">
              <a:latin typeface="Myriad Pro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noProof="0" smtClean="0">
                <a:latin typeface="Myriad Pro" pitchFamily="34" charset="0"/>
              </a:rPr>
              <a:t>Depth:</a:t>
            </a:r>
            <a:r>
              <a:rPr lang="en-US" noProof="0" smtClean="0">
                <a:latin typeface="Myriad Pro" pitchFamily="34" charset="0"/>
              </a:rPr>
              <a:t> cheaper and more clean edges, but cannot work at all object scales</a:t>
            </a:r>
          </a:p>
          <a:p>
            <a:pPr>
              <a:lnSpc>
                <a:spcPct val="120000"/>
              </a:lnSpc>
            </a:pPr>
            <a:r>
              <a:rPr lang="en-US" b="1" noProof="0" smtClean="0">
                <a:latin typeface="Myriad Pro" pitchFamily="34" charset="0"/>
              </a:rPr>
              <a:t>Instance ids/depth + normals:</a:t>
            </a:r>
            <a:r>
              <a:rPr lang="en-US" noProof="0" smtClean="0">
                <a:latin typeface="Myriad Pro" pitchFamily="34" charset="0"/>
              </a:rPr>
              <a:t> the best if you have this information available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7689077" y="4542070"/>
            <a:ext cx="1209656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/>
          <p:cNvSpPr txBox="1"/>
          <p:nvPr/>
        </p:nvSpPr>
        <p:spPr>
          <a:xfrm>
            <a:off x="6925061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1st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Edge Detection	</a:t>
            </a:r>
            <a:r>
              <a:rPr lang="en-US" b="0" noProof="0" smtClean="0">
                <a:latin typeface="Myriad Pro" pitchFamily="34" charset="0"/>
              </a:rPr>
              <a:t>1</a:t>
            </a:r>
            <a:r>
              <a:rPr lang="en-US" b="0" baseline="30000" noProof="0" smtClean="0">
                <a:latin typeface="Myriad Pro" pitchFamily="34" charset="0"/>
              </a:rPr>
              <a:t>st</a:t>
            </a:r>
            <a:r>
              <a:rPr lang="en-US" b="0" noProof="0" smtClean="0">
                <a:latin typeface="Myriad Pro" pitchFamily="34" charset="0"/>
              </a:rPr>
              <a:t> Pass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37376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noProof="0" smtClean="0">
                <a:latin typeface="Myriad Pro" pitchFamily="34" charset="0"/>
              </a:rPr>
              <a:t>Color:</a:t>
            </a:r>
            <a:r>
              <a:rPr lang="en-US" noProof="0" smtClean="0">
                <a:latin typeface="Myriad Pro" pitchFamily="34" charset="0"/>
              </a:rPr>
              <a:t> </a:t>
            </a:r>
            <a:r>
              <a:rPr lang="en-US" noProof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(ITU-R Recommendation BT.709</a:t>
            </a:r>
            <a:r>
              <a:rPr lang="en-US" noProof="0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  <a:sym typeface="Wingdings" pitchFamily="2" charset="2"/>
              </a:rPr>
              <a:t>)</a:t>
            </a:r>
            <a:endParaRPr lang="en-US" noProof="0" smtClean="0">
              <a:latin typeface="Myriad Pro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800" i="1" noProof="0" smtClean="0">
                <a:latin typeface="Myriad Pro" pitchFamily="34" charset="0"/>
              </a:rPr>
              <a:t>Y'</a:t>
            </a:r>
            <a:r>
              <a:rPr lang="en-US" sz="2800" noProof="0" smtClean="0">
                <a:latin typeface="Myriad Pro" pitchFamily="34" charset="0"/>
              </a:rPr>
              <a:t> = 0.2126 · </a:t>
            </a:r>
            <a:r>
              <a:rPr lang="en-US" sz="2800" i="1" noProof="0" smtClean="0">
                <a:latin typeface="Myriad Pro" pitchFamily="34" charset="0"/>
              </a:rPr>
              <a:t>R'</a:t>
            </a:r>
            <a:r>
              <a:rPr lang="en-US" sz="2800" noProof="0" smtClean="0">
                <a:latin typeface="Myriad Pro" pitchFamily="34" charset="0"/>
              </a:rPr>
              <a:t> + 0.7152 · </a:t>
            </a:r>
            <a:r>
              <a:rPr lang="en-US" sz="2800" i="1" noProof="0" smtClean="0">
                <a:latin typeface="Myriad Pro" pitchFamily="34" charset="0"/>
              </a:rPr>
              <a:t>G'</a:t>
            </a:r>
            <a:r>
              <a:rPr lang="en-US" sz="2800" noProof="0" smtClean="0">
                <a:latin typeface="Myriad Pro" pitchFamily="34" charset="0"/>
              </a:rPr>
              <a:t> + 0.0722 · </a:t>
            </a:r>
            <a:r>
              <a:rPr lang="en-US" sz="2800" i="1" noProof="0" smtClean="0">
                <a:latin typeface="Myriad Pro" pitchFamily="34" charset="0"/>
              </a:rPr>
              <a:t>B’</a:t>
            </a:r>
            <a:endParaRPr lang="en-US" sz="2800" i="1" baseline="30000" noProof="0" smtClean="0">
              <a:latin typeface="Myriad Pro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Depth:</a:t>
            </a: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 cheaper and more clean edges, but cannot work at all object scales</a:t>
            </a:r>
          </a:p>
          <a:p>
            <a:pPr>
              <a:lnSpc>
                <a:spcPct val="120000"/>
              </a:lnSpc>
            </a:pPr>
            <a:r>
              <a:rPr lang="en-US" b="1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Instance ids/depth + normals:</a:t>
            </a: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 the best if you have this information available</a:t>
            </a:r>
            <a:endParaRPr lang="en-US" noProof="0" smtClean="0">
              <a:latin typeface="Myriad Pro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7689077" y="4542070"/>
            <a:ext cx="1209656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/>
          <p:cNvSpPr txBox="1"/>
          <p:nvPr/>
        </p:nvSpPr>
        <p:spPr>
          <a:xfrm>
            <a:off x="6925061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1st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4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Edge Detection	</a:t>
            </a:r>
            <a:r>
              <a:rPr lang="en-US" b="0" noProof="0" smtClean="0">
                <a:latin typeface="Myriad Pro" pitchFamily="34" charset="0"/>
              </a:rPr>
              <a:t>1</a:t>
            </a:r>
            <a:r>
              <a:rPr lang="en-US" b="0" baseline="30000" noProof="0" smtClean="0">
                <a:latin typeface="Myriad Pro" pitchFamily="34" charset="0"/>
              </a:rPr>
              <a:t>st</a:t>
            </a:r>
            <a:r>
              <a:rPr lang="en-US" b="0" noProof="0" smtClean="0">
                <a:latin typeface="Myriad Pro" pitchFamily="34" charset="0"/>
              </a:rPr>
              <a:t> Pass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37376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Color:</a:t>
            </a: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 (ITU-R Recommendation BT.709</a:t>
            </a: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  <a:sym typeface="Wingdings" pitchFamily="2" charset="2"/>
              </a:rPr>
              <a:t>)</a:t>
            </a:r>
            <a:endParaRPr lang="en-US" noProof="0" smtClean="0">
              <a:solidFill>
                <a:schemeClr val="bg1">
                  <a:lumMod val="85000"/>
                </a:schemeClr>
              </a:solidFill>
              <a:latin typeface="Myriad Pro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800" i="1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Y'</a:t>
            </a:r>
            <a:r>
              <a:rPr lang="en-US" sz="2800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 = 0.2126 · </a:t>
            </a:r>
            <a:r>
              <a:rPr lang="en-US" sz="2800" i="1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R'</a:t>
            </a:r>
            <a:r>
              <a:rPr lang="en-US" sz="2800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 + 0.7152 · </a:t>
            </a:r>
            <a:r>
              <a:rPr lang="en-US" sz="2800" i="1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G'</a:t>
            </a:r>
            <a:r>
              <a:rPr lang="en-US" sz="2800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 + 0.0722 · </a:t>
            </a:r>
            <a:r>
              <a:rPr lang="en-US" sz="2800" i="1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B’</a:t>
            </a:r>
            <a:endParaRPr lang="en-US" sz="2800" i="1" baseline="30000" noProof="0" smtClean="0">
              <a:solidFill>
                <a:schemeClr val="bg1">
                  <a:lumMod val="85000"/>
                </a:schemeClr>
              </a:solidFill>
              <a:latin typeface="Myriad Pro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noProof="0" smtClean="0">
                <a:latin typeface="Myriad Pro" pitchFamily="34" charset="0"/>
              </a:rPr>
              <a:t>Depth:</a:t>
            </a:r>
            <a:r>
              <a:rPr lang="en-US" noProof="0" smtClean="0">
                <a:latin typeface="Myriad Pro" pitchFamily="34" charset="0"/>
              </a:rPr>
              <a:t> cheaper and more clean edges, but cannot work at all object scales</a:t>
            </a:r>
          </a:p>
          <a:p>
            <a:pPr>
              <a:lnSpc>
                <a:spcPct val="120000"/>
              </a:lnSpc>
            </a:pPr>
            <a:r>
              <a:rPr lang="en-US" b="1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Instance ids/depth + normals:</a:t>
            </a: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 the best if you have this information available</a:t>
            </a:r>
            <a:endParaRPr lang="en-US" noProof="0" smtClean="0">
              <a:latin typeface="Myriad Pro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7689077" y="4542070"/>
            <a:ext cx="1209656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/>
          <p:cNvSpPr txBox="1"/>
          <p:nvPr/>
        </p:nvSpPr>
        <p:spPr>
          <a:xfrm>
            <a:off x="6925061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1st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Edge Detection	</a:t>
            </a:r>
            <a:r>
              <a:rPr lang="en-US" b="0" noProof="0" smtClean="0">
                <a:latin typeface="Myriad Pro" pitchFamily="34" charset="0"/>
              </a:rPr>
              <a:t>1</a:t>
            </a:r>
            <a:r>
              <a:rPr lang="en-US" b="0" baseline="30000" noProof="0" smtClean="0">
                <a:latin typeface="Myriad Pro" pitchFamily="34" charset="0"/>
              </a:rPr>
              <a:t>st</a:t>
            </a:r>
            <a:r>
              <a:rPr lang="en-US" b="0" noProof="0" smtClean="0">
                <a:latin typeface="Myriad Pro" pitchFamily="34" charset="0"/>
              </a:rPr>
              <a:t> Pass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37376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Color:</a:t>
            </a: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 (ITU-R Recommendation BT.709</a:t>
            </a: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  <a:sym typeface="Wingdings" pitchFamily="2" charset="2"/>
              </a:rPr>
              <a:t>)</a:t>
            </a:r>
            <a:endParaRPr lang="en-US" noProof="0" smtClean="0">
              <a:solidFill>
                <a:schemeClr val="bg1">
                  <a:lumMod val="85000"/>
                </a:schemeClr>
              </a:solidFill>
              <a:latin typeface="Myriad Pro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800" i="1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Y'</a:t>
            </a:r>
            <a:r>
              <a:rPr lang="en-US" sz="2800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 = 0.2126 · </a:t>
            </a:r>
            <a:r>
              <a:rPr lang="en-US" sz="2800" i="1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R'</a:t>
            </a:r>
            <a:r>
              <a:rPr lang="en-US" sz="2800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 + 0.7152 · </a:t>
            </a:r>
            <a:r>
              <a:rPr lang="en-US" sz="2800" i="1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G'</a:t>
            </a:r>
            <a:r>
              <a:rPr lang="en-US" sz="2800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 + 0.0722 · </a:t>
            </a:r>
            <a:r>
              <a:rPr lang="en-US" sz="2800" i="1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B’</a:t>
            </a:r>
            <a:endParaRPr lang="en-US" sz="2800" i="1" baseline="30000" noProof="0" smtClean="0">
              <a:solidFill>
                <a:schemeClr val="bg1">
                  <a:lumMod val="85000"/>
                </a:schemeClr>
              </a:solidFill>
              <a:latin typeface="Myriad Pro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Depth:</a:t>
            </a:r>
            <a:r>
              <a:rPr lang="en-US" noProof="0" smtClean="0">
                <a:solidFill>
                  <a:schemeClr val="bg1">
                    <a:lumMod val="85000"/>
                  </a:schemeClr>
                </a:solidFill>
                <a:latin typeface="Myriad Pro" pitchFamily="34" charset="0"/>
              </a:rPr>
              <a:t> cheaper and more clean edges, but cannot work at all object scales</a:t>
            </a:r>
          </a:p>
          <a:p>
            <a:pPr>
              <a:lnSpc>
                <a:spcPct val="120000"/>
              </a:lnSpc>
            </a:pPr>
            <a:r>
              <a:rPr lang="en-US" b="1" noProof="0" smtClean="0">
                <a:latin typeface="Myriad Pro" pitchFamily="34" charset="0"/>
              </a:rPr>
              <a:t>Instance ids/depth + normals:</a:t>
            </a:r>
            <a:r>
              <a:rPr lang="en-US" noProof="0" smtClean="0">
                <a:latin typeface="Myriad Pro" pitchFamily="34" charset="0"/>
              </a:rPr>
              <a:t> clean, sharp but more expensive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7689077" y="4542070"/>
            <a:ext cx="1209656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/>
          <p:cNvSpPr txBox="1"/>
          <p:nvPr/>
        </p:nvSpPr>
        <p:spPr>
          <a:xfrm>
            <a:off x="6925061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1st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1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>
                <a:solidFill>
                  <a:srgbClr val="000000"/>
                </a:solidFill>
                <a:latin typeface="Myriad Pro" pitchFamily="34" charset="0"/>
              </a:rPr>
              <a:t>Edge </a:t>
            </a: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Detection	</a:t>
            </a:r>
            <a:r>
              <a:rPr lang="en-US" b="0" noProof="0" smtClean="0">
                <a:latin typeface="Myriad Pro" pitchFamily="34" charset="0"/>
              </a:rPr>
              <a:t>1</a:t>
            </a:r>
            <a:r>
              <a:rPr lang="en-US" b="0" baseline="30000" noProof="0" smtClean="0">
                <a:latin typeface="Myriad Pro" pitchFamily="34" charset="0"/>
              </a:rPr>
              <a:t>st</a:t>
            </a:r>
            <a:r>
              <a:rPr lang="en-US" b="0" noProof="0" smtClean="0">
                <a:latin typeface="Myriad Pro" pitchFamily="34" charset="0"/>
              </a:rPr>
              <a:t> Pass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5807" y="1464692"/>
            <a:ext cx="7734299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float4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ColorEdgeDetectionPS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(float4 position : SV_POSITION,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               float2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: TEXCOORD0) : SV_TARGET {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float3 weights = float3(0.2126,0.7152, 0.0722);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 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/**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 *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Luma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calculation requires gamma-corrected colors, and thus '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colorTex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' should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 * be a non-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sRGB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texture.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 */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float L = dot(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colorTex.SampleLevel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PointSampler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0).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weights);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Lleft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= dot(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colorTex.SampleLevel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PointSampler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0, -int2(1, 0)).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weights);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Ltop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= dot(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colorTex.SampleLevel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PointSampler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0, -int2(0, 1)).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weights);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Lright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= dot(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colorTex.SampleLevel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PointSampler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0, int2(1, 0)).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weights);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Lbottom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 = dot(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colorTex.SampleLevel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PointSampler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0, int2(0, 1)).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weights);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 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float4 delta = abs(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L.xxxx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- float4(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Lleft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Ltop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Lright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Lbottom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));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float4 edges = step(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threshold.xxxx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delta);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 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if (dot(edges, 1.0) == 0.0)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  discard;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 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return edges;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54486"/>
            <a:ext cx="8229600" cy="3394710"/>
          </a:xfrm>
        </p:spPr>
        <p:txBody>
          <a:bodyPr>
            <a:normAutofit/>
          </a:bodyPr>
          <a:lstStyle/>
          <a:p>
            <a:r>
              <a:rPr lang="en-US" sz="2000" noProof="0" smtClean="0">
                <a:solidFill>
                  <a:srgbClr val="000000"/>
                </a:solidFill>
                <a:latin typeface="Myriad Pro" pitchFamily="34" charset="0"/>
              </a:rPr>
              <a:t>Color version:</a:t>
            </a:r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 algn="ctr">
              <a:buNone/>
            </a:pPr>
            <a:endParaRPr lang="en-US" noProof="0" smtClean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7689077" y="4542070"/>
            <a:ext cx="1209656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6925061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1st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>
                <a:solidFill>
                  <a:srgbClr val="000000"/>
                </a:solidFill>
                <a:latin typeface="Myriad Pro" pitchFamily="34" charset="0"/>
              </a:rPr>
              <a:t>Edge </a:t>
            </a: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Detection	</a:t>
            </a:r>
            <a:r>
              <a:rPr lang="en-US" b="0" noProof="0" smtClean="0">
                <a:latin typeface="Myriad Pro" pitchFamily="34" charset="0"/>
              </a:rPr>
              <a:t>1</a:t>
            </a:r>
            <a:r>
              <a:rPr lang="en-US" b="0" baseline="30000" noProof="0" smtClean="0">
                <a:latin typeface="Myriad Pro" pitchFamily="34" charset="0"/>
              </a:rPr>
              <a:t>st</a:t>
            </a:r>
            <a:r>
              <a:rPr lang="en-US" b="0" noProof="0" smtClean="0">
                <a:latin typeface="Myriad Pro" pitchFamily="34" charset="0"/>
              </a:rPr>
              <a:t> Pass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5807" y="1464692"/>
            <a:ext cx="7734299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float4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ColorEdgeDetectionPS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(float4 position : SV_POSITION,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                          float2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: TEXCOORD0) : SV_TARGET {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 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/**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 *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Luma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calculation requires gamma-corrected colors, and thus '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colorTex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' should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 * be a non-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sRGB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texture.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 */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float4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topLeft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lumaTex.Gather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LinearSampler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+ PIXEL_SIZE * float2(-0.5, -0.5), 0);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float4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bottomRight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lumaTex.Gather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LinearSampler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+ PIXEL_SIZE * float2(0.5, 0.5), 0);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L =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topLeft.g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Lleft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topLeft.r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       float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Ltop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topLeft.b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float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Lright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bottomRight.b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  float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Lbottom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bottomRight.r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 </a:t>
            </a:r>
          </a:p>
          <a:p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float4 delta = abs(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L.xxxx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- float4(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Lleft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Ltop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Lright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Lbottom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));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float4 edges = step(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threshold.xxxx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delta);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 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if (dot(edges, 1.0) == 0.0)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  discard;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 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return edges;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54486"/>
            <a:ext cx="8229600" cy="3394710"/>
          </a:xfrm>
        </p:spPr>
        <p:txBody>
          <a:bodyPr>
            <a:normAutofit/>
          </a:bodyPr>
          <a:lstStyle/>
          <a:p>
            <a:r>
              <a:rPr lang="en-US" sz="2000" noProof="0" smtClean="0">
                <a:solidFill>
                  <a:srgbClr val="000000"/>
                </a:solidFill>
                <a:latin typeface="Myriad Pro" pitchFamily="34" charset="0"/>
              </a:rPr>
              <a:t>Color version:</a:t>
            </a:r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 algn="ctr">
              <a:buNone/>
            </a:pPr>
            <a:endParaRPr lang="en-US" noProof="0" smtClean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7689077" y="4542070"/>
            <a:ext cx="1209656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6925061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1st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7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2925" y="0"/>
            <a:ext cx="108585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>
                <a:latin typeface="+mj-lt"/>
              </a:rPr>
              <a:t>Blending Weights </a:t>
            </a:r>
            <a:r>
              <a:rPr lang="en-US" noProof="0" smtClean="0">
                <a:latin typeface="+mj-lt"/>
              </a:rPr>
              <a:t>Calculation	</a:t>
            </a:r>
            <a:r>
              <a:rPr lang="en-US" b="0" noProof="0" smtClean="0">
                <a:latin typeface="+mj-lt"/>
              </a:rPr>
              <a:t>2</a:t>
            </a:r>
            <a:r>
              <a:rPr lang="en-US" b="0" baseline="30000" noProof="0" smtClean="0">
                <a:latin typeface="+mj-lt"/>
              </a:rPr>
              <a:t>nd</a:t>
            </a:r>
            <a:r>
              <a:rPr lang="en-US" b="0" noProof="0" smtClean="0">
                <a:latin typeface="+mj-lt"/>
              </a:rPr>
              <a:t> Pass</a:t>
            </a:r>
            <a:endParaRPr lang="en-US" noProof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87450"/>
            <a:ext cx="4282440" cy="3777292"/>
          </a:xfrm>
        </p:spPr>
        <p:txBody>
          <a:bodyPr>
            <a:normAutofit fontScale="92500" lnSpcReduction="10000"/>
          </a:bodyPr>
          <a:lstStyle/>
          <a:p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It consists on three parts:</a:t>
            </a:r>
          </a:p>
          <a:p>
            <a:endParaRPr lang="en-US" sz="1600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 lvl="1">
              <a:lnSpc>
                <a:spcPct val="120000"/>
              </a:lnSpc>
              <a:buFont typeface="Arial Unicode MS" pitchFamily="34" charset="-128"/>
              <a:buChar char="★"/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Searching for distances </a:t>
            </a:r>
            <a:r>
              <a:rPr lang="en-US" i="1" noProof="0" smtClean="0">
                <a:solidFill>
                  <a:srgbClr val="000000"/>
                </a:solidFill>
                <a:latin typeface="Myriad Pro" pitchFamily="34" charset="0"/>
              </a:rPr>
              <a:t>d</a:t>
            </a:r>
            <a:r>
              <a:rPr lang="en-US" i="1" baseline="-25000" noProof="0" smtClean="0">
                <a:solidFill>
                  <a:srgbClr val="000000"/>
                </a:solidFill>
                <a:latin typeface="Myriad Pro" pitchFamily="34" charset="0"/>
              </a:rPr>
              <a:t>left</a:t>
            </a: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 and </a:t>
            </a:r>
            <a:r>
              <a:rPr lang="en-US" i="1" noProof="0" smtClean="0">
                <a:solidFill>
                  <a:srgbClr val="000000"/>
                </a:solidFill>
                <a:latin typeface="Myriad Pro" pitchFamily="34" charset="0"/>
              </a:rPr>
              <a:t>d</a:t>
            </a:r>
            <a:r>
              <a:rPr lang="en-US" i="1" baseline="-25000" noProof="0" smtClean="0">
                <a:solidFill>
                  <a:srgbClr val="000000"/>
                </a:solidFill>
                <a:latin typeface="Myriad Pro" pitchFamily="34" charset="0"/>
              </a:rPr>
              <a:t>right</a:t>
            </a: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 to the end of current line</a:t>
            </a:r>
          </a:p>
          <a:p>
            <a:pPr lvl="1">
              <a:lnSpc>
                <a:spcPct val="120000"/>
              </a:lnSpc>
              <a:buFont typeface="Arial Unicode MS" pitchFamily="34" charset="-128"/>
              <a:buChar char="★"/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Fetching </a:t>
            </a:r>
            <a:r>
              <a:rPr lang="en-US" i="1" noProof="0" smtClean="0">
                <a:solidFill>
                  <a:srgbClr val="000000"/>
                </a:solidFill>
                <a:latin typeface="Myriad Pro" pitchFamily="34" charset="0"/>
              </a:rPr>
              <a:t>crossing</a:t>
            </a: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 edges </a:t>
            </a:r>
            <a:r>
              <a:rPr lang="en-US" i="1" noProof="0" smtClean="0">
                <a:solidFill>
                  <a:srgbClr val="000000"/>
                </a:solidFill>
                <a:latin typeface="Myriad Pro" pitchFamily="34" charset="0"/>
              </a:rPr>
              <a:t>e</a:t>
            </a:r>
            <a:r>
              <a:rPr lang="en-US" i="1" baseline="-25000" noProof="0" smtClean="0">
                <a:solidFill>
                  <a:srgbClr val="000000"/>
                </a:solidFill>
                <a:latin typeface="Myriad Pro" pitchFamily="34" charset="0"/>
              </a:rPr>
              <a:t>left</a:t>
            </a: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 and </a:t>
            </a:r>
            <a:r>
              <a:rPr lang="en-US" i="1" noProof="0" smtClean="0">
                <a:solidFill>
                  <a:srgbClr val="000000"/>
                </a:solidFill>
                <a:latin typeface="Myriad Pro" pitchFamily="34" charset="0"/>
              </a:rPr>
              <a:t>e</a:t>
            </a:r>
            <a:r>
              <a:rPr lang="en-US" i="1" baseline="-25000" noProof="0" smtClean="0">
                <a:solidFill>
                  <a:srgbClr val="000000"/>
                </a:solidFill>
                <a:latin typeface="Myriad Pro" pitchFamily="34" charset="0"/>
              </a:rPr>
              <a:t>right</a:t>
            </a:r>
          </a:p>
          <a:p>
            <a:pPr lvl="1">
              <a:lnSpc>
                <a:spcPct val="120000"/>
              </a:lnSpc>
              <a:buFont typeface="Arial Unicode MS" pitchFamily="34" charset="-128"/>
              <a:buChar char="★"/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Calculating the coverage </a:t>
            </a:r>
            <a:r>
              <a:rPr lang="en-US" i="1" noProof="0" smtClean="0">
                <a:solidFill>
                  <a:srgbClr val="000000"/>
                </a:solidFill>
                <a:latin typeface="Myriad Pro" pitchFamily="34" charset="0"/>
              </a:rPr>
              <a:t>a</a:t>
            </a: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 of this pixel, using </a:t>
            </a:r>
            <a:r>
              <a:rPr lang="en-US" i="1" noProof="0" smtClean="0">
                <a:solidFill>
                  <a:srgbClr val="000000"/>
                </a:solidFill>
                <a:latin typeface="Myriad Pro" pitchFamily="34" charset="0"/>
              </a:rPr>
              <a:t>d</a:t>
            </a: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 and </a:t>
            </a:r>
            <a:r>
              <a:rPr lang="en-US" i="1" noProof="0" smtClean="0">
                <a:solidFill>
                  <a:srgbClr val="000000"/>
                </a:solidFill>
                <a:latin typeface="Myriad Pro" pitchFamily="34" charset="0"/>
              </a:rPr>
              <a:t>e</a:t>
            </a:r>
            <a:endParaRPr lang="en-US" i="1" noProof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2051" name="Picture 3" descr="C:\Users\Iryoku\Desktop\d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3090" y="1341120"/>
            <a:ext cx="3402381" cy="277368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Searching for Distances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Done by exploiting bilinear filtering:</a:t>
            </a:r>
          </a:p>
          <a:p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buNone/>
            </a:pPr>
            <a:endParaRPr lang="en-US" noProof="0" smtClean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7814" y="2195553"/>
            <a:ext cx="6128372" cy="178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  <p:sp>
        <p:nvSpPr>
          <p:cNvPr id="19" name="Oval 5"/>
          <p:cNvSpPr/>
          <p:nvPr/>
        </p:nvSpPr>
        <p:spPr>
          <a:xfrm>
            <a:off x="6295668" y="3169009"/>
            <a:ext cx="368722" cy="368722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Searching for Distances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Done by exploiting bilinear filtering:</a:t>
            </a:r>
          </a:p>
          <a:p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buNone/>
            </a:pPr>
            <a:endParaRPr lang="en-US" noProof="0" smtClean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7815" y="2195553"/>
            <a:ext cx="6128369" cy="178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  <p:sp>
        <p:nvSpPr>
          <p:cNvPr id="19" name="Oval 5"/>
          <p:cNvSpPr/>
          <p:nvPr/>
        </p:nvSpPr>
        <p:spPr>
          <a:xfrm>
            <a:off x="5154765" y="3152231"/>
            <a:ext cx="368722" cy="368722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2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Searching for Distances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Done by exploiting bilinear filtering:</a:t>
            </a:r>
          </a:p>
          <a:p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buNone/>
            </a:pPr>
            <a:endParaRPr lang="en-US" noProof="0" smtClean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7815" y="2195553"/>
            <a:ext cx="6128369" cy="178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  <p:sp>
        <p:nvSpPr>
          <p:cNvPr id="19" name="Oval 5"/>
          <p:cNvSpPr/>
          <p:nvPr/>
        </p:nvSpPr>
        <p:spPr>
          <a:xfrm>
            <a:off x="3619580" y="3142399"/>
            <a:ext cx="368722" cy="368722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5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257175" y="3704919"/>
            <a:ext cx="4114800" cy="103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b="1" dirty="0" smtClean="0">
                <a:solidFill>
                  <a:schemeClr val="tx1"/>
                </a:solidFill>
                <a:latin typeface="+mj-lt"/>
              </a:rPr>
              <a:t>Practical Morphological Anti-Aliasing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+mj-lt"/>
              </a:rPr>
              <a:t>In GPU Pro 2: Advanced Rendering Techniques</a:t>
            </a:r>
            <a:endParaRPr lang="es-ES" i="1" dirty="0" smtClean="0">
              <a:solidFill>
                <a:schemeClr val="tx1"/>
              </a:solidFill>
              <a:latin typeface="+mj-lt"/>
            </a:endParaRPr>
          </a:p>
          <a:p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64" y="1212850"/>
            <a:ext cx="1856222" cy="237331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4429127" y="3700150"/>
            <a:ext cx="4114800" cy="103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sz="2900" b="1" dirty="0">
                <a:solidFill>
                  <a:schemeClr val="tx1"/>
                </a:solidFill>
                <a:latin typeface="+mj-lt"/>
              </a:rPr>
              <a:t>SMAA: </a:t>
            </a:r>
            <a:r>
              <a:rPr lang="en-US" sz="2900" b="1" dirty="0" err="1" smtClean="0">
                <a:solidFill>
                  <a:schemeClr val="tx1"/>
                </a:solidFill>
                <a:latin typeface="+mj-lt"/>
              </a:rPr>
              <a:t>Subpixel</a:t>
            </a:r>
            <a:r>
              <a:rPr lang="en-US" sz="29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900" b="1" dirty="0">
                <a:solidFill>
                  <a:schemeClr val="tx1"/>
                </a:solidFill>
                <a:latin typeface="+mj-lt"/>
              </a:rPr>
              <a:t>Morphological Anti-Aliasing</a:t>
            </a:r>
            <a:r>
              <a:rPr lang="en-US" sz="2400" dirty="0">
                <a:cs typeface="Arial" charset="0"/>
              </a:rPr>
              <a:t/>
            </a:r>
            <a:br>
              <a:rPr lang="en-US" sz="2400" dirty="0">
                <a:cs typeface="Arial" charset="0"/>
              </a:rPr>
            </a:br>
            <a:r>
              <a:rPr lang="en-US" i="1" dirty="0" smtClean="0">
                <a:solidFill>
                  <a:schemeClr val="tx1"/>
                </a:solidFill>
                <a:latin typeface="+mj-lt"/>
              </a:rPr>
              <a:t>Technical Report</a:t>
            </a:r>
            <a:endParaRPr lang="es-ES" i="1" dirty="0" smtClean="0">
              <a:solidFill>
                <a:schemeClr val="tx1"/>
              </a:solidFill>
              <a:latin typeface="+mj-lt"/>
            </a:endParaRPr>
          </a:p>
          <a:p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9565" y="1208081"/>
            <a:ext cx="1833923" cy="237331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7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Searching for Distances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Done by exploiting bilinear filtering:</a:t>
            </a:r>
          </a:p>
          <a:p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buNone/>
            </a:pPr>
            <a:endParaRPr lang="en-US" noProof="0" smtClean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7816" y="2195553"/>
            <a:ext cx="6128366" cy="178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  <p:sp>
        <p:nvSpPr>
          <p:cNvPr id="18" name="Oval 5"/>
          <p:cNvSpPr/>
          <p:nvPr/>
        </p:nvSpPr>
        <p:spPr>
          <a:xfrm>
            <a:off x="2085247" y="3142399"/>
            <a:ext cx="368722" cy="368722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4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Searching for Distances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87104" y="2002339"/>
            <a:ext cx="5969793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SearchXLeft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(float2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-= float2(1.5, 0.0) * PIXEL_SIZE;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float e = 0.0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// We offset by 0.5 to sample between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edgels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thus fetching two in a row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maxSearchSteps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e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edgesTex.SampleLevel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LinearSampler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 0).g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We compare with 0.9 to prevent bilinear access precision problems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[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flatten] if (e &lt; 0.9) break;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-= float2(2.0, 0.0) * PIXEL_SIZE;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// When we exit the loop without founding the end, we want to return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// -2 *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maxSearchSteps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  return max(-2.0 * i - 2.0 * e, -2.0 *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maxSearchSteps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0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81742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Search example code:</a:t>
            </a:r>
          </a:p>
          <a:p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buNone/>
            </a:pPr>
            <a:endParaRPr lang="en-US" noProof="0" smtClean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Fetching </a:t>
            </a:r>
            <a:r>
              <a:rPr lang="en-US" i="1" noProof="0" smtClean="0">
                <a:solidFill>
                  <a:srgbClr val="000000"/>
                </a:solidFill>
                <a:latin typeface="Myriad Pro" pitchFamily="34" charset="0"/>
              </a:rPr>
              <a:t>crossing</a:t>
            </a: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 edges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  <p:pic>
        <p:nvPicPr>
          <p:cNvPr id="26" name="Picture 3" descr="C:\Users\Iryoku\Desktop\d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8229" y="1426845"/>
            <a:ext cx="3402381" cy="2773680"/>
          </a:xfrm>
          <a:prstGeom prst="rect">
            <a:avLst/>
          </a:prstGeom>
          <a:noFill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8863" y="1426845"/>
            <a:ext cx="3346909" cy="277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Fetching </a:t>
            </a:r>
            <a:r>
              <a:rPr lang="en-US" i="1" noProof="0" smtClean="0">
                <a:solidFill>
                  <a:srgbClr val="000000"/>
                </a:solidFill>
                <a:latin typeface="Myriad Pro" pitchFamily="34" charset="0"/>
              </a:rPr>
              <a:t>crossing</a:t>
            </a: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 edges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Again, done by exploiting bilinear filtering</a:t>
            </a:r>
          </a:p>
          <a:p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buNone/>
            </a:pPr>
            <a:endParaRPr lang="en-US" noProof="0" smtClean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10761" y="2385804"/>
            <a:ext cx="1677565" cy="1561409"/>
            <a:chOff x="2610761" y="2385804"/>
            <a:chExt cx="1677565" cy="156140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0761" y="2385804"/>
              <a:ext cx="1677565" cy="1151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2807427" y="3577881"/>
              <a:ext cx="1284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+mj-lt"/>
                </a:rPr>
                <a:t>0.5</a:t>
              </a:r>
              <a:endParaRPr lang="es-ES" dirty="0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78925" y="2385804"/>
            <a:ext cx="1677565" cy="1561409"/>
            <a:chOff x="4478925" y="2385804"/>
            <a:chExt cx="1677565" cy="156140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78925" y="2385804"/>
              <a:ext cx="1677565" cy="1151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8 CuadroTexto"/>
            <p:cNvSpPr txBox="1"/>
            <p:nvPr/>
          </p:nvSpPr>
          <p:spPr>
            <a:xfrm>
              <a:off x="4675591" y="3577881"/>
              <a:ext cx="1284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+mj-lt"/>
                </a:rPr>
                <a:t>0.5</a:t>
              </a:r>
              <a:endParaRPr lang="es-ES" dirty="0"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Fetching </a:t>
            </a:r>
            <a:r>
              <a:rPr lang="en-US" i="1" noProof="0" smtClean="0">
                <a:solidFill>
                  <a:srgbClr val="000000"/>
                </a:solidFill>
                <a:latin typeface="Myriad Pro" pitchFamily="34" charset="0"/>
              </a:rPr>
              <a:t>crossing</a:t>
            </a: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 edges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b="1" noProof="0" smtClean="0">
                <a:solidFill>
                  <a:srgbClr val="000000"/>
                </a:solidFill>
                <a:latin typeface="Myriad Pro" pitchFamily="34" charset="0"/>
              </a:rPr>
              <a:t>Solution: offset the coordinates!</a:t>
            </a:r>
          </a:p>
          <a:p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buNone/>
            </a:pPr>
            <a:endParaRPr lang="en-US" noProof="0" smtClean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10" y="2706152"/>
            <a:ext cx="1386418" cy="95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74" y="2706152"/>
            <a:ext cx="1386418" cy="95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55" y="2706152"/>
            <a:ext cx="1386418" cy="95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75" y="2700154"/>
            <a:ext cx="1394323" cy="95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007202" y="3830322"/>
            <a:ext cx="1284233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0.0</a:t>
            </a:r>
            <a:endParaRPr lang="es-ES" dirty="0"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75366" y="3830322"/>
            <a:ext cx="1284233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0.25</a:t>
            </a:r>
            <a:endParaRPr lang="es-ES" dirty="0"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776747" y="3830322"/>
            <a:ext cx="1284233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0.75</a:t>
            </a:r>
            <a:endParaRPr lang="es-ES" dirty="0"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74819" y="3830322"/>
            <a:ext cx="1284233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1.0</a:t>
            </a:r>
            <a:endParaRPr lang="es-ES" dirty="0"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Calculating the coverage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1070610"/>
          </a:xfrm>
        </p:spPr>
        <p:txBody>
          <a:bodyPr>
            <a:normAutofit fontScale="85000" lnSpcReduction="20000"/>
          </a:bodyPr>
          <a:lstStyle/>
          <a:p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We use a pre-computed texture to avoid:</a:t>
            </a:r>
          </a:p>
          <a:p>
            <a:endParaRPr lang="en-US" sz="600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 lvl="1">
              <a:buFont typeface="Arial Unicode MS" pitchFamily="34" charset="-128"/>
              <a:buChar char="★"/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Dynamic branching</a:t>
            </a:r>
          </a:p>
          <a:p>
            <a:pPr lvl="1">
              <a:buFont typeface="Arial Unicode MS" pitchFamily="34" charset="-128"/>
              <a:buChar char="★"/>
            </a:pPr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Expensive area calculations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72" y="2358071"/>
            <a:ext cx="2443271" cy="244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82" y="2358071"/>
            <a:ext cx="2443271" cy="244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6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Calculating the coverage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74" y="1387475"/>
            <a:ext cx="3137683" cy="313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6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  <p:pic>
        <p:nvPicPr>
          <p:cNvPr id="19" name="Picture 3" descr="C:\Users\Iryoku\Desktop\d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95502" y="1245626"/>
            <a:ext cx="3402381" cy="2773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97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Calculating the coverage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174" y="1387475"/>
            <a:ext cx="3137683" cy="313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6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  <p:pic>
        <p:nvPicPr>
          <p:cNvPr id="19" name="Picture 3" descr="C:\Users\Iryoku\Desktop\d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95502" y="1245626"/>
            <a:ext cx="3402381" cy="277368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>
            <a:off x="971176" y="1387475"/>
            <a:ext cx="1" cy="3137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71175" y="1387475"/>
            <a:ext cx="31376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88262" y="963606"/>
                <a:ext cx="2579104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4·</m:t>
                          </m:r>
                          <m:r>
                            <a:rPr lang="es-E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𝑀𝑎𝑥𝐷𝑖𝑠𝑡𝑎𝑛𝑐𝑒</m:t>
                          </m:r>
                          <m:r>
                            <a:rPr lang="es-E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· </m:t>
                          </m:r>
                          <m:r>
                            <a:rPr lang="es-E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𝑙𝑒𝑓𝑡</m:t>
                          </m:r>
                        </m:sub>
                      </m:sSub>
                    </m:oMath>
                  </m:oMathPara>
                </a14:m>
                <a:endParaRPr lang="es-E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262" y="963606"/>
                <a:ext cx="2579104" cy="391582"/>
              </a:xfrm>
              <a:prstGeom prst="rect">
                <a:avLst/>
              </a:prstGeom>
              <a:blipFill rotWithShape="1"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6200000">
                <a:off x="-597256" y="2760365"/>
                <a:ext cx="2691314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4·</m:t>
                          </m:r>
                          <m:r>
                            <a:rPr lang="es-ES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𝑀𝑎𝑥𝐷𝑖𝑠𝑡𝑎𝑛𝑐𝑒</m:t>
                          </m:r>
                          <m:r>
                            <a:rPr lang="es-ES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· </m:t>
                          </m:r>
                          <m:r>
                            <a:rPr lang="es-ES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𝑟𝑖𝑔h𝑡</m:t>
                          </m:r>
                        </m:sub>
                      </m:sSub>
                    </m:oMath>
                  </m:oMathPara>
                </a14:m>
                <a:endParaRPr lang="es-E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97256" y="2760365"/>
                <a:ext cx="2691314" cy="391902"/>
              </a:xfrm>
              <a:prstGeom prst="rect">
                <a:avLst/>
              </a:prstGeom>
              <a:blipFill rotWithShape="1">
                <a:blip r:embed="rId9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7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Calculating the coverage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174" y="1387475"/>
            <a:ext cx="3137683" cy="313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6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  <p:pic>
        <p:nvPicPr>
          <p:cNvPr id="19" name="Picture 3" descr="C:\Users\Iryoku\Desktop\d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95502" y="1245626"/>
            <a:ext cx="3402381" cy="277368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>
            <a:off x="971176" y="1387475"/>
            <a:ext cx="1" cy="3137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71175" y="1387475"/>
            <a:ext cx="31376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88262" y="963606"/>
                <a:ext cx="2579104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4·</m:t>
                          </m:r>
                          <m:r>
                            <a:rPr lang="es-E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𝑀𝑎𝑥𝐷𝑖𝑠𝑡𝑎𝑛𝑐𝑒</m:t>
                          </m:r>
                          <m:r>
                            <a:rPr lang="es-E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· </m:t>
                          </m:r>
                          <m:r>
                            <a:rPr lang="es-E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𝑙𝑒𝑓𝑡</m:t>
                          </m:r>
                        </m:sub>
                      </m:sSub>
                    </m:oMath>
                  </m:oMathPara>
                </a14:m>
                <a:endParaRPr lang="es-E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262" y="963606"/>
                <a:ext cx="2579104" cy="391582"/>
              </a:xfrm>
              <a:prstGeom prst="rect">
                <a:avLst/>
              </a:prstGeom>
              <a:blipFill rotWithShape="1"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6200000">
                <a:off x="-597256" y="2760365"/>
                <a:ext cx="2691314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4·</m:t>
                          </m:r>
                          <m:r>
                            <a:rPr lang="es-ES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𝑀𝑎𝑥𝐷𝑖𝑠𝑡𝑎𝑛𝑐𝑒</m:t>
                          </m:r>
                          <m:r>
                            <a:rPr lang="es-ES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· </m:t>
                          </m:r>
                          <m:r>
                            <a:rPr lang="es-ES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𝑟𝑖𝑔h𝑡</m:t>
                          </m:r>
                        </m:sub>
                      </m:sSub>
                    </m:oMath>
                  </m:oMathPara>
                </a14:m>
                <a:endParaRPr lang="es-E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97256" y="2760365"/>
                <a:ext cx="2691314" cy="391902"/>
              </a:xfrm>
              <a:prstGeom prst="rect">
                <a:avLst/>
              </a:prstGeom>
              <a:blipFill rotWithShape="1">
                <a:blip r:embed="rId9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1590300" y="2002241"/>
            <a:ext cx="6545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90300" y="2002241"/>
            <a:ext cx="0" cy="630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29881" y="1610659"/>
                <a:ext cx="721288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𝑙𝑒𝑓𝑡</m:t>
                          </m:r>
                        </m:sub>
                      </m:sSub>
                    </m:oMath>
                  </m:oMathPara>
                </a14:m>
                <a:endParaRPr lang="es-E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881" y="1610659"/>
                <a:ext cx="721288" cy="391582"/>
              </a:xfrm>
              <a:prstGeom prst="rect">
                <a:avLst/>
              </a:prstGeom>
              <a:blipFill rotWithShape="1">
                <a:blip r:embed="rId1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 rot="16200000">
                <a:off x="949025" y="2128344"/>
                <a:ext cx="833498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accent5"/>
                              </a:solidFill>
                              <a:latin typeface="Cambria Math"/>
                            </a:rPr>
                            <m:t>𝑟𝑖𝑔h𝑡</m:t>
                          </m:r>
                        </m:sub>
                      </m:sSub>
                    </m:oMath>
                  </m:oMathPara>
                </a14:m>
                <a:endParaRPr lang="es-E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49025" y="2128344"/>
                <a:ext cx="833498" cy="391902"/>
              </a:xfrm>
              <a:prstGeom prst="rect">
                <a:avLst/>
              </a:prstGeom>
              <a:blipFill rotWithShape="1">
                <a:blip r:embed="rId11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6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Calculating the coverage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74" y="1387475"/>
            <a:ext cx="3137683" cy="313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6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3239" y="1245626"/>
            <a:ext cx="3346907" cy="2773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37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Key Features</a:t>
            </a:r>
            <a:endParaRPr lang="en-US" noProof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57200" y="1012138"/>
                <a:ext cx="8229600" cy="394335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latin typeface="Myriad Pro" pitchFamily="34" charset="0"/>
                  </a:rPr>
                  <a:t>High Quality</a:t>
                </a:r>
                <a:endParaRPr lang="en-US" b="1" noProof="0" smtClean="0">
                  <a:solidFill>
                    <a:srgbClr val="000000"/>
                  </a:solidFill>
                  <a:latin typeface="Myriad Pro" pitchFamily="34" charset="0"/>
                </a:endParaRP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>
                    <a:latin typeface="Myriad Pro" pitchFamily="34" charset="0"/>
                  </a:rPr>
                  <a:t>16</a:t>
                </a:r>
                <a14:m>
                  <m:oMath xmlns:m="http://schemas.openxmlformats.org/officeDocument/2006/math">
                    <m:r>
                      <a:rPr lang="en-US" i="1" noProof="0">
                        <a:latin typeface="Cambria Math"/>
                      </a:rPr>
                      <m:t>× </m:t>
                    </m:r>
                  </m:oMath>
                </a14:m>
                <a:r>
                  <a:rPr lang="en-US" noProof="0" smtClean="0">
                    <a:latin typeface="Myriad Pro" pitchFamily="34" charset="0"/>
                  </a:rPr>
                  <a:t>gradients (or more!)</a:t>
                </a:r>
                <a:endParaRPr lang="en-US" noProof="0">
                  <a:solidFill>
                    <a:srgbClr val="000000"/>
                  </a:solidFill>
                  <a:latin typeface="Myriad Pro" pitchFamily="34" charset="0"/>
                </a:endParaRP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>
                    <a:solidFill>
                      <a:srgbClr val="000000"/>
                    </a:solidFill>
                    <a:latin typeface="Myriad Pro" pitchFamily="34" charset="0"/>
                  </a:rPr>
                  <a:t>Noise proof </a:t>
                </a:r>
                <a:r>
                  <a:rPr lang="en-US" noProof="0" smtClean="0"/>
                  <a:t>→</a:t>
                </a:r>
                <a:r>
                  <a:rPr lang="en-US" noProof="0" smtClean="0">
                    <a:solidFill>
                      <a:srgbClr val="000000"/>
                    </a:solidFill>
                    <a:latin typeface="Myriad Pro" pitchFamily="34" charset="0"/>
                  </a:rPr>
                  <a:t> </a:t>
                </a:r>
                <a:r>
                  <a:rPr lang="en-US" b="1" noProof="0">
                    <a:solidFill>
                      <a:srgbClr val="000000"/>
                    </a:solidFill>
                    <a:latin typeface="Myriad Pro" pitchFamily="34" charset="0"/>
                  </a:rPr>
                  <a:t>Temporally </a:t>
                </a:r>
                <a:r>
                  <a:rPr lang="en-US" b="1" noProof="0" smtClean="0">
                    <a:solidFill>
                      <a:srgbClr val="000000"/>
                    </a:solidFill>
                    <a:latin typeface="Myriad Pro" pitchFamily="34" charset="0"/>
                  </a:rPr>
                  <a:t>Stable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solidFill>
                      <a:srgbClr val="000000"/>
                    </a:solidFill>
                    <a:latin typeface="Myriad Pro" pitchFamily="34" charset="0"/>
                  </a:rPr>
                  <a:t>Sharpness preservation</a:t>
                </a:r>
                <a:endParaRPr lang="en-US" noProof="0">
                  <a:latin typeface="Myriad Pro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latin typeface="Myriad Pro" pitchFamily="34" charset="0"/>
                  </a:rPr>
                  <a:t>Fast</a:t>
                </a:r>
                <a:endParaRPr lang="en-US" b="1" noProof="0" smtClean="0">
                  <a:solidFill>
                    <a:srgbClr val="000000"/>
                  </a:solidFill>
                  <a:latin typeface="Myriad Pro" pitchFamily="34" charset="0"/>
                </a:endParaRP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latin typeface="Myriad Pro" pitchFamily="34" charset="0"/>
                  </a:rPr>
                  <a:t>0.28ms@720p</a:t>
                </a:r>
                <a:r>
                  <a:rPr lang="en-US" noProof="0">
                    <a:latin typeface="Myriad Pro" pitchFamily="34" charset="0"/>
                  </a:rPr>
                  <a:t>				(GeForce GTX 470)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>
                    <a:solidFill>
                      <a:srgbClr val="000000"/>
                    </a:solidFill>
                    <a:latin typeface="Myriad Pro" pitchFamily="34" charset="0"/>
                  </a:rPr>
                  <a:t>Beats MSAA by about a 1180%		</a:t>
                </a:r>
                <a:r>
                  <a:rPr lang="en-US" noProof="0">
                    <a:latin typeface="Myriad Pro" pitchFamily="34" charset="0"/>
                  </a:rPr>
                  <a:t>(</a:t>
                </a:r>
                <a:r>
                  <a:rPr lang="en-US" noProof="0">
                    <a:solidFill>
                      <a:srgbClr val="000000"/>
                    </a:solidFill>
                    <a:latin typeface="Myriad Pro" pitchFamily="34" charset="0"/>
                  </a:rPr>
                  <a:t>GeForce 9800 GTX+)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latin typeface="Myriad Pro" pitchFamily="34" charset="0"/>
                  </a:rPr>
                  <a:t>Low Memory Footprint</a:t>
                </a:r>
                <a:endParaRPr lang="en-US" b="1" noProof="0">
                  <a:solidFill>
                    <a:srgbClr val="000000"/>
                  </a:solidFill>
                  <a:latin typeface="Myriad Pro" pitchFamily="34" charset="0"/>
                </a:endParaRP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latin typeface="Myriad Pro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noProof="0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noProof="0">
                    <a:latin typeface="Myriad Pro" pitchFamily="34" charset="0"/>
                  </a:rPr>
                  <a:t> </a:t>
                </a:r>
                <a:r>
                  <a:rPr lang="en-US" noProof="0" smtClean="0">
                    <a:latin typeface="Myriad Pro" pitchFamily="34" charset="0"/>
                  </a:rPr>
                  <a:t>the backbuffer size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latin typeface="Myriad Pro" pitchFamily="34" charset="0"/>
                  </a:rPr>
                  <a:t>Portable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noProof="0">
                    <a:latin typeface="Myriad Pro" pitchFamily="34" charset="0"/>
                  </a:rPr>
                  <a:t>Customizable Edge Detection</a:t>
                </a:r>
                <a:endParaRPr lang="en-US" b="1" noProof="0" smtClean="0">
                  <a:latin typeface="Myriad Pro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57200" y="1012138"/>
                <a:ext cx="8229600" cy="3943350"/>
              </a:xfrm>
              <a:blipFill rotWithShape="1">
                <a:blip r:embed="rId3"/>
                <a:stretch>
                  <a:fillRect l="-444" b="-3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5 Grupo"/>
          <p:cNvGrpSpPr/>
          <p:nvPr/>
        </p:nvGrpSpPr>
        <p:grpSpPr>
          <a:xfrm>
            <a:off x="6589486" y="2955814"/>
            <a:ext cx="2554514" cy="2187686"/>
            <a:chOff x="5029200" y="1619585"/>
            <a:chExt cx="4114800" cy="3523915"/>
          </a:xfrm>
        </p:grpSpPr>
        <p:sp>
          <p:nvSpPr>
            <p:cNvPr id="4" name="Content Placeholder 4"/>
            <p:cNvSpPr txBox="1">
              <a:spLocks/>
            </p:cNvSpPr>
            <p:nvPr/>
          </p:nvSpPr>
          <p:spPr bwMode="auto">
            <a:xfrm>
              <a:off x="5029200" y="4111654"/>
              <a:ext cx="4114800" cy="103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>
              <a:lvl1pPr marL="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1pPr>
              <a:lvl2pPr marL="4572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2pPr>
              <a:lvl3pPr marL="9144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3pPr>
              <a:lvl4pPr marL="13716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4pPr>
              <a:lvl5pPr marL="18288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+mj-lt"/>
                </a:rPr>
              </a:br>
              <a:r>
                <a:rPr lang="en-US" b="1" dirty="0" smtClean="0">
                  <a:solidFill>
                    <a:schemeClr val="tx1"/>
                  </a:solidFill>
                  <a:latin typeface="+mj-lt"/>
                </a:rPr>
                <a:t>Practical Morphological Anti-Aliasing</a:t>
              </a:r>
            </a:p>
            <a:p>
              <a:r>
                <a:rPr lang="en-US" i="1" dirty="0" smtClean="0">
                  <a:solidFill>
                    <a:schemeClr val="tx1"/>
                  </a:solidFill>
                  <a:latin typeface="+mj-lt"/>
                </a:rPr>
                <a:t>In GPU Pro 2: Advanced Rendering Techniques</a:t>
              </a:r>
              <a:endParaRPr lang="es-ES" i="1" dirty="0" smtClean="0">
                <a:solidFill>
                  <a:schemeClr val="tx1"/>
                </a:solidFill>
                <a:latin typeface="+mj-lt"/>
              </a:endParaRPr>
            </a:p>
            <a:p>
              <a:endParaRPr lang="es-ES" b="1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489" y="1619585"/>
              <a:ext cx="1856222" cy="2373313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9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solidFill>
                  <a:srgbClr val="000000"/>
                </a:solidFill>
                <a:latin typeface="Myriad Pro" pitchFamily="34" charset="0"/>
              </a:rPr>
              <a:t>Area Texture Advatanges</a:t>
            </a:r>
            <a:endParaRPr lang="en-US" noProof="0">
              <a:solidFill>
                <a:srgbClr val="000000"/>
              </a:solidFill>
              <a:latin typeface="Myriad Pro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6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7200" y="1200150"/>
            <a:ext cx="8229600" cy="107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ES" sz="2400" dirty="0" err="1">
                <a:solidFill>
                  <a:srgbClr val="000000"/>
                </a:solidFill>
                <a:latin typeface="Myriad Pro" pitchFamily="34" charset="0"/>
              </a:rPr>
              <a:t>Symetrical</a:t>
            </a:r>
            <a:r>
              <a:rPr lang="es-ES" sz="2400" dirty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Myriad Pro" pitchFamily="34" charset="0"/>
              </a:rPr>
              <a:t>handling</a:t>
            </a:r>
            <a:r>
              <a:rPr lang="es-ES" sz="2400" dirty="0">
                <a:solidFill>
                  <a:srgbClr val="000000"/>
                </a:solidFill>
                <a:latin typeface="Myriad Pro" pitchFamily="34" charset="0"/>
              </a:rPr>
              <a:t> of </a:t>
            </a:r>
            <a:r>
              <a:rPr lang="es-ES" sz="2400" dirty="0" err="1">
                <a:solidFill>
                  <a:srgbClr val="000000"/>
                </a:solidFill>
                <a:latin typeface="Myriad Pro" pitchFamily="34" charset="0"/>
              </a:rPr>
              <a:t>patterns</a:t>
            </a:r>
            <a:endParaRPr lang="es-ES" sz="2400" dirty="0">
              <a:solidFill>
                <a:srgbClr val="000000"/>
              </a:solidFill>
              <a:latin typeface="Myriad Pro" pitchFamily="34" charset="0"/>
            </a:endParaRPr>
          </a:p>
          <a:p>
            <a:r>
              <a:rPr lang="es-ES" sz="2400" dirty="0" err="1">
                <a:solidFill>
                  <a:srgbClr val="000000"/>
                </a:solidFill>
                <a:latin typeface="Myriad Pro" pitchFamily="34" charset="0"/>
              </a:rPr>
              <a:t>Asymetric</a:t>
            </a:r>
            <a:r>
              <a:rPr lang="es-ES" sz="2400" dirty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Myriad Pro" pitchFamily="34" charset="0"/>
              </a:rPr>
              <a:t>revectorization</a:t>
            </a:r>
            <a:r>
              <a:rPr lang="es-ES" sz="2400" dirty="0">
                <a:solidFill>
                  <a:srgbClr val="000000"/>
                </a:solidFill>
                <a:latin typeface="Myriad Pro" pitchFamily="34" charset="0"/>
              </a:rPr>
              <a:t> → </a:t>
            </a:r>
            <a:r>
              <a:rPr lang="es-ES" sz="2400" dirty="0" err="1">
                <a:solidFill>
                  <a:srgbClr val="000000"/>
                </a:solidFill>
                <a:latin typeface="Myriad Pro" pitchFamily="34" charset="0"/>
              </a:rPr>
              <a:t>patterns</a:t>
            </a:r>
            <a:r>
              <a:rPr lang="es-ES" sz="2400" dirty="0">
                <a:solidFill>
                  <a:srgbClr val="000000"/>
                </a:solidFill>
                <a:latin typeface="Myriad Pro" pitchFamily="34" charset="0"/>
              </a:rPr>
              <a:t> fine </a:t>
            </a:r>
            <a:r>
              <a:rPr lang="es-ES" sz="2400" dirty="0" err="1">
                <a:solidFill>
                  <a:srgbClr val="000000"/>
                </a:solidFill>
                <a:latin typeface="Myriad Pro" pitchFamily="34" charset="0"/>
              </a:rPr>
              <a:t>tuning</a:t>
            </a:r>
            <a:endParaRPr lang="es-ES" sz="2400" dirty="0">
              <a:solidFill>
                <a:srgbClr val="000000"/>
              </a:solidFill>
              <a:latin typeface="Myriad Pro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72" y="2358071"/>
            <a:ext cx="2443271" cy="244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82" y="2358071"/>
            <a:ext cx="2443271" cy="244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4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0" y="678526"/>
            <a:ext cx="4141124" cy="414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27" y="678527"/>
            <a:ext cx="4141124" cy="414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23370" y="3886200"/>
            <a:ext cx="1047750" cy="104775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Oval 18"/>
          <p:cNvSpPr/>
          <p:nvPr/>
        </p:nvSpPr>
        <p:spPr>
          <a:xfrm>
            <a:off x="3619777" y="571500"/>
            <a:ext cx="1047750" cy="104775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Oval 22"/>
          <p:cNvSpPr/>
          <p:nvPr/>
        </p:nvSpPr>
        <p:spPr>
          <a:xfrm>
            <a:off x="3619777" y="3067050"/>
            <a:ext cx="1047750" cy="104775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Oval 23"/>
          <p:cNvSpPr/>
          <p:nvPr/>
        </p:nvSpPr>
        <p:spPr>
          <a:xfrm>
            <a:off x="1161570" y="3886200"/>
            <a:ext cx="1047750" cy="104775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Oval 24"/>
          <p:cNvSpPr/>
          <p:nvPr/>
        </p:nvSpPr>
        <p:spPr>
          <a:xfrm>
            <a:off x="3619777" y="1343025"/>
            <a:ext cx="1047750" cy="104775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Oval 25"/>
          <p:cNvSpPr/>
          <p:nvPr/>
        </p:nvSpPr>
        <p:spPr>
          <a:xfrm>
            <a:off x="2771295" y="3886200"/>
            <a:ext cx="1047750" cy="104775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1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9" grpId="0" animBg="1"/>
      <p:bldP spid="19" grpId="1" animBg="1"/>
      <p:bldP spid="23" grpId="0" animBg="1"/>
      <p:bldP spid="24" grpId="0" animBg="1"/>
      <p:bldP spid="25" grpId="0" animBg="1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42925" y="0"/>
            <a:ext cx="108585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Blending Weights Calculation	</a:t>
            </a:r>
            <a:r>
              <a:rPr lang="en-US" b="0" noProof="0" smtClean="0">
                <a:latin typeface="Myriad Pro" pitchFamily="34" charset="0"/>
              </a:rPr>
              <a:t>2</a:t>
            </a:r>
            <a:r>
              <a:rPr lang="en-US" b="0" baseline="30000" noProof="0" smtClean="0">
                <a:latin typeface="Myriad Pro" pitchFamily="34" charset="0"/>
              </a:rPr>
              <a:t>nd</a:t>
            </a:r>
            <a:r>
              <a:rPr lang="en-US" b="0" noProof="0" smtClean="0">
                <a:latin typeface="Myriad Pro" pitchFamily="34" charset="0"/>
              </a:rPr>
              <a:t> Pass</a:t>
            </a:r>
            <a:endParaRPr lang="en-US" noProof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04851" y="1362475"/>
            <a:ext cx="7734299" cy="36317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float4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BlendingWeightCalculationPS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(float4 position : SV_POSITION,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                               float2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: TEXCOORD0) : SV_TARGET {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float4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weights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= 0.0;</a:t>
            </a:r>
          </a:p>
          <a:p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float2 e =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edgesTex.SampleLevel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PointSampler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, 0).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rg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[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branch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e.g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) { //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Edge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at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north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//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Search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distances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to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the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left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and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to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the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right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float2 d = float2(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SearchXLeft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),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SearchXRight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//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Now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fetch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the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crossing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edges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Instead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of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sampling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between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edgels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we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//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sample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at -0.25,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to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be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able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to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discern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what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has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each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edgel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float4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coords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mad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(float4(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d.x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, -0.25,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d.y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+ 1.0, -0.25),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                   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PIXEL_SIZE.xyxy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texcoord.xyxy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float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e1 =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edgesTex.SampleLevel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LinearSampler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coords.xy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, 0).r;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float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e2 =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edgesTex.SampleLevel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LinearSampler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, coords.zw, 0).r;</a:t>
            </a:r>
          </a:p>
          <a:p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// Ok,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we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know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how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this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pattern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looks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like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now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it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is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time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getting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//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the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actual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area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weights.rg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Area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abs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(d), e1, e2);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s-ES" sz="1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54486"/>
            <a:ext cx="8229600" cy="3394710"/>
          </a:xfrm>
        </p:spPr>
        <p:txBody>
          <a:bodyPr>
            <a:normAutofit/>
          </a:bodyPr>
          <a:lstStyle/>
          <a:p>
            <a:r>
              <a:rPr lang="en-US" sz="1800" noProof="0" smtClean="0">
                <a:solidFill>
                  <a:srgbClr val="000000"/>
                </a:solidFill>
                <a:latin typeface="Myriad Pro" pitchFamily="34" charset="0"/>
              </a:rPr>
              <a:t>Shader code (I):</a:t>
            </a:r>
            <a:endParaRPr lang="en-US" sz="2400" noProof="0" smtClean="0">
              <a:solidFill>
                <a:srgbClr val="000000"/>
              </a:solidFill>
              <a:latin typeface="Myriad Pro" pitchFamily="34" charset="0"/>
            </a:endParaRPr>
          </a:p>
          <a:p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buNone/>
            </a:pPr>
            <a:endParaRPr lang="en-US" noProof="0" smtClean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42925" y="0"/>
            <a:ext cx="108585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>
                <a:latin typeface="+mj-lt"/>
              </a:rPr>
              <a:t>Blending Weights </a:t>
            </a:r>
            <a:r>
              <a:rPr lang="en-US" noProof="0" smtClean="0">
                <a:latin typeface="+mj-lt"/>
              </a:rPr>
              <a:t>Calculation	</a:t>
            </a:r>
            <a:r>
              <a:rPr lang="en-US" b="0" noProof="0" smtClean="0">
                <a:latin typeface="+mj-lt"/>
              </a:rPr>
              <a:t>2</a:t>
            </a:r>
            <a:r>
              <a:rPr lang="en-US" b="0" baseline="30000" noProof="0" smtClean="0">
                <a:latin typeface="+mj-lt"/>
              </a:rPr>
              <a:t>nd</a:t>
            </a:r>
            <a:r>
              <a:rPr lang="en-US" b="0" noProof="0" smtClean="0">
                <a:latin typeface="+mj-lt"/>
              </a:rPr>
              <a:t> Pass</a:t>
            </a:r>
            <a:endParaRPr lang="en-US" noProof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04851" y="1711063"/>
            <a:ext cx="773429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[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branch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e.r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) { //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Edge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at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west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//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Search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distances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to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the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top and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to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the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bottom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float2 d = float2(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SearchYUp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),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SearchYDown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//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Now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fetch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the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crossing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edges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yet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again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float4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coords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mad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(float4(-0.25,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d.x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, -0.25,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d.y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+ 1.0),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                   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PIXEL_SIZE.xyxy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texcoord.xyxy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float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e1 =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edgesTex.SampleLevel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LinearSampler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coords.xy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, 0).g;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float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e2 =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edgesTex.SampleLevel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LinearSampler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, coords.zw, 0).g;</a:t>
            </a:r>
          </a:p>
          <a:p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//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Get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the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area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this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direction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  weights.ba =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Area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abs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(d), e1, e2);</a:t>
            </a: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s-ES" sz="1000" dirty="0">
              <a:latin typeface="Courier New" pitchFamily="49" charset="0"/>
              <a:cs typeface="Courier New" pitchFamily="49" charset="0"/>
            </a:endParaRPr>
          </a:p>
          <a:p>
            <a:r>
              <a:rPr lang="es-ES" sz="1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000" dirty="0" err="1">
                <a:latin typeface="Courier New" pitchFamily="49" charset="0"/>
                <a:cs typeface="Courier New" pitchFamily="49" charset="0"/>
              </a:rPr>
              <a:t>weights</a:t>
            </a:r>
            <a:r>
              <a:rPr lang="es-ES" sz="1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s-ES" sz="1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54486"/>
            <a:ext cx="8229600" cy="3394710"/>
          </a:xfrm>
        </p:spPr>
        <p:txBody>
          <a:bodyPr>
            <a:normAutofit/>
          </a:bodyPr>
          <a:lstStyle/>
          <a:p>
            <a:r>
              <a:rPr lang="en-US" sz="1800" noProof="0" smtClean="0">
                <a:solidFill>
                  <a:srgbClr val="000000"/>
                </a:solidFill>
                <a:latin typeface="Myriad Pro" pitchFamily="34" charset="0"/>
              </a:rPr>
              <a:t>Shader code (II):</a:t>
            </a:r>
            <a:endParaRPr lang="en-US" sz="2400" noProof="0" smtClean="0">
              <a:solidFill>
                <a:srgbClr val="000000"/>
              </a:solidFill>
              <a:latin typeface="Myriad Pro" pitchFamily="34" charset="0"/>
            </a:endParaRPr>
          </a:p>
          <a:p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buNone/>
            </a:pPr>
            <a:endParaRPr lang="en-US" noProof="0" smtClean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8297883" y="4542070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angle 17"/>
          <p:cNvSpPr/>
          <p:nvPr/>
        </p:nvSpPr>
        <p:spPr>
          <a:xfrm>
            <a:off x="7072311" y="4542071"/>
            <a:ext cx="600849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Box 18"/>
          <p:cNvSpPr txBox="1"/>
          <p:nvPr/>
        </p:nvSpPr>
        <p:spPr>
          <a:xfrm>
            <a:off x="7541826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2nd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6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Neighborhood Blending	</a:t>
            </a:r>
            <a:r>
              <a:rPr lang="en-US" b="0" noProof="0" smtClean="0">
                <a:latin typeface="Myriad Pro" pitchFamily="34" charset="0"/>
              </a:rPr>
              <a:t>3</a:t>
            </a:r>
            <a:r>
              <a:rPr lang="en-US" b="0" baseline="30000" noProof="0" smtClean="0">
                <a:latin typeface="Myriad Pro" pitchFamily="34" charset="0"/>
              </a:rPr>
              <a:t>rd</a:t>
            </a:r>
            <a:r>
              <a:rPr lang="en-US" b="0" noProof="0" smtClean="0">
                <a:latin typeface="Myriad Pro" pitchFamily="34" charset="0"/>
              </a:rPr>
              <a:t> Pass</a:t>
            </a:r>
            <a:endParaRPr lang="en-US" noProof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noProof="0" smtClean="0">
                <a:solidFill>
                  <a:srgbClr val="000000"/>
                </a:solidFill>
                <a:latin typeface="+mj-lt"/>
              </a:rPr>
              <a:t>We blend with the </a:t>
            </a:r>
            <a:r>
              <a:rPr lang="en-US" noProof="0" smtClean="0">
                <a:latin typeface="+mj-lt"/>
              </a:rPr>
              <a:t>neighborhood using the areas calculated in previous pass</a:t>
            </a:r>
            <a:endParaRPr lang="en-US" noProof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7072312" y="4542070"/>
            <a:ext cx="1225572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8150633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3rd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438" y="2339417"/>
            <a:ext cx="3179362" cy="2634830"/>
          </a:xfrm>
          <a:prstGeom prst="rect">
            <a:avLst/>
          </a:prstGeom>
          <a:noFill/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74975" y="3183897"/>
            <a:ext cx="31055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c</a:t>
            </a:r>
            <a:r>
              <a:rPr kumimoji="0" lang="en-US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new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 = (1 - a) · c</a:t>
            </a:r>
            <a:r>
              <a:rPr kumimoji="0" lang="en-US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old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 + a ·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c</a:t>
            </a:r>
            <a:r>
              <a:rPr kumimoji="0" lang="en-US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opp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Neighborhood Blending	</a:t>
            </a:r>
            <a:r>
              <a:rPr lang="en-US" b="0" noProof="0" smtClean="0">
                <a:latin typeface="Myriad Pro" pitchFamily="34" charset="0"/>
              </a:rPr>
              <a:t>3</a:t>
            </a:r>
            <a:r>
              <a:rPr lang="en-US" b="0" baseline="30000" noProof="0" smtClean="0">
                <a:latin typeface="Myriad Pro" pitchFamily="34" charset="0"/>
              </a:rPr>
              <a:t>rd</a:t>
            </a:r>
            <a:r>
              <a:rPr lang="en-US" b="0" noProof="0" smtClean="0">
                <a:latin typeface="Myriad Pro" pitchFamily="34" charset="0"/>
              </a:rPr>
              <a:t> Pass</a:t>
            </a:r>
            <a:endParaRPr lang="en-US" noProof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noProof="0" smtClean="0">
                <a:latin typeface="+mj-lt"/>
              </a:rPr>
              <a:t>We leverage bilinear filtering (yet again):</a:t>
            </a:r>
          </a:p>
          <a:p>
            <a:endParaRPr lang="en-US" noProof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839" y="2247143"/>
            <a:ext cx="2357473" cy="23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320275" y="3167394"/>
            <a:ext cx="28231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c</a:t>
            </a:r>
            <a:r>
              <a:rPr kumimoji="0" lang="en-US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new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 = (1 - a) · c</a:t>
            </a:r>
            <a:r>
              <a:rPr kumimoji="0" lang="en-US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old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 + a ·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c</a:t>
            </a:r>
            <a:r>
              <a:rPr kumimoji="0" lang="en-US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opp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7072312" y="4542070"/>
            <a:ext cx="1225572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8150633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3rd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>
                <a:latin typeface="+mj-lt"/>
              </a:rPr>
              <a:t>Neighborhood </a:t>
            </a:r>
            <a:r>
              <a:rPr lang="en-US" noProof="0" smtClean="0">
                <a:latin typeface="+mj-lt"/>
              </a:rPr>
              <a:t>Blending	</a:t>
            </a:r>
            <a:r>
              <a:rPr lang="en-US" b="0" noProof="0" smtClean="0">
                <a:latin typeface="+mj-lt"/>
              </a:rPr>
              <a:t>3</a:t>
            </a:r>
            <a:r>
              <a:rPr lang="en-US" b="0" baseline="30000" noProof="0" smtClean="0">
                <a:latin typeface="+mj-lt"/>
              </a:rPr>
              <a:t>rd</a:t>
            </a:r>
            <a:r>
              <a:rPr lang="en-US" b="0" noProof="0" smtClean="0">
                <a:latin typeface="+mj-lt"/>
              </a:rPr>
              <a:t> Pass</a:t>
            </a:r>
            <a:endParaRPr lang="en-US" noProof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04851" y="1992173"/>
            <a:ext cx="7734299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float4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NeighborhoodBlendingPS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(float4 position : SV_POSITION,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                        float2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: TEXCOORD0) : SV_TARGET {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// Fetch the blending weights for current pixel: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float4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topLeft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blendTex.SampleLevel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PointSampler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0);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float bottom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blendTex.SampleLevel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PointSampler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0, int2(0, 1)).g;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float right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blendTex.SampleLevel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PointSampler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0, int2(1, 0)).a;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float4 a = float4(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topLeft.r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bottom,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topLeft.b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right);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// Up to 4 lines can be crossing a pixel (one in each edge). So, we perform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// a weighted average, where the weight of each line is 'a' cubed, which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// favors blending and works well in practice.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float4 w = a * a * a;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54486"/>
            <a:ext cx="8229600" cy="407989"/>
          </a:xfrm>
        </p:spPr>
        <p:txBody>
          <a:bodyPr>
            <a:normAutofit/>
          </a:bodyPr>
          <a:lstStyle/>
          <a:p>
            <a:r>
              <a:rPr lang="en-US" sz="1800" noProof="0" smtClean="0">
                <a:solidFill>
                  <a:srgbClr val="000000"/>
                </a:solidFill>
                <a:latin typeface="Myriad Pro" pitchFamily="34" charset="0"/>
              </a:rPr>
              <a:t>Shader code (I):</a:t>
            </a:r>
            <a:endParaRPr lang="en-US" sz="2400" noProof="0" smtClean="0">
              <a:solidFill>
                <a:srgbClr val="000000"/>
              </a:solidFill>
              <a:latin typeface="Myriad Pro" pitchFamily="34" charset="0"/>
            </a:endParaRPr>
          </a:p>
          <a:p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buNone/>
            </a:pPr>
            <a:endParaRPr lang="en-US" noProof="0" smtClean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7072312" y="4542070"/>
            <a:ext cx="1225572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150633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3rd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42925" y="0"/>
            <a:ext cx="108585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>
                <a:latin typeface="+mj-lt"/>
              </a:rPr>
              <a:t>Neighborhood </a:t>
            </a:r>
            <a:r>
              <a:rPr lang="en-US" noProof="0" smtClean="0">
                <a:latin typeface="+mj-lt"/>
              </a:rPr>
              <a:t>Blending	</a:t>
            </a:r>
            <a:r>
              <a:rPr lang="en-US" b="0" noProof="0" smtClean="0">
                <a:latin typeface="+mj-lt"/>
              </a:rPr>
              <a:t>3</a:t>
            </a:r>
            <a:r>
              <a:rPr lang="en-US" b="0" baseline="30000" noProof="0" smtClean="0">
                <a:latin typeface="+mj-lt"/>
              </a:rPr>
              <a:t>rd</a:t>
            </a:r>
            <a:r>
              <a:rPr lang="en-US" b="0" noProof="0" smtClean="0">
                <a:latin typeface="+mj-lt"/>
              </a:rPr>
              <a:t> Pass</a:t>
            </a:r>
            <a:endParaRPr lang="en-US" noProof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04851" y="1573047"/>
            <a:ext cx="7734299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// There is some blending weight with a value greater than 0.0?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float sum = dot(w, 1.0);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[branch]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if (sum &gt; 0.0) {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float4 o = a *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PIXEL_SIZE.yyxx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float4 color = 0.0;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// Add the contributions of the possible 4 lines that can cross this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// pixel: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color = mad(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colorTex.SampleLevel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LinearSampler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+ float2( 0.0, -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o.r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), 0),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w.r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color);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color = mad(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colorTex.SampleLevel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LinearSampler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+ float2( 0.0,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o.g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), 0),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w.g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color);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color = mad(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colorTex.SampleLevel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LinearSampler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+ float2(-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o.b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 0.0), 0),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w.b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color);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color = mad(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colorTex.SampleLevel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LinearSampler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+ float2(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o.a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 0.0), 0),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w.a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color);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// Normalize the resulting color and we are finished!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return color / sum;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} else {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colorTex.SampleLevel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LinearSampler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texcoord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0);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}</a:t>
            </a:r>
            <a:endParaRPr lang="es-E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s-E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54486"/>
            <a:ext cx="8229600" cy="3394710"/>
          </a:xfrm>
        </p:spPr>
        <p:txBody>
          <a:bodyPr>
            <a:normAutofit/>
          </a:bodyPr>
          <a:lstStyle/>
          <a:p>
            <a:r>
              <a:rPr lang="en-US" sz="1800" noProof="0" smtClean="0">
                <a:solidFill>
                  <a:srgbClr val="000000"/>
                </a:solidFill>
                <a:latin typeface="Myriad Pro" pitchFamily="34" charset="0"/>
              </a:rPr>
              <a:t>Shader code (II):</a:t>
            </a:r>
            <a:endParaRPr lang="en-US" sz="2400" noProof="0" smtClean="0">
              <a:solidFill>
                <a:srgbClr val="000000"/>
              </a:solidFill>
              <a:latin typeface="Myriad Pro" pitchFamily="34" charset="0"/>
            </a:endParaRPr>
          </a:p>
          <a:p>
            <a:endParaRPr lang="en-US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>
              <a:buNone/>
            </a:pPr>
            <a:endParaRPr lang="en-US" noProof="0" smtClean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7072312" y="4542070"/>
            <a:ext cx="1215201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150633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3rd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6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SRGB and linear blending</a:t>
            </a:r>
            <a:endParaRPr lang="en-US" noProof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noProof="0" smtClean="0">
                <a:solidFill>
                  <a:srgbClr val="000000"/>
                </a:solidFill>
                <a:latin typeface="+mj-lt"/>
              </a:rPr>
              <a:t>Blending should be done in linear space</a:t>
            </a:r>
            <a:endParaRPr lang="en-US" noProof="0" smtClean="0">
              <a:latin typeface="+mj-lt"/>
            </a:endParaRPr>
          </a:p>
          <a:p>
            <a:endParaRPr lang="en-US" noProof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7072312" y="4542070"/>
            <a:ext cx="1225572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8150633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3rd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996" y="1960087"/>
            <a:ext cx="2356979" cy="235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855" y="1960087"/>
            <a:ext cx="2356979" cy="235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03048" y="4379422"/>
            <a:ext cx="1672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MLAA </a:t>
            </a:r>
          </a:p>
          <a:p>
            <a:pPr algn="ctr"/>
            <a:r>
              <a:rPr lang="es-ES" dirty="0" smtClean="0">
                <a:latin typeface="+mj-lt"/>
              </a:rPr>
              <a:t>(Gamma </a:t>
            </a:r>
            <a:r>
              <a:rPr lang="es-ES" dirty="0" err="1" smtClean="0">
                <a:latin typeface="+mj-lt"/>
              </a:rPr>
              <a:t>Blend</a:t>
            </a:r>
            <a:r>
              <a:rPr lang="es-ES" dirty="0" smtClean="0">
                <a:latin typeface="+mj-lt"/>
              </a:rPr>
              <a:t>)</a:t>
            </a:r>
            <a:endParaRPr lang="es-E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606" y="4388828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j-lt"/>
              </a:rPr>
              <a:t>MSAA 8x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4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SRGB and linear blending</a:t>
            </a:r>
            <a:endParaRPr lang="en-US" noProof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noProof="0" smtClean="0">
                <a:solidFill>
                  <a:srgbClr val="000000"/>
                </a:solidFill>
                <a:latin typeface="+mj-lt"/>
              </a:rPr>
              <a:t>Blending should be done in linear space.</a:t>
            </a:r>
            <a:endParaRPr lang="en-US" noProof="0" smtClean="0">
              <a:latin typeface="+mj-lt"/>
            </a:endParaRPr>
          </a:p>
          <a:p>
            <a:endParaRPr lang="en-US" noProof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072312" y="4542070"/>
            <a:ext cx="1826421" cy="432179"/>
            <a:chOff x="6712744" y="4456986"/>
            <a:chExt cx="2185990" cy="51726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595" y="4456986"/>
              <a:ext cx="719139" cy="51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44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932" y="4456987"/>
              <a:ext cx="719138" cy="517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7072312" y="4542070"/>
            <a:ext cx="1225572" cy="4321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8150633" y="4238145"/>
            <a:ext cx="895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thnocentric Rg" pitchFamily="2" charset="0"/>
              </a:rPr>
              <a:t>3rd</a:t>
            </a: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  <a:latin typeface="Ethnocentric Rg" pitchFamily="2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996" y="1960087"/>
            <a:ext cx="2356979" cy="235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997" y="1960087"/>
            <a:ext cx="2356979" cy="235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855" y="1960087"/>
            <a:ext cx="2356979" cy="235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83488" y="4379422"/>
            <a:ext cx="151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MLAA </a:t>
            </a:r>
          </a:p>
          <a:p>
            <a:pPr algn="ctr"/>
            <a:r>
              <a:rPr lang="es-ES" dirty="0" smtClean="0">
                <a:latin typeface="+mj-lt"/>
              </a:rPr>
              <a:t>(Linear </a:t>
            </a:r>
            <a:r>
              <a:rPr lang="es-ES" dirty="0" err="1" smtClean="0">
                <a:latin typeface="+mj-lt"/>
              </a:rPr>
              <a:t>Blend</a:t>
            </a:r>
            <a:r>
              <a:rPr lang="es-ES" dirty="0" smtClean="0">
                <a:latin typeface="+mj-lt"/>
              </a:rPr>
              <a:t>)</a:t>
            </a:r>
            <a:endParaRPr lang="es-E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606" y="4388828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j-lt"/>
              </a:rPr>
              <a:t>MSAA 8x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301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Key Features</a:t>
            </a:r>
            <a:endParaRPr lang="en-US" noProof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57200" y="1012138"/>
                <a:ext cx="8229600" cy="394335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latin typeface="Myriad Pro" pitchFamily="34" charset="0"/>
                  </a:rPr>
                  <a:t>High Quality</a:t>
                </a:r>
                <a:endParaRPr lang="en-US" b="1" noProof="0" smtClean="0">
                  <a:solidFill>
                    <a:srgbClr val="000000"/>
                  </a:solidFill>
                  <a:latin typeface="Myriad Pro" pitchFamily="34" charset="0"/>
                </a:endParaRP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>
                    <a:latin typeface="Myriad Pro" pitchFamily="34" charset="0"/>
                  </a:rPr>
                  <a:t>16</a:t>
                </a:r>
                <a14:m>
                  <m:oMath xmlns:m="http://schemas.openxmlformats.org/officeDocument/2006/math">
                    <m:r>
                      <a:rPr lang="en-US" i="1" noProof="0">
                        <a:latin typeface="Cambria Math"/>
                      </a:rPr>
                      <m:t>× </m:t>
                    </m:r>
                  </m:oMath>
                </a14:m>
                <a:r>
                  <a:rPr lang="en-US" noProof="0" smtClean="0">
                    <a:latin typeface="Myriad Pro" pitchFamily="34" charset="0"/>
                  </a:rPr>
                  <a:t>gradients (or more!)</a:t>
                </a:r>
                <a:endParaRPr lang="en-US" noProof="0">
                  <a:solidFill>
                    <a:srgbClr val="000000"/>
                  </a:solidFill>
                  <a:latin typeface="Myriad Pro" pitchFamily="34" charset="0"/>
                </a:endParaRP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>
                    <a:solidFill>
                      <a:srgbClr val="000000"/>
                    </a:solidFill>
                    <a:latin typeface="Myriad Pro" pitchFamily="34" charset="0"/>
                  </a:rPr>
                  <a:t>Noise proof </a:t>
                </a:r>
                <a:r>
                  <a:rPr lang="en-US" noProof="0" smtClean="0"/>
                  <a:t>→</a:t>
                </a:r>
                <a:r>
                  <a:rPr lang="en-US" noProof="0" smtClean="0">
                    <a:solidFill>
                      <a:srgbClr val="000000"/>
                    </a:solidFill>
                    <a:latin typeface="Myriad Pro" pitchFamily="34" charset="0"/>
                  </a:rPr>
                  <a:t> </a:t>
                </a:r>
                <a:r>
                  <a:rPr lang="en-US" b="1" noProof="0">
                    <a:solidFill>
                      <a:srgbClr val="000000"/>
                    </a:solidFill>
                    <a:latin typeface="Myriad Pro" pitchFamily="34" charset="0"/>
                  </a:rPr>
                  <a:t>Temporally </a:t>
                </a:r>
                <a:r>
                  <a:rPr lang="en-US" b="1" noProof="0" smtClean="0">
                    <a:solidFill>
                      <a:srgbClr val="000000"/>
                    </a:solidFill>
                    <a:latin typeface="Myriad Pro" pitchFamily="34" charset="0"/>
                  </a:rPr>
                  <a:t>Stable</a:t>
                </a:r>
                <a:r>
                  <a:rPr lang="en-US" noProof="0" smtClean="0">
                    <a:solidFill>
                      <a:srgbClr val="000000"/>
                    </a:solidFill>
                    <a:latin typeface="Myriad Pro" pitchFamily="34" charset="0"/>
                  </a:rPr>
                  <a:t> </a:t>
                </a:r>
                <a:endParaRPr lang="en-US" b="1" noProof="0" smtClean="0">
                  <a:solidFill>
                    <a:srgbClr val="000000"/>
                  </a:solidFill>
                  <a:latin typeface="Myriad Pro" pitchFamily="34" charset="0"/>
                </a:endParaRP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solidFill>
                      <a:srgbClr val="000000"/>
                    </a:solidFill>
                    <a:latin typeface="Myriad Pro" pitchFamily="34" charset="0"/>
                  </a:rPr>
                  <a:t>Sharpness preservation</a:t>
                </a:r>
                <a:endParaRPr lang="en-US" noProof="0">
                  <a:latin typeface="Myriad Pro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Fast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0.28ms@720p				(GeForce </a:t>
                </a:r>
                <a:r>
                  <a:rPr lang="en-US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GTX </a:t>
                </a: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470)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Beats MSAA by about a 1180%		(GeForce 9800 GTX+)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Low Memory Footprint</a:t>
                </a:r>
                <a:endParaRPr lang="en-US" b="1" noProof="0">
                  <a:solidFill>
                    <a:schemeClr val="bg1">
                      <a:lumMod val="85000"/>
                    </a:schemeClr>
                  </a:solidFill>
                  <a:latin typeface="Myriad Pro" pitchFamily="34" charset="0"/>
                </a:endParaRP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noProof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 </a:t>
                </a: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the backbuffer size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Portable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Customizable Edge Detection</a:t>
                </a:r>
                <a:endParaRPr lang="en-US" b="1" noProof="0" smtClean="0">
                  <a:solidFill>
                    <a:schemeClr val="bg1">
                      <a:lumMod val="85000"/>
                    </a:schemeClr>
                  </a:solidFill>
                  <a:latin typeface="Myriad Pro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57200" y="1012138"/>
                <a:ext cx="8229600" cy="3943350"/>
              </a:xfrm>
              <a:blipFill rotWithShape="1">
                <a:blip r:embed="rId3"/>
                <a:stretch>
                  <a:fillRect l="-444" b="-3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3 Grupo"/>
          <p:cNvGrpSpPr/>
          <p:nvPr/>
        </p:nvGrpSpPr>
        <p:grpSpPr>
          <a:xfrm>
            <a:off x="6589486" y="2955814"/>
            <a:ext cx="2554514" cy="2187686"/>
            <a:chOff x="5029200" y="1619585"/>
            <a:chExt cx="4114800" cy="3523915"/>
          </a:xfrm>
        </p:grpSpPr>
        <p:sp>
          <p:nvSpPr>
            <p:cNvPr id="5" name="Content Placeholder 4"/>
            <p:cNvSpPr txBox="1">
              <a:spLocks/>
            </p:cNvSpPr>
            <p:nvPr/>
          </p:nvSpPr>
          <p:spPr bwMode="auto">
            <a:xfrm>
              <a:off x="5029200" y="4111654"/>
              <a:ext cx="4114800" cy="103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>
              <a:lvl1pPr marL="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1pPr>
              <a:lvl2pPr marL="4572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2pPr>
              <a:lvl3pPr marL="9144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3pPr>
              <a:lvl4pPr marL="13716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4pPr>
              <a:lvl5pPr marL="18288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+mj-lt"/>
                </a:rPr>
              </a:br>
              <a:r>
                <a:rPr lang="en-US" b="1" dirty="0" smtClean="0">
                  <a:solidFill>
                    <a:schemeClr val="tx1"/>
                  </a:solidFill>
                  <a:latin typeface="+mj-lt"/>
                </a:rPr>
                <a:t>Practical Morphological Anti-Aliasing</a:t>
              </a:r>
            </a:p>
            <a:p>
              <a:r>
                <a:rPr lang="en-US" i="1" dirty="0" smtClean="0">
                  <a:solidFill>
                    <a:schemeClr val="tx1"/>
                  </a:solidFill>
                  <a:latin typeface="+mj-lt"/>
                </a:rPr>
                <a:t>In GPU Pro 2: Advanced Rendering Techniques</a:t>
              </a:r>
              <a:endParaRPr lang="es-ES" i="1" dirty="0" smtClean="0">
                <a:solidFill>
                  <a:schemeClr val="tx1"/>
                </a:solidFill>
                <a:latin typeface="+mj-lt"/>
              </a:endParaRPr>
            </a:p>
            <a:p>
              <a:endParaRPr lang="es-ES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489" y="1619585"/>
              <a:ext cx="1856222" cy="2373313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67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0" y="8970"/>
            <a:ext cx="9089859" cy="512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6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1" y="8970"/>
            <a:ext cx="9089857" cy="512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6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70"/>
            <a:ext cx="9144000" cy="512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6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970"/>
            <a:ext cx="9143998" cy="512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7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4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70"/>
            <a:ext cx="9144000" cy="512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4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970"/>
            <a:ext cx="9143998" cy="512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0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970"/>
            <a:ext cx="9143998" cy="512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6493079" y="3506598"/>
            <a:ext cx="3221372" cy="1870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3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Performance</a:t>
            </a:r>
            <a:endParaRPr lang="en-US" noProof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4057" y="1071818"/>
            <a:ext cx="441588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ES" sz="2200" b="1" dirty="0" smtClean="0">
                <a:latin typeface="+mj-lt"/>
              </a:rPr>
              <a:t>0.28ms@720</a:t>
            </a:r>
            <a:r>
              <a:rPr lang="es-ES" sz="2200" dirty="0" smtClean="0">
                <a:latin typeface="+mj-lt"/>
              </a:rPr>
              <a:t> </a:t>
            </a:r>
            <a:r>
              <a:rPr lang="es-E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on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 </a:t>
            </a:r>
            <a:r>
              <a:rPr lang="es-E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GeForce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GTX 470</a:t>
            </a:r>
          </a:p>
          <a:p>
            <a:pPr algn="ctr" fontAlgn="b"/>
            <a:r>
              <a:rPr lang="es-ES" sz="2400" b="1" dirty="0">
                <a:latin typeface="+mj-lt"/>
              </a:rPr>
              <a:t> </a:t>
            </a:r>
            <a:r>
              <a:rPr lang="es-ES" sz="2200" b="1" dirty="0" smtClean="0">
                <a:latin typeface="+mj-lt"/>
              </a:rPr>
              <a:t>0.37ms@720 </a:t>
            </a:r>
            <a:r>
              <a:rPr lang="es-E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if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Gather4 </a:t>
            </a:r>
            <a:r>
              <a:rPr lang="es-E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s-E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not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s-E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used</a:t>
            </a:r>
            <a:endParaRPr lang="es-E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327766"/>
              </p:ext>
            </p:extLst>
          </p:nvPr>
        </p:nvGraphicFramePr>
        <p:xfrm>
          <a:off x="2364058" y="2060922"/>
          <a:ext cx="4415888" cy="24917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498231"/>
                <a:gridCol w="862066"/>
                <a:gridCol w="1055591"/>
              </a:tblGrid>
              <a:tr h="197633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u="none" strike="noStrike" dirty="0" err="1">
                          <a:effectLst/>
                        </a:rPr>
                        <a:t>Assasin's</a:t>
                      </a:r>
                      <a:r>
                        <a:rPr lang="es-ES" sz="1300" b="1" u="none" strike="noStrike" dirty="0">
                          <a:effectLst/>
                        </a:rPr>
                        <a:t> Creed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0,368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0,10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197633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u="none" strike="noStrike">
                          <a:effectLst/>
                        </a:rPr>
                        <a:t>Bioshock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0,352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0,12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197633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u="none" strike="noStrike">
                          <a:effectLst/>
                        </a:rPr>
                        <a:t>Crysis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0,348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0,12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197633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u="none" strike="noStrike">
                          <a:effectLst/>
                        </a:rPr>
                        <a:t>Dead Space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0,312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0,12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197633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u="none" strike="noStrike">
                          <a:effectLst/>
                        </a:rPr>
                        <a:t>Devil May Cry 4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0,256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0,05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197633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u="none" strike="noStrike" dirty="0">
                          <a:effectLst/>
                        </a:rPr>
                        <a:t>GTA IV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0,234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0,01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197633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u="none" strike="noStrike">
                          <a:effectLst/>
                        </a:rPr>
                        <a:t>Modern Warfare 2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0,248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0,02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197633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u="none" strike="noStrike">
                          <a:effectLst/>
                        </a:rPr>
                        <a:t>NFS Shift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0,26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0,04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197633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u="none" strike="noStrike">
                          <a:effectLst/>
                        </a:rPr>
                        <a:t>Split / Second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0,276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0,04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197633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u="none" strike="noStrike">
                          <a:effectLst/>
                        </a:rPr>
                        <a:t>S.T.A.L.K.E.R.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0,29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>
                          <a:effectLst/>
                        </a:rPr>
                        <a:t>0,04</a:t>
                      </a:r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197633">
                <a:tc>
                  <a:txBody>
                    <a:bodyPr/>
                    <a:lstStyle/>
                    <a:p>
                      <a:pPr algn="l" fontAlgn="b"/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300" b="0" i="0" u="none" strike="noStrike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  <a:tr h="197633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1" u="none" strike="noStrike" dirty="0">
                          <a:effectLst/>
                        </a:rPr>
                        <a:t>Grand </a:t>
                      </a:r>
                      <a:r>
                        <a:rPr lang="es-ES" sz="1300" b="1" u="none" strike="noStrike" dirty="0" err="1">
                          <a:effectLst/>
                        </a:rPr>
                        <a:t>Average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 dirty="0">
                          <a:effectLst/>
                        </a:rPr>
                        <a:t>0,2944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u="none" strike="noStrike" dirty="0">
                          <a:effectLst/>
                        </a:rPr>
                        <a:t>0,08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Rectangle 4"/>
          <p:cNvSpPr/>
          <p:nvPr/>
        </p:nvSpPr>
        <p:spPr>
          <a:xfrm>
            <a:off x="2622781" y="4597292"/>
            <a:ext cx="38984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Measured with screen captures</a:t>
            </a:r>
            <a:endParaRPr lang="es-E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36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Key Features</a:t>
            </a:r>
            <a:endParaRPr lang="en-US" noProof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57200" y="1012138"/>
                <a:ext cx="8229600" cy="394335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High Quality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16</a:t>
                </a:r>
                <a14:m>
                  <m:oMath xmlns:m="http://schemas.openxmlformats.org/officeDocument/2006/math">
                    <m:r>
                      <a:rPr lang="en-US" i="1" noProof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× </m:t>
                    </m:r>
                  </m:oMath>
                </a14:m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gradients (or more!)</a:t>
                </a:r>
                <a:endParaRPr lang="en-US" noProof="0">
                  <a:solidFill>
                    <a:schemeClr val="bg1">
                      <a:lumMod val="85000"/>
                    </a:schemeClr>
                  </a:solidFill>
                  <a:latin typeface="Myriad Pro" pitchFamily="34" charset="0"/>
                </a:endParaRP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Noise proof </a:t>
                </a: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</a:rPr>
                  <a:t>→</a:t>
                </a: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 </a:t>
                </a:r>
                <a:r>
                  <a:rPr lang="en-US" b="1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Temporally </a:t>
                </a:r>
                <a:r>
                  <a:rPr lang="en-US" b="1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Stable</a:t>
                </a: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 </a:t>
                </a:r>
                <a:endParaRPr lang="en-US" b="1" noProof="0" smtClean="0">
                  <a:solidFill>
                    <a:schemeClr val="bg1">
                      <a:lumMod val="85000"/>
                    </a:schemeClr>
                  </a:solidFill>
                  <a:latin typeface="Myriad Pro" pitchFamily="34" charset="0"/>
                </a:endParaRP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Sharpness preservation</a:t>
                </a:r>
                <a:endParaRPr lang="en-US" noProof="0">
                  <a:solidFill>
                    <a:schemeClr val="bg1">
                      <a:lumMod val="85000"/>
                    </a:schemeClr>
                  </a:solidFill>
                  <a:latin typeface="Myriad Pro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latin typeface="Myriad Pro" pitchFamily="34" charset="0"/>
                  </a:rPr>
                  <a:t>Fast</a:t>
                </a:r>
                <a:endParaRPr lang="en-US" b="1" noProof="0" smtClean="0">
                  <a:solidFill>
                    <a:srgbClr val="000000"/>
                  </a:solidFill>
                  <a:latin typeface="Myriad Pro" pitchFamily="34" charset="0"/>
                </a:endParaRP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latin typeface="Myriad Pro" pitchFamily="34" charset="0"/>
                  </a:rPr>
                  <a:t>0.28ms@720p</a:t>
                </a:r>
                <a:r>
                  <a:rPr lang="en-US" noProof="0">
                    <a:latin typeface="Myriad Pro" pitchFamily="34" charset="0"/>
                  </a:rPr>
                  <a:t>				(GeForce GTX 470)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solidFill>
                      <a:srgbClr val="000000"/>
                    </a:solidFill>
                    <a:latin typeface="Myriad Pro" pitchFamily="34" charset="0"/>
                  </a:rPr>
                  <a:t>Beats MSAA by about a 1180%		</a:t>
                </a:r>
                <a:r>
                  <a:rPr lang="en-US" noProof="0" smtClean="0">
                    <a:latin typeface="Myriad Pro" pitchFamily="34" charset="0"/>
                  </a:rPr>
                  <a:t>(</a:t>
                </a:r>
                <a:r>
                  <a:rPr lang="en-US" noProof="0" smtClean="0">
                    <a:solidFill>
                      <a:srgbClr val="000000"/>
                    </a:solidFill>
                    <a:latin typeface="Myriad Pro" pitchFamily="34" charset="0"/>
                  </a:rPr>
                  <a:t>GeForce </a:t>
                </a:r>
                <a:r>
                  <a:rPr lang="en-US" noProof="0">
                    <a:solidFill>
                      <a:srgbClr val="000000"/>
                    </a:solidFill>
                    <a:latin typeface="Myriad Pro" pitchFamily="34" charset="0"/>
                  </a:rPr>
                  <a:t>9800 GTX</a:t>
                </a:r>
                <a:r>
                  <a:rPr lang="en-US" noProof="0" smtClean="0">
                    <a:solidFill>
                      <a:srgbClr val="000000"/>
                    </a:solidFill>
                    <a:latin typeface="Myriad Pro" pitchFamily="34" charset="0"/>
                  </a:rPr>
                  <a:t>+)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Low Memory Footprint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noProof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 </a:t>
                </a: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the backbuffer size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Portable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Customizable Edge Detection</a:t>
                </a:r>
                <a:endParaRPr lang="en-US" b="1" noProof="0" smtClean="0">
                  <a:solidFill>
                    <a:schemeClr val="bg1">
                      <a:lumMod val="85000"/>
                    </a:schemeClr>
                  </a:solidFill>
                  <a:latin typeface="Myriad Pro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57200" y="1012138"/>
                <a:ext cx="8229600" cy="3943350"/>
              </a:xfrm>
              <a:blipFill rotWithShape="1">
                <a:blip r:embed="rId3"/>
                <a:stretch>
                  <a:fillRect l="-444" b="-3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3 Grupo"/>
          <p:cNvGrpSpPr/>
          <p:nvPr/>
        </p:nvGrpSpPr>
        <p:grpSpPr>
          <a:xfrm>
            <a:off x="6589486" y="2955814"/>
            <a:ext cx="2554514" cy="2187686"/>
            <a:chOff x="5029200" y="1619585"/>
            <a:chExt cx="4114800" cy="3523915"/>
          </a:xfrm>
        </p:grpSpPr>
        <p:sp>
          <p:nvSpPr>
            <p:cNvPr id="5" name="Content Placeholder 4"/>
            <p:cNvSpPr txBox="1">
              <a:spLocks/>
            </p:cNvSpPr>
            <p:nvPr/>
          </p:nvSpPr>
          <p:spPr bwMode="auto">
            <a:xfrm>
              <a:off x="5029200" y="4111654"/>
              <a:ext cx="4114800" cy="103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>
              <a:lvl1pPr marL="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1pPr>
              <a:lvl2pPr marL="4572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2pPr>
              <a:lvl3pPr marL="9144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3pPr>
              <a:lvl4pPr marL="13716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4pPr>
              <a:lvl5pPr marL="18288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+mj-lt"/>
                </a:rPr>
              </a:br>
              <a:r>
                <a:rPr lang="en-US" b="1" dirty="0" smtClean="0">
                  <a:solidFill>
                    <a:schemeClr val="tx1"/>
                  </a:solidFill>
                  <a:latin typeface="+mj-lt"/>
                </a:rPr>
                <a:t>Practical Morphological Anti-Aliasing</a:t>
              </a:r>
            </a:p>
            <a:p>
              <a:r>
                <a:rPr lang="en-US" i="1" dirty="0" smtClean="0">
                  <a:solidFill>
                    <a:schemeClr val="tx1"/>
                  </a:solidFill>
                  <a:latin typeface="+mj-lt"/>
                </a:rPr>
                <a:t>In GPU Pro 2: Advanced Rendering Techniques</a:t>
              </a:r>
              <a:endParaRPr lang="es-ES" i="1" dirty="0" smtClean="0">
                <a:solidFill>
                  <a:schemeClr val="tx1"/>
                </a:solidFill>
                <a:latin typeface="+mj-lt"/>
              </a:endParaRPr>
            </a:p>
            <a:p>
              <a:endParaRPr lang="es-ES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489" y="1619585"/>
              <a:ext cx="1856222" cy="2373313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42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78640"/>
            <a:ext cx="8229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s-ES" b="1" dirty="0" smtClean="0">
                <a:latin typeface="+mj-lt"/>
              </a:rPr>
              <a:t>SMAA</a:t>
            </a:r>
          </a:p>
          <a:p>
            <a:pPr marL="0" indent="0" algn="ctr">
              <a:buFont typeface="Arial" charset="0"/>
              <a:buNone/>
            </a:pPr>
            <a:r>
              <a:rPr lang="es-ES" dirty="0" err="1" smtClean="0">
                <a:latin typeface="+mj-lt"/>
              </a:rPr>
              <a:t>Subpixel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Morphological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Antialiasing</a:t>
            </a:r>
            <a:endParaRPr lang="es-E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2599" y="2618251"/>
            <a:ext cx="1118802" cy="14478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892628" y="2085053"/>
            <a:ext cx="1681316" cy="2458954"/>
            <a:chOff x="676131" y="2447926"/>
            <a:chExt cx="2867947" cy="4194424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601" y="2447926"/>
              <a:ext cx="2114549" cy="211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24"/>
            <p:cNvSpPr txBox="1"/>
            <p:nvPr/>
          </p:nvSpPr>
          <p:spPr>
            <a:xfrm>
              <a:off x="676131" y="4594858"/>
              <a:ext cx="2867947" cy="204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+mj-lt"/>
                </a:rPr>
                <a:t>Temporal AA</a:t>
              </a:r>
            </a:p>
            <a:p>
              <a:pPr algn="ctr"/>
              <a:r>
                <a:rPr lang="en-US" dirty="0" smtClean="0">
                  <a:latin typeface="+mj-lt"/>
                </a:rPr>
                <a:t>Great</a:t>
              </a:r>
            </a:p>
            <a:p>
              <a:pPr algn="ctr"/>
              <a:r>
                <a:rPr lang="en-US" dirty="0" err="1" smtClean="0">
                  <a:latin typeface="+mj-lt"/>
                </a:rPr>
                <a:t>subpixel</a:t>
              </a:r>
              <a:r>
                <a:rPr lang="en-US" dirty="0" smtClean="0">
                  <a:latin typeface="+mj-lt"/>
                </a:rPr>
                <a:t> features!</a:t>
              </a:r>
              <a:endParaRPr lang="es-ES" dirty="0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SMAA: </a:t>
            </a:r>
            <a:br>
              <a:rPr lang="en-US" noProof="0" smtClean="0">
                <a:latin typeface="+mj-lt"/>
              </a:rPr>
            </a:br>
            <a:r>
              <a:rPr lang="en-US" sz="2500" noProof="0" smtClean="0">
                <a:latin typeface="+mj-lt"/>
              </a:rPr>
              <a:t>Subpixel Morphological Antialiasing</a:t>
            </a:r>
            <a:endParaRPr lang="en-US" sz="2500" noProof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3701846" y="2074889"/>
            <a:ext cx="1740309" cy="2181955"/>
            <a:chOff x="558731" y="2447926"/>
            <a:chExt cx="2968575" cy="3721926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601" y="2447926"/>
              <a:ext cx="2114548" cy="211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58731" y="4594858"/>
              <a:ext cx="2968575" cy="157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+mj-lt"/>
                </a:rPr>
                <a:t>MLAA</a:t>
              </a:r>
            </a:p>
            <a:p>
              <a:pPr algn="ctr"/>
              <a:r>
                <a:rPr lang="en-US" dirty="0" smtClean="0">
                  <a:latin typeface="+mj-lt"/>
                </a:rPr>
                <a:t>Great </a:t>
              </a:r>
              <a:r>
                <a:rPr lang="en-US" dirty="0" err="1" smtClean="0">
                  <a:latin typeface="+mj-lt"/>
                </a:rPr>
                <a:t>gradrients</a:t>
              </a:r>
              <a:r>
                <a:rPr lang="en-US" dirty="0" smtClean="0">
                  <a:latin typeface="+mj-lt"/>
                </a:rPr>
                <a:t>!</a:t>
              </a:r>
              <a:endParaRPr lang="es-ES" dirty="0">
                <a:latin typeface="+mj-lt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789942" y="2074888"/>
            <a:ext cx="1239642" cy="2458955"/>
            <a:chOff x="990601" y="2447926"/>
            <a:chExt cx="2114550" cy="4194424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601" y="2447926"/>
              <a:ext cx="2114550" cy="211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24"/>
            <p:cNvSpPr txBox="1"/>
            <p:nvPr/>
          </p:nvSpPr>
          <p:spPr>
            <a:xfrm>
              <a:off x="990601" y="4594859"/>
              <a:ext cx="2114550" cy="2047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+mj-lt"/>
                </a:rPr>
                <a:t>MSAA</a:t>
              </a:r>
            </a:p>
            <a:p>
              <a:pPr algn="ctr"/>
              <a:r>
                <a:rPr lang="en-US" dirty="0" smtClean="0">
                  <a:latin typeface="+mj-lt"/>
                </a:rPr>
                <a:t>Great </a:t>
              </a:r>
              <a:r>
                <a:rPr lang="en-US" dirty="0" err="1" smtClean="0">
                  <a:latin typeface="+mj-lt"/>
                </a:rPr>
                <a:t>subpixel</a:t>
              </a:r>
              <a:r>
                <a:rPr lang="en-US" dirty="0" smtClean="0">
                  <a:latin typeface="+mj-lt"/>
                </a:rPr>
                <a:t> features!</a:t>
              </a:r>
              <a:endParaRPr lang="es-ES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137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892628" y="2085053"/>
            <a:ext cx="1681316" cy="2458954"/>
            <a:chOff x="676131" y="2447926"/>
            <a:chExt cx="2867947" cy="4194424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601" y="2447926"/>
              <a:ext cx="2114549" cy="211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24"/>
            <p:cNvSpPr txBox="1"/>
            <p:nvPr/>
          </p:nvSpPr>
          <p:spPr>
            <a:xfrm>
              <a:off x="676131" y="4594858"/>
              <a:ext cx="2867947" cy="204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+mj-lt"/>
                </a:rPr>
                <a:t>Temporal AA</a:t>
              </a:r>
            </a:p>
            <a:p>
              <a:pPr algn="ctr"/>
              <a:r>
                <a:rPr lang="en-US" dirty="0" smtClean="0">
                  <a:latin typeface="+mj-lt"/>
                </a:rPr>
                <a:t>Good</a:t>
              </a:r>
            </a:p>
            <a:p>
              <a:pPr algn="ctr"/>
              <a:r>
                <a:rPr lang="en-US" dirty="0" err="1" smtClean="0">
                  <a:latin typeface="+mj-lt"/>
                </a:rPr>
                <a:t>subpixel</a:t>
              </a:r>
              <a:r>
                <a:rPr lang="en-US" dirty="0" smtClean="0">
                  <a:latin typeface="+mj-lt"/>
                </a:rPr>
                <a:t> features!</a:t>
              </a:r>
              <a:endParaRPr lang="es-ES" dirty="0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SMAA: </a:t>
            </a:r>
            <a:br>
              <a:rPr lang="en-US" noProof="0" smtClean="0">
                <a:latin typeface="+mj-lt"/>
              </a:rPr>
            </a:br>
            <a:r>
              <a:rPr lang="en-US" sz="2500" noProof="0" smtClean="0">
                <a:latin typeface="+mj-lt"/>
              </a:rPr>
              <a:t>Subpixel Morphological Antialiasing</a:t>
            </a:r>
            <a:endParaRPr lang="en-US" sz="2500" noProof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3701846" y="2074889"/>
            <a:ext cx="1740309" cy="2181955"/>
            <a:chOff x="558731" y="2447926"/>
            <a:chExt cx="2968575" cy="3721926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601" y="2447926"/>
              <a:ext cx="2114548" cy="211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58731" y="4594858"/>
              <a:ext cx="2968575" cy="157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+mj-lt"/>
                </a:rPr>
                <a:t>MLAA</a:t>
              </a:r>
            </a:p>
            <a:p>
              <a:pPr algn="ctr"/>
              <a:r>
                <a:rPr lang="en-US" dirty="0" smtClean="0">
                  <a:latin typeface="+mj-lt"/>
                </a:rPr>
                <a:t>Great </a:t>
              </a:r>
            </a:p>
            <a:p>
              <a:pPr algn="ctr"/>
              <a:r>
                <a:rPr lang="en-US" dirty="0" smtClean="0">
                  <a:latin typeface="+mj-lt"/>
                </a:rPr>
                <a:t>gradients!</a:t>
              </a:r>
              <a:endParaRPr lang="es-ES" dirty="0">
                <a:latin typeface="+mj-lt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789942" y="2074888"/>
            <a:ext cx="1239642" cy="2458955"/>
            <a:chOff x="990601" y="2447926"/>
            <a:chExt cx="2114550" cy="4194424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601" y="2447926"/>
              <a:ext cx="2114550" cy="211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24"/>
            <p:cNvSpPr txBox="1"/>
            <p:nvPr/>
          </p:nvSpPr>
          <p:spPr>
            <a:xfrm>
              <a:off x="990601" y="4594859"/>
              <a:ext cx="2114550" cy="2047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latin typeface="+mj-lt"/>
                </a:rPr>
                <a:t>MSAA</a:t>
              </a:r>
            </a:p>
            <a:p>
              <a:pPr algn="ctr"/>
              <a:r>
                <a:rPr lang="en-US" dirty="0" smtClean="0">
                  <a:latin typeface="+mj-lt"/>
                </a:rPr>
                <a:t>Great </a:t>
              </a:r>
              <a:r>
                <a:rPr lang="en-US" dirty="0" err="1" smtClean="0">
                  <a:latin typeface="+mj-lt"/>
                </a:rPr>
                <a:t>subpixel</a:t>
              </a:r>
              <a:r>
                <a:rPr lang="en-US" dirty="0" smtClean="0">
                  <a:latin typeface="+mj-lt"/>
                </a:rPr>
                <a:t> features!</a:t>
              </a:r>
              <a:endParaRPr lang="es-ES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5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30000" autoRev="1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2.77726E-6 L 0.16927 -0.00185 " pathEditMode="relative" rAng="0" ptsTypes="AA" p14:bounceEnd="10000">
                                          <p:cBhvr>
                                            <p:cTn id="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55" y="-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accel="50000" autoRev="1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7.90856E-7 L -0.17222 0.00185 " pathEditMode="relative" rAng="0" ptsTypes="AA" p14:bounceEnd="10000">
                                          <p:cBhvr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611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3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2.77726E-6 L 0.16927 -0.00185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55" y="-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7.90856E-7 L -0.17222 0.00185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611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SMAA: </a:t>
            </a:r>
            <a:br>
              <a:rPr lang="en-US" noProof="0" smtClean="0">
                <a:latin typeface="+mj-lt"/>
              </a:rPr>
            </a:br>
            <a:r>
              <a:rPr lang="en-US" sz="2500" noProof="0" smtClean="0">
                <a:latin typeface="+mj-lt"/>
              </a:rPr>
              <a:t>Subpixel Morphological Antialiasing</a:t>
            </a:r>
            <a:endParaRPr lang="en-US" sz="2500" noProof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220578" y="1399125"/>
            <a:ext cx="8702844" cy="3535494"/>
            <a:chOff x="295224" y="1399125"/>
            <a:chExt cx="8702844" cy="353549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7795" y="1399125"/>
              <a:ext cx="2770273" cy="2770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13 Grupo"/>
            <p:cNvGrpSpPr/>
            <p:nvPr/>
          </p:nvGrpSpPr>
          <p:grpSpPr>
            <a:xfrm>
              <a:off x="295224" y="1399125"/>
              <a:ext cx="2770273" cy="3258494"/>
              <a:chOff x="990601" y="2584018"/>
              <a:chExt cx="2114550" cy="2167057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90601" y="2584018"/>
                <a:ext cx="2114550" cy="1842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TextBox 24"/>
              <p:cNvSpPr txBox="1"/>
              <p:nvPr/>
            </p:nvSpPr>
            <p:spPr>
              <a:xfrm>
                <a:off x="990601" y="4505451"/>
                <a:ext cx="2114550" cy="24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j-lt"/>
                  </a:rPr>
                  <a:t>MLAA</a:t>
                </a:r>
                <a:endParaRPr lang="es-ES" b="1" dirty="0">
                  <a:latin typeface="+mj-lt"/>
                </a:endParaRPr>
              </a:p>
            </p:txBody>
          </p:sp>
        </p:grp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55797" y="1399125"/>
              <a:ext cx="2770273" cy="2770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24"/>
            <p:cNvSpPr txBox="1"/>
            <p:nvPr/>
          </p:nvSpPr>
          <p:spPr>
            <a:xfrm>
              <a:off x="6227795" y="4288288"/>
              <a:ext cx="2770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MSAA 2x</a:t>
              </a:r>
              <a:endParaRPr lang="es-ES" b="1" dirty="0">
                <a:latin typeface="+mj-lt"/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255796" y="4288288"/>
              <a:ext cx="2770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Post-Resolve</a:t>
              </a:r>
            </a:p>
            <a:p>
              <a:pPr algn="ctr"/>
              <a:r>
                <a:rPr lang="en-US" b="1" dirty="0" smtClean="0">
                  <a:latin typeface="+mj-lt"/>
                </a:rPr>
                <a:t>MLAA</a:t>
              </a:r>
              <a:endParaRPr lang="es-ES" b="1" dirty="0">
                <a:latin typeface="+mj-lt"/>
              </a:endParaRPr>
            </a:p>
          </p:txBody>
        </p:sp>
      </p:grpSp>
      <p:sp>
        <p:nvSpPr>
          <p:cNvPr id="21" name="Oval 4"/>
          <p:cNvSpPr/>
          <p:nvPr/>
        </p:nvSpPr>
        <p:spPr>
          <a:xfrm>
            <a:off x="1605714" y="2570965"/>
            <a:ext cx="737444" cy="737444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Oval 4"/>
          <p:cNvSpPr/>
          <p:nvPr/>
        </p:nvSpPr>
        <p:spPr>
          <a:xfrm>
            <a:off x="4566286" y="2570965"/>
            <a:ext cx="737444" cy="737444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99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245" y="1399125"/>
            <a:ext cx="2792606" cy="276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151" y="1406547"/>
            <a:ext cx="2785116" cy="276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148" y="1399125"/>
            <a:ext cx="2770273" cy="276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SMAA: </a:t>
            </a:r>
            <a:br>
              <a:rPr lang="en-US" noProof="0" smtClean="0">
                <a:latin typeface="+mj-lt"/>
              </a:rPr>
            </a:br>
            <a:r>
              <a:rPr lang="en-US" sz="2500" noProof="0" smtClean="0">
                <a:latin typeface="+mj-lt"/>
              </a:rPr>
              <a:t>Subpixel Morphological Antialiasing</a:t>
            </a:r>
            <a:endParaRPr lang="en-US" sz="2500" noProof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220578" y="4288280"/>
            <a:ext cx="8702844" cy="646339"/>
            <a:chOff x="295224" y="4288280"/>
            <a:chExt cx="8702844" cy="646339"/>
          </a:xfrm>
        </p:grpSpPr>
        <p:sp>
          <p:nvSpPr>
            <p:cNvPr id="16" name="TextBox 24"/>
            <p:cNvSpPr txBox="1"/>
            <p:nvPr/>
          </p:nvSpPr>
          <p:spPr>
            <a:xfrm>
              <a:off x="295224" y="4288280"/>
              <a:ext cx="2770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MLAA</a:t>
              </a:r>
              <a:endParaRPr lang="es-ES" b="1" dirty="0">
                <a:latin typeface="+mj-lt"/>
              </a:endParaRPr>
            </a:p>
          </p:txBody>
        </p:sp>
        <p:sp>
          <p:nvSpPr>
            <p:cNvPr id="18" name="TextBox 24"/>
            <p:cNvSpPr txBox="1"/>
            <p:nvPr/>
          </p:nvSpPr>
          <p:spPr>
            <a:xfrm>
              <a:off x="6227795" y="4288288"/>
              <a:ext cx="2770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MSAA 8x</a:t>
              </a:r>
              <a:endParaRPr lang="es-ES" b="1" dirty="0">
                <a:latin typeface="+mj-lt"/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255796" y="4288288"/>
              <a:ext cx="2770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Pre-Resolve</a:t>
              </a:r>
            </a:p>
            <a:p>
              <a:pPr algn="ctr"/>
              <a:r>
                <a:rPr lang="en-US" b="1" dirty="0" smtClean="0">
                  <a:latin typeface="+mj-lt"/>
                </a:rPr>
                <a:t>MLAA</a:t>
              </a:r>
              <a:endParaRPr lang="es-ES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99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SMAA: </a:t>
            </a:r>
            <a:br>
              <a:rPr lang="en-US" noProof="0" smtClean="0">
                <a:latin typeface="+mj-lt"/>
              </a:rPr>
            </a:br>
            <a:r>
              <a:rPr lang="en-US" sz="2500" noProof="0" smtClean="0">
                <a:latin typeface="+mj-lt"/>
              </a:rPr>
              <a:t>Subpixel Morphological Antialiasing</a:t>
            </a:r>
            <a:endParaRPr lang="en-US" sz="2500" noProof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26" y="1604566"/>
            <a:ext cx="4928749" cy="265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3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60" y="0"/>
            <a:ext cx="4039740" cy="522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4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SMAA: </a:t>
            </a:r>
            <a:br>
              <a:rPr lang="en-US" noProof="0" smtClean="0">
                <a:latin typeface="+mj-lt"/>
              </a:rPr>
            </a:br>
            <a:r>
              <a:rPr lang="en-US" sz="2500" noProof="0" smtClean="0">
                <a:latin typeface="+mj-lt"/>
              </a:rPr>
              <a:t>Subpixel Morphological Antialiasing</a:t>
            </a:r>
            <a:endParaRPr lang="en-US" sz="2500" noProof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1066800"/>
          </a:xfrm>
        </p:spPr>
        <p:txBody>
          <a:bodyPr>
            <a:normAutofit fontScale="85000" lnSpcReduction="10000"/>
          </a:bodyPr>
          <a:lstStyle/>
          <a:p>
            <a:r>
              <a:rPr lang="en-US" noProof="0" smtClean="0">
                <a:solidFill>
                  <a:srgbClr val="000000"/>
                </a:solidFill>
                <a:latin typeface="+mj-lt"/>
              </a:rPr>
              <a:t>Better fallbacks: everything is processed</a:t>
            </a:r>
            <a:endParaRPr lang="en-US" b="1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noProof="0" smtClean="0">
                <a:solidFill>
                  <a:srgbClr val="000000"/>
                </a:solidFill>
                <a:latin typeface="+mj-lt"/>
              </a:rPr>
              <a:t>Zones with low contrast are antialiased by multi/supersampling</a:t>
            </a:r>
          </a:p>
          <a:p>
            <a:endParaRPr lang="en-US" noProof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en-US" noProof="0" smtClean="0">
              <a:latin typeface="+mj-lt"/>
            </a:endParaRPr>
          </a:p>
          <a:p>
            <a:endParaRPr lang="en-US" noProof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6626" y="2447926"/>
            <a:ext cx="21145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1" y="2447926"/>
            <a:ext cx="21145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1" y="2447926"/>
            <a:ext cx="21145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67002" y="459486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j-lt"/>
              </a:rPr>
              <a:t>MLAA</a:t>
            </a:r>
            <a:endParaRPr lang="es-E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6980" y="4594860"/>
            <a:ext cx="115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j-lt"/>
              </a:rPr>
              <a:t>SMAA S2x</a:t>
            </a:r>
            <a:endParaRPr lang="es-E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56496" y="459486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j-lt"/>
              </a:rPr>
              <a:t>SSAA 16x</a:t>
            </a:r>
            <a:endParaRPr lang="es-ES" dirty="0">
              <a:latin typeface="+mj-l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1052746" y="2643320"/>
            <a:ext cx="737444" cy="737444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Oval 4"/>
          <p:cNvSpPr/>
          <p:nvPr/>
        </p:nvSpPr>
        <p:spPr>
          <a:xfrm>
            <a:off x="3527921" y="2643320"/>
            <a:ext cx="737444" cy="737444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Oval 4"/>
          <p:cNvSpPr/>
          <p:nvPr/>
        </p:nvSpPr>
        <p:spPr>
          <a:xfrm>
            <a:off x="6019029" y="2643320"/>
            <a:ext cx="737444" cy="737444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2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SMAA: </a:t>
            </a:r>
            <a:br>
              <a:rPr lang="en-US" noProof="0" smtClean="0">
                <a:latin typeface="+mj-lt"/>
              </a:rPr>
            </a:br>
            <a:r>
              <a:rPr lang="en-US" sz="2500" noProof="0" smtClean="0">
                <a:latin typeface="+mj-lt"/>
              </a:rPr>
              <a:t>Subpixel Morphological Antialiasing</a:t>
            </a:r>
            <a:endParaRPr lang="en-US" sz="2500" noProof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noProof="0" smtClean="0">
                <a:solidFill>
                  <a:srgbClr val="000000"/>
                </a:solidFill>
                <a:latin typeface="+mj-lt"/>
              </a:rPr>
              <a:t>Improves pattern handling</a:t>
            </a:r>
            <a:endParaRPr lang="en-US" b="1" noProof="0" smtClean="0">
              <a:solidFill>
                <a:srgbClr val="000000"/>
              </a:solidFill>
              <a:latin typeface="Myriad Pro" pitchFamily="34" charset="0"/>
            </a:endParaRP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noProof="0" smtClean="0">
                <a:solidFill>
                  <a:srgbClr val="000000"/>
                </a:solidFill>
                <a:latin typeface="+mj-lt"/>
              </a:rPr>
              <a:t>Diagonals</a:t>
            </a:r>
          </a:p>
          <a:p>
            <a:endParaRPr lang="en-US" noProof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en-US" noProof="0" smtClean="0">
              <a:latin typeface="+mj-lt"/>
            </a:endParaRPr>
          </a:p>
          <a:p>
            <a:endParaRPr lang="en-US" noProof="0" smtClean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6626" y="2447926"/>
            <a:ext cx="21145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1" y="2447926"/>
            <a:ext cx="21145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447926"/>
            <a:ext cx="21145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67002" y="459486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j-lt"/>
              </a:rPr>
              <a:t>MLAA</a:t>
            </a:r>
            <a:endParaRPr lang="es-ES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6980" y="4594860"/>
            <a:ext cx="115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j-lt"/>
              </a:rPr>
              <a:t>SMAA S2x</a:t>
            </a:r>
            <a:endParaRPr lang="es-ES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6496" y="459486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j-lt"/>
              </a:rPr>
              <a:t>SSAA 16x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9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" y="2647529"/>
            <a:ext cx="6300132" cy="21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SMAA: </a:t>
            </a:r>
            <a:br>
              <a:rPr lang="en-US" noProof="0" smtClean="0">
                <a:latin typeface="+mj-lt"/>
              </a:rPr>
            </a:br>
            <a:r>
              <a:rPr lang="en-US" sz="2500" noProof="0" smtClean="0">
                <a:latin typeface="+mj-lt"/>
              </a:rPr>
              <a:t>Subpixel Morphological Antialiasing</a:t>
            </a:r>
            <a:endParaRPr lang="en-US" sz="2500" noProof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5247314" cy="1105632"/>
          </a:xfrm>
        </p:spPr>
        <p:txBody>
          <a:bodyPr>
            <a:normAutofit fontScale="70000" lnSpcReduction="20000"/>
          </a:bodyPr>
          <a:lstStyle/>
          <a:p>
            <a:r>
              <a:rPr lang="en-US" noProof="0" smtClean="0">
                <a:solidFill>
                  <a:srgbClr val="000000"/>
                </a:solidFill>
                <a:latin typeface="+mj-lt"/>
              </a:rPr>
              <a:t>Improves pattern handling</a:t>
            </a:r>
            <a:endParaRPr lang="en-US" b="1" noProof="0" smtClean="0">
              <a:solidFill>
                <a:srgbClr val="000000"/>
              </a:solidFill>
              <a:latin typeface="+mj-lt"/>
            </a:endParaRP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noProof="0" smtClean="0">
                <a:latin typeface="+mj-lt"/>
              </a:rPr>
              <a:t>Sharp geometric features detection (good for text!)</a:t>
            </a:r>
            <a:endParaRPr lang="en-US" noProof="0" smtClean="0">
              <a:solidFill>
                <a:srgbClr val="000000"/>
              </a:solidFill>
              <a:latin typeface="+mj-lt"/>
            </a:endParaRPr>
          </a:p>
          <a:p>
            <a:endParaRPr lang="en-US" noProof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en-US" noProof="0" smtClean="0">
              <a:latin typeface="+mj-lt"/>
            </a:endParaRPr>
          </a:p>
          <a:p>
            <a:endParaRPr lang="en-US" noProof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442" y="4581033"/>
            <a:ext cx="526894" cy="276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j-lt"/>
              </a:rPr>
              <a:t>Input</a:t>
            </a:r>
            <a:endParaRPr lang="es-E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506" y="4581033"/>
            <a:ext cx="114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+mj-lt"/>
              </a:rPr>
              <a:t>SMAA 1x</a:t>
            </a:r>
            <a:endParaRPr lang="es-E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8345" y="4581033"/>
            <a:ext cx="569563" cy="276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j-lt"/>
              </a:rPr>
              <a:t>MLAA</a:t>
            </a:r>
            <a:endParaRPr lang="es-ES" dirty="0">
              <a:latin typeface="+mj-lt"/>
            </a:endParaRPr>
          </a:p>
        </p:txBody>
      </p:sp>
      <p:pic>
        <p:nvPicPr>
          <p:cNvPr id="1029" name="Picture 5" descr="C:\Users\Iryoku\Desktop\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1" y="2305782"/>
            <a:ext cx="1056916" cy="5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4669" y="2305841"/>
            <a:ext cx="1056916" cy="51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584" y="2305782"/>
            <a:ext cx="1056916" cy="5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04" y="2002976"/>
            <a:ext cx="2300360" cy="230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9"/>
          <p:cNvSpPr txBox="1"/>
          <p:nvPr/>
        </p:nvSpPr>
        <p:spPr>
          <a:xfrm>
            <a:off x="6472250" y="4304034"/>
            <a:ext cx="254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Insane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256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!) </a:t>
            </a:r>
          </a:p>
          <a:p>
            <a:pPr algn="ctr"/>
            <a:r>
              <a:rPr lang="es-ES" dirty="0" smtClean="0">
                <a:latin typeface="+mj-lt"/>
              </a:rPr>
              <a:t>Extended </a:t>
            </a:r>
            <a:r>
              <a:rPr lang="es-ES" dirty="0" err="1" smtClean="0">
                <a:latin typeface="+mj-lt"/>
              </a:rPr>
              <a:t>Area</a:t>
            </a:r>
            <a:r>
              <a:rPr lang="es-ES" dirty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Texture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08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Key Features</a:t>
            </a:r>
            <a:endParaRPr lang="en-US" noProof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57200" y="1012138"/>
                <a:ext cx="8229600" cy="394335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High Quality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16</a:t>
                </a:r>
                <a14:m>
                  <m:oMath xmlns:m="http://schemas.openxmlformats.org/officeDocument/2006/math">
                    <m:r>
                      <a:rPr lang="en-US" i="1" noProof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× </m:t>
                    </m:r>
                  </m:oMath>
                </a14:m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gradients (or more!)</a:t>
                </a:r>
                <a:endParaRPr lang="en-US" noProof="0">
                  <a:solidFill>
                    <a:schemeClr val="bg1">
                      <a:lumMod val="85000"/>
                    </a:schemeClr>
                  </a:solidFill>
                  <a:latin typeface="Myriad Pro" pitchFamily="34" charset="0"/>
                </a:endParaRP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Noise proof </a:t>
                </a: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</a:rPr>
                  <a:t>→</a:t>
                </a: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 </a:t>
                </a:r>
                <a:r>
                  <a:rPr lang="en-US" b="1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Temporally </a:t>
                </a:r>
                <a:r>
                  <a:rPr lang="en-US" b="1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Stable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Sharpness preservation</a:t>
                </a:r>
                <a:endParaRPr lang="en-US" noProof="0">
                  <a:solidFill>
                    <a:schemeClr val="bg1">
                      <a:lumMod val="85000"/>
                    </a:schemeClr>
                  </a:solidFill>
                  <a:latin typeface="Myriad Pro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Fast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0.28ms@720p</a:t>
                </a:r>
                <a:r>
                  <a:rPr lang="en-US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				(GeForce GTX 470)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Beats </a:t>
                </a:r>
                <a:r>
                  <a:rPr lang="en-US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MSAA by about a 1180%		(GeForce 9800 GTX+)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solidFill>
                      <a:schemeClr val="tx1"/>
                    </a:solidFill>
                    <a:latin typeface="Myriad Pro" pitchFamily="34" charset="0"/>
                  </a:rPr>
                  <a:t>Low Memory Footprint</a:t>
                </a:r>
                <a:endParaRPr lang="en-US" b="1" noProof="0">
                  <a:solidFill>
                    <a:schemeClr val="tx1"/>
                  </a:solidFill>
                  <a:latin typeface="Myriad Pro" pitchFamily="34" charset="0"/>
                </a:endParaRP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b="1" noProof="0">
                    <a:solidFill>
                      <a:schemeClr val="tx1"/>
                    </a:solidFill>
                    <a:latin typeface="Myriad Pro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b="1" i="1" noProof="0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b="1" noProof="0">
                    <a:solidFill>
                      <a:schemeClr val="tx1"/>
                    </a:solidFill>
                    <a:latin typeface="Myriad Pro" pitchFamily="34" charset="0"/>
                  </a:rPr>
                  <a:t> </a:t>
                </a:r>
                <a:r>
                  <a:rPr lang="en-US" b="1" noProof="0" smtClean="0">
                    <a:solidFill>
                      <a:schemeClr val="tx1"/>
                    </a:solidFill>
                    <a:latin typeface="Myriad Pro" pitchFamily="34" charset="0"/>
                  </a:rPr>
                  <a:t>the backbuffer size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solidFill>
                      <a:schemeClr val="tx1"/>
                    </a:solidFill>
                    <a:latin typeface="Myriad Pro" pitchFamily="34" charset="0"/>
                  </a:rPr>
                  <a:t>Portable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Customizable Edge Detection</a:t>
                </a:r>
                <a:endParaRPr lang="en-US" b="1" noProof="0" smtClean="0">
                  <a:solidFill>
                    <a:schemeClr val="bg1">
                      <a:lumMod val="85000"/>
                    </a:schemeClr>
                  </a:solidFill>
                  <a:latin typeface="Myriad Pro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57200" y="1012138"/>
                <a:ext cx="8229600" cy="3943350"/>
              </a:xfrm>
              <a:blipFill rotWithShape="1">
                <a:blip r:embed="rId3"/>
                <a:stretch>
                  <a:fillRect l="-444" b="-3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3 Grupo"/>
          <p:cNvGrpSpPr/>
          <p:nvPr/>
        </p:nvGrpSpPr>
        <p:grpSpPr>
          <a:xfrm>
            <a:off x="6589486" y="2955814"/>
            <a:ext cx="2554514" cy="2187686"/>
            <a:chOff x="5029200" y="1619585"/>
            <a:chExt cx="4114800" cy="3523915"/>
          </a:xfrm>
        </p:grpSpPr>
        <p:sp>
          <p:nvSpPr>
            <p:cNvPr id="5" name="Content Placeholder 4"/>
            <p:cNvSpPr txBox="1">
              <a:spLocks/>
            </p:cNvSpPr>
            <p:nvPr/>
          </p:nvSpPr>
          <p:spPr bwMode="auto">
            <a:xfrm>
              <a:off x="5029200" y="4111654"/>
              <a:ext cx="4114800" cy="103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>
              <a:lvl1pPr marL="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1pPr>
              <a:lvl2pPr marL="4572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2pPr>
              <a:lvl3pPr marL="9144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3pPr>
              <a:lvl4pPr marL="13716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4pPr>
              <a:lvl5pPr marL="18288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+mj-lt"/>
                </a:rPr>
              </a:br>
              <a:r>
                <a:rPr lang="en-US" b="1" dirty="0" smtClean="0">
                  <a:solidFill>
                    <a:schemeClr val="tx1"/>
                  </a:solidFill>
                  <a:latin typeface="+mj-lt"/>
                </a:rPr>
                <a:t>Practical Morphological Anti-Aliasing</a:t>
              </a:r>
            </a:p>
            <a:p>
              <a:r>
                <a:rPr lang="en-US" i="1" dirty="0" smtClean="0">
                  <a:solidFill>
                    <a:schemeClr val="tx1"/>
                  </a:solidFill>
                  <a:latin typeface="+mj-lt"/>
                </a:rPr>
                <a:t>In GPU Pro 2: Advanced Rendering Techniques</a:t>
              </a:r>
              <a:endParaRPr lang="es-ES" i="1" dirty="0" smtClean="0">
                <a:solidFill>
                  <a:schemeClr val="tx1"/>
                </a:solidFill>
                <a:latin typeface="+mj-lt"/>
              </a:endParaRPr>
            </a:p>
            <a:p>
              <a:endParaRPr lang="es-ES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489" y="1619585"/>
              <a:ext cx="1856222" cy="2373313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97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27" y="1898724"/>
            <a:ext cx="4986560" cy="277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noProof="0" smtClean="0">
                <a:latin typeface="+mj-lt"/>
              </a:rPr>
              <a:t>Accurate searches</a:t>
            </a:r>
            <a:endParaRPr lang="en-US" noProof="0">
              <a:latin typeface="+mj-lt"/>
            </a:endParaRPr>
          </a:p>
        </p:txBody>
      </p:sp>
      <p:pic>
        <p:nvPicPr>
          <p:cNvPr id="1026" name="Picture 2" descr="C:\Users\Iryoku\Desktop\search_3_jimene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5" y="1898724"/>
            <a:ext cx="2597776" cy="259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103080" y="2089646"/>
            <a:ext cx="737444" cy="737444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3414319" y="3197611"/>
            <a:ext cx="5394121" cy="16260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Oval 8"/>
          <p:cNvSpPr/>
          <p:nvPr/>
        </p:nvSpPr>
        <p:spPr>
          <a:xfrm>
            <a:off x="4032039" y="2634340"/>
            <a:ext cx="368722" cy="368722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SMAA: </a:t>
            </a:r>
            <a:br>
              <a:rPr lang="en-US" noProof="0" smtClean="0">
                <a:latin typeface="+mj-lt"/>
              </a:rPr>
            </a:br>
            <a:r>
              <a:rPr lang="en-US" sz="2500" noProof="0" smtClean="0">
                <a:latin typeface="+mj-lt"/>
              </a:rPr>
              <a:t>Subpixel Morphological Antialiasing</a:t>
            </a:r>
            <a:endParaRPr lang="en-US" sz="2500" noProof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55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noProof="0" smtClean="0">
                <a:latin typeface="+mj-lt"/>
              </a:rPr>
              <a:t>Accurate searches</a:t>
            </a:r>
            <a:endParaRPr lang="en-US" noProof="0"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27" y="1898724"/>
            <a:ext cx="4986560" cy="277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Iryoku\Desktop\search_3_jimene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5" y="1898724"/>
            <a:ext cx="2597776" cy="259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103080" y="2089646"/>
            <a:ext cx="737444" cy="737444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5662961" y="1786855"/>
            <a:ext cx="880451" cy="849313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Oval 7"/>
          <p:cNvSpPr/>
          <p:nvPr/>
        </p:nvSpPr>
        <p:spPr>
          <a:xfrm>
            <a:off x="4032039" y="2634340"/>
            <a:ext cx="368722" cy="368722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Oval 8"/>
          <p:cNvSpPr/>
          <p:nvPr/>
        </p:nvSpPr>
        <p:spPr>
          <a:xfrm>
            <a:off x="6011104" y="3852141"/>
            <a:ext cx="368722" cy="368722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SMAA: </a:t>
            </a:r>
            <a:br>
              <a:rPr lang="en-US" noProof="0" smtClean="0">
                <a:latin typeface="+mj-lt"/>
              </a:rPr>
            </a:br>
            <a:r>
              <a:rPr lang="en-US" sz="2500" noProof="0" smtClean="0">
                <a:latin typeface="+mj-lt"/>
              </a:rPr>
              <a:t>Subpixel Morphological Antialiasing</a:t>
            </a:r>
            <a:endParaRPr lang="en-US" sz="2500" noProof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809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noProof="0" smtClean="0">
                <a:latin typeface="+mj-lt"/>
              </a:rPr>
              <a:t>Take neighborhood lumas into account</a:t>
            </a:r>
            <a:endParaRPr lang="en-US" noProof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090" y="2067124"/>
            <a:ext cx="7859713" cy="26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29762" y="2066861"/>
            <a:ext cx="2617366" cy="260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5847128" y="2066861"/>
            <a:ext cx="2621675" cy="260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SMAA: </a:t>
            </a:r>
            <a:br>
              <a:rPr lang="en-US" noProof="0" smtClean="0">
                <a:latin typeface="+mj-lt"/>
              </a:rPr>
            </a:br>
            <a:r>
              <a:rPr lang="en-US" sz="2500" noProof="0" smtClean="0">
                <a:latin typeface="+mj-lt"/>
              </a:rPr>
              <a:t>Subpixel Morphological Antialiasing</a:t>
            </a:r>
            <a:endParaRPr lang="en-US" sz="2500" noProof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31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noProof="0" smtClean="0">
                <a:latin typeface="+mj-lt"/>
              </a:rPr>
              <a:t>Take neighborhood lumas into account</a:t>
            </a:r>
            <a:endParaRPr lang="en-US" noProof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090" y="2067124"/>
            <a:ext cx="7859713" cy="26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329583" y="2743988"/>
            <a:ext cx="737444" cy="737444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3229762" y="2066861"/>
            <a:ext cx="2617366" cy="260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5847128" y="2066861"/>
            <a:ext cx="2621675" cy="260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SMAA: </a:t>
            </a:r>
            <a:br>
              <a:rPr lang="en-US" noProof="0" smtClean="0">
                <a:latin typeface="+mj-lt"/>
              </a:rPr>
            </a:br>
            <a:r>
              <a:rPr lang="en-US" sz="2500" noProof="0" smtClean="0">
                <a:latin typeface="+mj-lt"/>
              </a:rPr>
              <a:t>Subpixel Morphological Antialiasing</a:t>
            </a:r>
            <a:endParaRPr lang="en-US" sz="2500" noProof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395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noProof="0" smtClean="0">
                <a:latin typeface="+mj-lt"/>
              </a:rPr>
              <a:t>Take neighborhood lumas into account</a:t>
            </a:r>
            <a:endParaRPr lang="en-US" noProof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090" y="2067124"/>
            <a:ext cx="7859713" cy="26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329583" y="2743988"/>
            <a:ext cx="737444" cy="737444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SMAA: </a:t>
            </a:r>
            <a:br>
              <a:rPr lang="en-US" noProof="0" smtClean="0">
                <a:latin typeface="+mj-lt"/>
              </a:rPr>
            </a:br>
            <a:r>
              <a:rPr lang="en-US" sz="2500" noProof="0" smtClean="0">
                <a:latin typeface="+mj-lt"/>
              </a:rPr>
              <a:t>Subpixel Morphological Antialiasing</a:t>
            </a:r>
            <a:endParaRPr lang="en-US" sz="2500" noProof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96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What’s under the hood</a:t>
            </a:r>
            <a:endParaRPr lang="en-US" noProof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57200" y="1012138"/>
                <a:ext cx="8229600" cy="1504559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latin typeface="Myriad Pro" pitchFamily="34" charset="0"/>
                  </a:rPr>
                  <a:t>High Quality</a:t>
                </a:r>
                <a:endParaRPr lang="en-US" b="1" noProof="0" smtClean="0">
                  <a:solidFill>
                    <a:srgbClr val="000000"/>
                  </a:solidFill>
                  <a:latin typeface="Myriad Pro" pitchFamily="34" charset="0"/>
                </a:endParaRP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>
                    <a:latin typeface="Myriad Pro" pitchFamily="34" charset="0"/>
                  </a:rPr>
                  <a:t>16</a:t>
                </a:r>
                <a14:m>
                  <m:oMath xmlns:m="http://schemas.openxmlformats.org/officeDocument/2006/math">
                    <m:r>
                      <a:rPr lang="en-US" i="1" noProof="0">
                        <a:latin typeface="Cambria Math"/>
                      </a:rPr>
                      <m:t>× </m:t>
                    </m:r>
                  </m:oMath>
                </a14:m>
                <a:r>
                  <a:rPr lang="en-US" noProof="0" smtClean="0">
                    <a:latin typeface="Myriad Pro" pitchFamily="34" charset="0"/>
                  </a:rPr>
                  <a:t>gradients (or more!)</a:t>
                </a:r>
                <a:endParaRPr lang="en-US" noProof="0">
                  <a:solidFill>
                    <a:srgbClr val="000000"/>
                  </a:solidFill>
                  <a:latin typeface="Myriad Pro" pitchFamily="34" charset="0"/>
                </a:endParaRP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>
                    <a:solidFill>
                      <a:srgbClr val="000000"/>
                    </a:solidFill>
                    <a:latin typeface="Myriad Pro" pitchFamily="34" charset="0"/>
                  </a:rPr>
                  <a:t>Noise proof </a:t>
                </a:r>
                <a:r>
                  <a:rPr lang="en-US" noProof="0" smtClean="0"/>
                  <a:t>→</a:t>
                </a:r>
                <a:r>
                  <a:rPr lang="en-US" noProof="0" smtClean="0">
                    <a:solidFill>
                      <a:srgbClr val="000000"/>
                    </a:solidFill>
                    <a:latin typeface="Myriad Pro" pitchFamily="34" charset="0"/>
                  </a:rPr>
                  <a:t> </a:t>
                </a:r>
                <a:r>
                  <a:rPr lang="en-US" b="1" noProof="0">
                    <a:solidFill>
                      <a:srgbClr val="000000"/>
                    </a:solidFill>
                    <a:latin typeface="Myriad Pro" pitchFamily="34" charset="0"/>
                  </a:rPr>
                  <a:t>Temporally </a:t>
                </a:r>
                <a:r>
                  <a:rPr lang="en-US" b="1" noProof="0" smtClean="0">
                    <a:solidFill>
                      <a:srgbClr val="000000"/>
                    </a:solidFill>
                    <a:latin typeface="Myriad Pro" pitchFamily="34" charset="0"/>
                  </a:rPr>
                  <a:t>Stable 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solidFill>
                      <a:srgbClr val="000000"/>
                    </a:solidFill>
                    <a:latin typeface="Myriad Pro" pitchFamily="34" charset="0"/>
                  </a:rPr>
                  <a:t>Sharpness preservation</a:t>
                </a:r>
              </a:p>
              <a:p>
                <a:pPr marL="457200" lvl="1" indent="0">
                  <a:lnSpc>
                    <a:spcPct val="140000"/>
                  </a:lnSpc>
                  <a:buNone/>
                </a:pPr>
                <a:endParaRPr lang="en-US" b="1" noProof="0" smtClean="0">
                  <a:solidFill>
                    <a:schemeClr val="bg1">
                      <a:lumMod val="85000"/>
                    </a:schemeClr>
                  </a:solidFill>
                  <a:latin typeface="Myriad Pro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57200" y="1012138"/>
                <a:ext cx="8229600" cy="1504559"/>
              </a:xfrm>
              <a:blipFill rotWithShape="1">
                <a:blip r:embed="rId3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691607"/>
            <a:ext cx="8229600" cy="183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b="1" dirty="0" smtClean="0">
                <a:latin typeface="Myriad Pro" pitchFamily="34" charset="0"/>
              </a:rPr>
              <a:t>What’s under the hood</a:t>
            </a:r>
            <a:endParaRPr lang="en-US" b="1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dirty="0" smtClean="0">
                <a:latin typeface="Myriad Pro" pitchFamily="34" charset="0"/>
              </a:rPr>
              <a:t>The fast and accurate distance searches</a:t>
            </a:r>
            <a:endParaRPr lang="en-US" dirty="0">
              <a:solidFill>
                <a:srgbClr val="000000"/>
              </a:solidFill>
              <a:latin typeface="Myriad Pro" pitchFamily="34" charset="0"/>
            </a:endParaRP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s-ES" dirty="0" err="1" smtClean="0">
                <a:solidFill>
                  <a:srgbClr val="000000"/>
                </a:solidFill>
                <a:latin typeface="Myriad Pro" pitchFamily="34" charset="0"/>
              </a:rPr>
              <a:t>The</a:t>
            </a:r>
            <a:r>
              <a:rPr lang="es-ES" dirty="0" smtClean="0">
                <a:solidFill>
                  <a:srgbClr val="000000"/>
                </a:solidFill>
                <a:latin typeface="Myriad Pro" pitchFamily="34" charset="0"/>
              </a:rPr>
              <a:t> local </a:t>
            </a:r>
            <a:r>
              <a:rPr lang="es-ES" dirty="0" err="1" smtClean="0">
                <a:solidFill>
                  <a:srgbClr val="000000"/>
                </a:solidFill>
                <a:latin typeface="Myriad Pro" pitchFamily="34" charset="0"/>
              </a:rPr>
              <a:t>contrast</a:t>
            </a:r>
            <a:r>
              <a:rPr lang="es-ES" dirty="0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Myriad Pro" pitchFamily="34" charset="0"/>
              </a:rPr>
              <a:t>awareness</a:t>
            </a:r>
            <a:endParaRPr lang="en-US" b="1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Specific patterns tuning</a:t>
            </a: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Calculating the four possible lines that can cross a pixel, and smartly average them</a:t>
            </a: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endParaRPr lang="en-US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457200" lvl="1" indent="0">
              <a:lnSpc>
                <a:spcPct val="140000"/>
              </a:lnSpc>
              <a:buFont typeface="Arial" charset="0"/>
              <a:buNone/>
            </a:pPr>
            <a:endParaRPr lang="en-US" b="1" dirty="0" smtClean="0">
              <a:solidFill>
                <a:schemeClr val="bg1">
                  <a:lumMod val="8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1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SMAA: </a:t>
            </a:r>
            <a:br>
              <a:rPr lang="en-US" noProof="0" smtClean="0">
                <a:latin typeface="+mj-lt"/>
              </a:rPr>
            </a:br>
            <a:r>
              <a:rPr lang="en-US" sz="2500" noProof="0" smtClean="0">
                <a:latin typeface="+mj-lt"/>
              </a:rPr>
              <a:t>Subpixel Morphological Antialiasing</a:t>
            </a:r>
            <a:endParaRPr lang="en-US" sz="2500" noProof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49"/>
            <a:ext cx="8229600" cy="3771901"/>
          </a:xfrm>
        </p:spPr>
        <p:txBody>
          <a:bodyPr>
            <a:normAutofit fontScale="70000" lnSpcReduction="20000"/>
          </a:bodyPr>
          <a:lstStyle/>
          <a:p>
            <a:r>
              <a:rPr lang="en-US" noProof="0" smtClean="0">
                <a:solidFill>
                  <a:srgbClr val="000000"/>
                </a:solidFill>
                <a:latin typeface="+mj-lt"/>
              </a:rPr>
              <a:t>Modular</a:t>
            </a:r>
            <a:endParaRPr lang="en-US" b="1" noProof="0" smtClean="0">
              <a:solidFill>
                <a:srgbClr val="000000"/>
              </a:solidFill>
              <a:latin typeface="+mj-lt"/>
            </a:endParaRP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noProof="0" smtClean="0">
                <a:latin typeface="+mj-lt"/>
              </a:rPr>
              <a:t>SMAA 1x		improved pattern handling	</a:t>
            </a: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noProof="0" smtClean="0">
                <a:solidFill>
                  <a:srgbClr val="000000"/>
                </a:solidFill>
                <a:latin typeface="+mj-lt"/>
              </a:rPr>
              <a:t>SMAA T2x		1x + temporal supersampling</a:t>
            </a:r>
            <a:endParaRPr lang="en-US" noProof="0" smtClean="0">
              <a:latin typeface="+mj-lt"/>
            </a:endParaRP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noProof="0" smtClean="0">
                <a:solidFill>
                  <a:srgbClr val="000000"/>
                </a:solidFill>
                <a:latin typeface="+mj-lt"/>
              </a:rPr>
              <a:t>SMAA S2x		1x + spatial multisampling</a:t>
            </a:r>
            <a:endParaRPr lang="en-US" noProof="0" smtClean="0">
              <a:latin typeface="+mj-lt"/>
            </a:endParaRP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noProof="0" smtClean="0">
                <a:solidFill>
                  <a:srgbClr val="000000"/>
                </a:solidFill>
                <a:latin typeface="+mj-lt"/>
              </a:rPr>
              <a:t>SMAA 4x		1x + 2x temporal supersampling + 2x spatial multisampling</a:t>
            </a:r>
          </a:p>
          <a:p>
            <a:endParaRPr lang="en-US" noProof="0" smtClean="0">
              <a:solidFill>
                <a:srgbClr val="000000"/>
              </a:solidFill>
              <a:latin typeface="+mj-lt"/>
            </a:endParaRPr>
          </a:p>
          <a:p>
            <a:r>
              <a:rPr lang="en-US" noProof="0" smtClean="0">
                <a:solidFill>
                  <a:srgbClr val="000000"/>
                </a:solidFill>
                <a:latin typeface="+mj-lt"/>
              </a:rPr>
              <a:t>Performance of SMAA 4x (on a GTX 580)</a:t>
            </a:r>
            <a:endParaRPr lang="en-US" b="1" noProof="0" smtClean="0">
              <a:solidFill>
                <a:srgbClr val="000000"/>
              </a:solidFill>
              <a:latin typeface="+mj-lt"/>
            </a:endParaRP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b="1" noProof="0" smtClean="0">
                <a:latin typeface="+mj-lt"/>
              </a:rPr>
              <a:t>1.06</a:t>
            </a:r>
            <a:r>
              <a:rPr lang="en-US" noProof="0" smtClean="0">
                <a:latin typeface="+mj-lt"/>
              </a:rPr>
              <a:t> ms @1080p</a:t>
            </a: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b="1" noProof="0" smtClean="0">
                <a:latin typeface="+mj-lt"/>
              </a:rPr>
              <a:t>0.5</a:t>
            </a:r>
            <a:r>
              <a:rPr lang="en-US" noProof="0" smtClean="0">
                <a:latin typeface="+mj-lt"/>
              </a:rPr>
              <a:t> ms@720p		</a:t>
            </a:r>
            <a:r>
              <a:rPr lang="en-US" i="1" noProof="0" smtClean="0">
                <a:latin typeface="+mj-lt"/>
              </a:rPr>
              <a:t>both not taking into account 2x render overhead</a:t>
            </a:r>
            <a:endParaRPr lang="en-US" i="1" noProof="0" smtClean="0">
              <a:solidFill>
                <a:srgbClr val="000000"/>
              </a:solidFill>
              <a:latin typeface="+mj-lt"/>
            </a:endParaRPr>
          </a:p>
          <a:p>
            <a:pPr lvl="1"/>
            <a:endParaRPr lang="en-US" noProof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31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SMAA: </a:t>
            </a:r>
            <a:br>
              <a:rPr lang="en-US" noProof="0" smtClean="0">
                <a:latin typeface="+mj-lt"/>
              </a:rPr>
            </a:br>
            <a:r>
              <a:rPr lang="en-US" sz="2500" noProof="0" smtClean="0">
                <a:latin typeface="+mj-lt"/>
              </a:rPr>
              <a:t>Subpixel Morphological Antialiasing</a:t>
            </a:r>
            <a:endParaRPr lang="en-US" sz="2500" noProof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49"/>
            <a:ext cx="8229600" cy="3771901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 smtClean="0">
                <a:solidFill>
                  <a:srgbClr val="000000"/>
                </a:solidFill>
                <a:latin typeface="+mj-lt"/>
              </a:rPr>
              <a:t>Modular</a:t>
            </a:r>
            <a:endParaRPr lang="en-US" b="1" noProof="0" dirty="0" smtClean="0">
              <a:solidFill>
                <a:srgbClr val="000000"/>
              </a:solidFill>
              <a:latin typeface="+mj-lt"/>
            </a:endParaRP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noProof="0" dirty="0" smtClean="0">
                <a:latin typeface="+mj-lt"/>
              </a:rPr>
              <a:t>SMAA 1x		improved pattern handling	</a:t>
            </a: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noProof="0" dirty="0" smtClean="0">
                <a:solidFill>
                  <a:srgbClr val="000000"/>
                </a:solidFill>
                <a:latin typeface="+mj-lt"/>
              </a:rPr>
              <a:t>SMAA T2x		1x + temporal </a:t>
            </a:r>
            <a:r>
              <a:rPr lang="en-US" noProof="0" dirty="0" err="1" smtClean="0">
                <a:solidFill>
                  <a:srgbClr val="000000"/>
                </a:solidFill>
                <a:latin typeface="+mj-lt"/>
              </a:rPr>
              <a:t>supersampling</a:t>
            </a:r>
            <a:endParaRPr lang="en-US" noProof="0" dirty="0" smtClean="0">
              <a:latin typeface="+mj-lt"/>
            </a:endParaRP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noProof="0" dirty="0" smtClean="0">
                <a:solidFill>
                  <a:srgbClr val="000000"/>
                </a:solidFill>
                <a:latin typeface="+mj-lt"/>
              </a:rPr>
              <a:t>SMAA S2x		1x + spatial multisampling</a:t>
            </a:r>
            <a:endParaRPr lang="en-US" noProof="0" dirty="0" smtClean="0">
              <a:latin typeface="+mj-lt"/>
            </a:endParaRP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b="1" noProof="0" dirty="0" smtClean="0">
                <a:solidFill>
                  <a:srgbClr val="C00000"/>
                </a:solidFill>
                <a:latin typeface="+mj-lt"/>
              </a:rPr>
              <a:t>SMAA 4x		1x + 2x temporal </a:t>
            </a:r>
            <a:r>
              <a:rPr lang="en-US" b="1" noProof="0" dirty="0" err="1" smtClean="0">
                <a:solidFill>
                  <a:srgbClr val="C00000"/>
                </a:solidFill>
                <a:latin typeface="+mj-lt"/>
              </a:rPr>
              <a:t>supersampling</a:t>
            </a:r>
            <a:r>
              <a:rPr lang="en-US" b="1" noProof="0" dirty="0" smtClean="0">
                <a:solidFill>
                  <a:srgbClr val="C00000"/>
                </a:solidFill>
                <a:latin typeface="+mj-lt"/>
              </a:rPr>
              <a:t> + 2x spatial multisampling</a:t>
            </a:r>
          </a:p>
          <a:p>
            <a:endParaRPr lang="en-US" noProof="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noProof="0" dirty="0" smtClean="0">
                <a:solidFill>
                  <a:srgbClr val="000000"/>
                </a:solidFill>
                <a:latin typeface="+mj-lt"/>
              </a:rPr>
              <a:t>Performance of SMAA 4x (on a GTX 580)</a:t>
            </a:r>
            <a:endParaRPr lang="en-US" b="1" noProof="0" dirty="0" smtClean="0">
              <a:solidFill>
                <a:srgbClr val="000000"/>
              </a:solidFill>
              <a:latin typeface="+mj-lt"/>
            </a:endParaRP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b="1" noProof="0" dirty="0" smtClean="0">
                <a:latin typeface="+mj-lt"/>
              </a:rPr>
              <a:t>1.06</a:t>
            </a:r>
            <a:r>
              <a:rPr lang="en-US" noProof="0" dirty="0" smtClean="0">
                <a:latin typeface="+mj-lt"/>
              </a:rPr>
              <a:t> </a:t>
            </a:r>
            <a:r>
              <a:rPr lang="en-US" noProof="0" dirty="0" err="1" smtClean="0">
                <a:latin typeface="+mj-lt"/>
              </a:rPr>
              <a:t>ms</a:t>
            </a:r>
            <a:r>
              <a:rPr lang="en-US" noProof="0" dirty="0" smtClean="0">
                <a:latin typeface="+mj-lt"/>
              </a:rPr>
              <a:t> @1080p</a:t>
            </a:r>
          </a:p>
          <a:p>
            <a:pPr lvl="1">
              <a:lnSpc>
                <a:spcPct val="140000"/>
              </a:lnSpc>
              <a:buFont typeface="Arial Unicode MS" pitchFamily="34" charset="-128"/>
              <a:buChar char="★"/>
            </a:pPr>
            <a:r>
              <a:rPr lang="en-US" b="1" noProof="0" dirty="0" smtClean="0">
                <a:latin typeface="+mj-lt"/>
              </a:rPr>
              <a:t>0.5</a:t>
            </a:r>
            <a:r>
              <a:rPr lang="en-US" noProof="0" dirty="0" smtClean="0">
                <a:latin typeface="+mj-lt"/>
              </a:rPr>
              <a:t> ms@720p		</a:t>
            </a:r>
            <a:r>
              <a:rPr lang="en-US" i="1" noProof="0" dirty="0" smtClean="0">
                <a:latin typeface="+mj-lt"/>
              </a:rPr>
              <a:t>both not taking into account 2x render overhead</a:t>
            </a:r>
            <a:endParaRPr lang="en-US" i="1" noProof="0" dirty="0" smtClean="0">
              <a:solidFill>
                <a:srgbClr val="000000"/>
              </a:solidFill>
              <a:latin typeface="+mj-lt"/>
            </a:endParaRPr>
          </a:p>
          <a:p>
            <a:pPr lvl="1"/>
            <a:endParaRPr lang="en-US" noProof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6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8786" y="1146539"/>
            <a:ext cx="8229600" cy="3929043"/>
          </a:xfrm>
        </p:spPr>
        <p:txBody>
          <a:bodyPr>
            <a:normAutofit fontScale="55000" lnSpcReduction="20000"/>
          </a:bodyPr>
          <a:lstStyle/>
          <a:p>
            <a:r>
              <a:rPr lang="en-US" noProof="0" dirty="0" smtClean="0">
                <a:solidFill>
                  <a:schemeClr val="bg1"/>
                </a:solidFill>
                <a:latin typeface="Myriad Pro" pitchFamily="34" charset="0"/>
              </a:rPr>
              <a:t>Visit our project </a:t>
            </a:r>
            <a:r>
              <a:rPr lang="en-US" noProof="0" dirty="0" smtClean="0">
                <a:solidFill>
                  <a:schemeClr val="bg1"/>
                </a:solidFill>
                <a:latin typeface="Myriad Pro" pitchFamily="34" charset="0"/>
              </a:rPr>
              <a:t>pages:</a:t>
            </a:r>
            <a:endParaRPr lang="en-US" noProof="0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lvl="1">
              <a:buNone/>
            </a:pPr>
            <a:r>
              <a:rPr lang="en-US" sz="2600" noProof="0" dirty="0" smtClean="0">
                <a:solidFill>
                  <a:schemeClr val="bg1"/>
                </a:solidFill>
                <a:latin typeface="Myriad Pro" pitchFamily="34" charset="0"/>
              </a:rPr>
              <a:t>http://www.iryoku.com/mlaa</a:t>
            </a:r>
          </a:p>
          <a:p>
            <a:pPr lvl="1">
              <a:buNone/>
            </a:pPr>
            <a:r>
              <a:rPr lang="en-US" sz="2600" dirty="0">
                <a:solidFill>
                  <a:schemeClr val="bg1"/>
                </a:solidFill>
                <a:latin typeface="Myriad Pro" pitchFamily="34" charset="0"/>
              </a:rPr>
              <a:t>http://</a:t>
            </a:r>
            <a:r>
              <a:rPr lang="en-US" sz="2600" dirty="0" smtClean="0">
                <a:solidFill>
                  <a:schemeClr val="bg1"/>
                </a:solidFill>
                <a:latin typeface="Myriad Pro" pitchFamily="34" charset="0"/>
              </a:rPr>
              <a:t>www.iryoku.com/smaa</a:t>
            </a:r>
            <a:endParaRPr lang="en-US" sz="2600" noProof="0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lvl="1">
              <a:buNone/>
            </a:pPr>
            <a:endParaRPr lang="en-US" sz="2600" noProof="0" dirty="0" smtClean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noProof="0" dirty="0" smtClean="0">
                <a:solidFill>
                  <a:schemeClr val="bg1"/>
                </a:solidFill>
                <a:latin typeface="Myriad Pro" pitchFamily="34" charset="0"/>
              </a:rPr>
              <a:t>SMAA technical paper:</a:t>
            </a:r>
          </a:p>
          <a:p>
            <a:pPr lvl="1">
              <a:buNone/>
            </a:pPr>
            <a:r>
              <a:rPr lang="en-US" sz="2600" noProof="0" dirty="0" smtClean="0">
                <a:solidFill>
                  <a:schemeClr val="bg1"/>
                </a:solidFill>
                <a:latin typeface="Myriad Pro" pitchFamily="34" charset="0"/>
              </a:rPr>
              <a:t>http://www.iryoku.com/papers/SMAA-Enhanced-Subpixel-Morphological-Antialiasing.pdf</a:t>
            </a:r>
          </a:p>
          <a:p>
            <a:pPr lvl="1">
              <a:buNone/>
            </a:pPr>
            <a:endParaRPr lang="en-US" sz="2600" noProof="0" dirty="0" smtClean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3000" noProof="0" dirty="0" err="1" smtClean="0">
                <a:solidFill>
                  <a:schemeClr val="bg1"/>
                </a:solidFill>
                <a:latin typeface="Myriad Pro" pitchFamily="34" charset="0"/>
              </a:rPr>
              <a:t>Github</a:t>
            </a:r>
            <a:r>
              <a:rPr lang="en-US" sz="3000" noProof="0" dirty="0" smtClean="0">
                <a:solidFill>
                  <a:schemeClr val="bg1"/>
                </a:solidFill>
                <a:latin typeface="Myriad Pro" pitchFamily="34" charset="0"/>
              </a:rPr>
              <a:t> page:</a:t>
            </a:r>
          </a:p>
          <a:p>
            <a:pPr lvl="1">
              <a:buNone/>
            </a:pPr>
            <a:r>
              <a:rPr lang="en-US" sz="2600" noProof="0" dirty="0" smtClean="0">
                <a:solidFill>
                  <a:schemeClr val="bg1"/>
                </a:solidFill>
                <a:latin typeface="Myriad Pro" pitchFamily="34" charset="0"/>
              </a:rPr>
              <a:t>https://</a:t>
            </a:r>
            <a:r>
              <a:rPr lang="en-US" sz="2600" noProof="0" dirty="0" smtClean="0">
                <a:solidFill>
                  <a:schemeClr val="bg1"/>
                </a:solidFill>
                <a:latin typeface="Myriad Pro" pitchFamily="34" charset="0"/>
              </a:rPr>
              <a:t>github.com/iryoku/smaa/</a:t>
            </a:r>
            <a:endParaRPr lang="en-US" sz="2600" noProof="0" dirty="0" smtClean="0">
              <a:solidFill>
                <a:schemeClr val="bg1"/>
              </a:solidFill>
              <a:latin typeface="Myriad Pro" pitchFamily="34" charset="0"/>
            </a:endParaRPr>
          </a:p>
          <a:p>
            <a:endParaRPr lang="en-US" sz="3000" noProof="0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000" noProof="0" dirty="0" smtClean="0">
                <a:solidFill>
                  <a:schemeClr val="bg1"/>
                </a:solidFill>
                <a:latin typeface="Myriad Pro" pitchFamily="34" charset="0"/>
              </a:rPr>
              <a:t>Thanks to:</a:t>
            </a:r>
          </a:p>
          <a:p>
            <a:pPr lvl="1">
              <a:buFont typeface="Arial Unicode MS" pitchFamily="34" charset="-128"/>
              <a:buChar char="★"/>
            </a:pPr>
            <a:r>
              <a:rPr lang="en-US" sz="3000" noProof="0" dirty="0" smtClean="0">
                <a:solidFill>
                  <a:schemeClr val="bg1"/>
                </a:solidFill>
                <a:latin typeface="Myriad Pro" pitchFamily="34" charset="0"/>
              </a:rPr>
              <a:t>Stephen Hill</a:t>
            </a:r>
          </a:p>
          <a:p>
            <a:pPr lvl="1">
              <a:buFont typeface="Arial Unicode MS" pitchFamily="34" charset="-128"/>
              <a:buChar char="★"/>
            </a:pPr>
            <a:r>
              <a:rPr lang="en-US" sz="3000" noProof="0" dirty="0" smtClean="0">
                <a:solidFill>
                  <a:schemeClr val="bg1"/>
                </a:solidFill>
                <a:latin typeface="Myriad Pro" pitchFamily="34" charset="0"/>
              </a:rPr>
              <a:t>Jean-Francois St-Amour</a:t>
            </a:r>
          </a:p>
          <a:p>
            <a:pPr lvl="1">
              <a:buFont typeface="Arial Unicode MS" pitchFamily="34" charset="-128"/>
              <a:buChar char="★"/>
            </a:pPr>
            <a:r>
              <a:rPr lang="en-US" sz="3000" noProof="0" dirty="0" err="1" smtClean="0">
                <a:solidFill>
                  <a:schemeClr val="bg1"/>
                </a:solidFill>
                <a:latin typeface="Myriad Pro" pitchFamily="34" charset="0"/>
              </a:rPr>
              <a:t>Naty</a:t>
            </a:r>
            <a:r>
              <a:rPr lang="en-US" sz="3000" noProof="0" dirty="0" smtClean="0">
                <a:solidFill>
                  <a:schemeClr val="bg1"/>
                </a:solidFill>
                <a:latin typeface="Myriad Pro" pitchFamily="34" charset="0"/>
              </a:rPr>
              <a:t> Hoffman</a:t>
            </a:r>
          </a:p>
          <a:p>
            <a:pPr lvl="1">
              <a:buFont typeface="Arial Unicode MS" pitchFamily="34" charset="-128"/>
              <a:buChar char="★"/>
            </a:pPr>
            <a:r>
              <a:rPr lang="en-US" sz="3000" noProof="0" dirty="0" smtClean="0">
                <a:solidFill>
                  <a:schemeClr val="bg1"/>
                </a:solidFill>
                <a:latin typeface="Myriad Pro" pitchFamily="34" charset="0"/>
              </a:rPr>
              <a:t>Natasha </a:t>
            </a:r>
            <a:r>
              <a:rPr lang="en-US" sz="3000" noProof="0" dirty="0" err="1" smtClean="0">
                <a:solidFill>
                  <a:schemeClr val="bg1"/>
                </a:solidFill>
                <a:latin typeface="Myriad Pro" pitchFamily="34" charset="0"/>
              </a:rPr>
              <a:t>Tatarchuk</a:t>
            </a:r>
            <a:endParaRPr lang="en-US" sz="3000" noProof="0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lvl="1">
              <a:buFont typeface="Arial Unicode MS" pitchFamily="34" charset="-128"/>
              <a:buChar char="★"/>
            </a:pPr>
            <a:r>
              <a:rPr lang="en-US" sz="3000" noProof="0" dirty="0" smtClean="0">
                <a:solidFill>
                  <a:schemeClr val="bg1"/>
                </a:solidFill>
                <a:latin typeface="Myriad Pro" pitchFamily="34" charset="0"/>
              </a:rPr>
              <a:t>Johan </a:t>
            </a:r>
            <a:r>
              <a:rPr lang="en-US" sz="3000" noProof="0" dirty="0" err="1" smtClean="0">
                <a:solidFill>
                  <a:schemeClr val="bg1"/>
                </a:solidFill>
                <a:latin typeface="Myriad Pro" pitchFamily="34" charset="0"/>
              </a:rPr>
              <a:t>Andersson</a:t>
            </a:r>
            <a:endParaRPr lang="en-US" sz="3000" noProof="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0668" y="0"/>
            <a:ext cx="8229600" cy="857250"/>
          </a:xfrm>
        </p:spPr>
        <p:txBody>
          <a:bodyPr/>
          <a:lstStyle/>
          <a:p>
            <a:r>
              <a:rPr lang="en-US" noProof="0" dirty="0" smtClean="0">
                <a:solidFill>
                  <a:schemeClr val="bg1"/>
                </a:solidFill>
                <a:latin typeface="+mj-lt"/>
              </a:rPr>
              <a:t>Visit us!</a:t>
            </a:r>
            <a:endParaRPr lang="en-US" sz="2500" noProof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smtClean="0">
                <a:latin typeface="+mj-lt"/>
              </a:rPr>
              <a:t>Key Features</a:t>
            </a:r>
            <a:endParaRPr lang="en-US" noProof="0">
              <a:solidFill>
                <a:srgbClr val="0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457200" y="1012138"/>
                <a:ext cx="8229600" cy="394335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High Quality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16</a:t>
                </a:r>
                <a14:m>
                  <m:oMath xmlns:m="http://schemas.openxmlformats.org/officeDocument/2006/math">
                    <m:r>
                      <a:rPr lang="en-US" i="1" noProof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× </m:t>
                    </m:r>
                  </m:oMath>
                </a14:m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gradients (or more!)</a:t>
                </a:r>
                <a:endParaRPr lang="en-US" noProof="0">
                  <a:solidFill>
                    <a:schemeClr val="bg1">
                      <a:lumMod val="85000"/>
                    </a:schemeClr>
                  </a:solidFill>
                  <a:latin typeface="Myriad Pro" pitchFamily="34" charset="0"/>
                </a:endParaRP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Noise proof </a:t>
                </a: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</a:rPr>
                  <a:t>→</a:t>
                </a: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 </a:t>
                </a:r>
                <a:r>
                  <a:rPr lang="en-US" b="1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Temporally </a:t>
                </a:r>
                <a:r>
                  <a:rPr lang="en-US" b="1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Stable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Sharpness preservation</a:t>
                </a:r>
                <a:endParaRPr lang="en-US" noProof="0">
                  <a:solidFill>
                    <a:schemeClr val="bg1">
                      <a:lumMod val="85000"/>
                    </a:schemeClr>
                  </a:solidFill>
                  <a:latin typeface="Myriad Pro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Fast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0.28ms@720p				(GeForce GTX 470)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Beats </a:t>
                </a:r>
                <a:r>
                  <a:rPr lang="en-US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MSAA by about a 1180%		(GeForce 9800 GTX+)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Low Memory Footprint</a:t>
                </a:r>
              </a:p>
              <a:p>
                <a:pPr lvl="1">
                  <a:lnSpc>
                    <a:spcPct val="140000"/>
                  </a:lnSpc>
                  <a:buFont typeface="Arial Unicode MS" pitchFamily="34" charset="-128"/>
                  <a:buChar char="★"/>
                </a:pP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noProof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noProof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 </a:t>
                </a:r>
                <a:r>
                  <a:rPr lang="en-US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the backbuffer size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noProof="0" smtClean="0">
                    <a:solidFill>
                      <a:schemeClr val="bg1">
                        <a:lumMod val="85000"/>
                      </a:schemeClr>
                    </a:solidFill>
                    <a:latin typeface="Myriad Pro" pitchFamily="34" charset="0"/>
                  </a:rPr>
                  <a:t>Portable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noProof="0">
                    <a:latin typeface="Myriad Pro" pitchFamily="34" charset="0"/>
                  </a:rPr>
                  <a:t>Customizable Edge Detection</a:t>
                </a:r>
                <a:endParaRPr lang="en-US" b="1" noProof="0" smtClean="0">
                  <a:latin typeface="Myriad Pro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457200" y="1012138"/>
                <a:ext cx="8229600" cy="3943350"/>
              </a:xfrm>
              <a:blipFill rotWithShape="1">
                <a:blip r:embed="rId3"/>
                <a:stretch>
                  <a:fillRect l="-444" b="-3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3 Grupo"/>
          <p:cNvGrpSpPr/>
          <p:nvPr/>
        </p:nvGrpSpPr>
        <p:grpSpPr>
          <a:xfrm>
            <a:off x="6589486" y="2955814"/>
            <a:ext cx="2554514" cy="2187686"/>
            <a:chOff x="5029200" y="1619585"/>
            <a:chExt cx="4114800" cy="3523915"/>
          </a:xfrm>
        </p:grpSpPr>
        <p:sp>
          <p:nvSpPr>
            <p:cNvPr id="5" name="Content Placeholder 4"/>
            <p:cNvSpPr txBox="1">
              <a:spLocks/>
            </p:cNvSpPr>
            <p:nvPr/>
          </p:nvSpPr>
          <p:spPr bwMode="auto">
            <a:xfrm>
              <a:off x="5029200" y="4111654"/>
              <a:ext cx="4114800" cy="103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>
              <a:lvl1pPr marL="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1pPr>
              <a:lvl2pPr marL="4572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2pPr>
              <a:lvl3pPr marL="9144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3pPr>
              <a:lvl4pPr marL="13716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4pPr>
              <a:lvl5pPr marL="1828800" indent="0" algn="ctr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ＭＳ Ｐゴシック" charset="-128"/>
                  <a:cs typeface="Arial" pitchFamily="34" charset="0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+mj-lt"/>
                </a:rPr>
              </a:br>
              <a:r>
                <a:rPr lang="en-US" b="1" dirty="0" smtClean="0">
                  <a:solidFill>
                    <a:schemeClr val="tx1"/>
                  </a:solidFill>
                  <a:latin typeface="+mj-lt"/>
                </a:rPr>
                <a:t>Practical Morphological Anti-Aliasing</a:t>
              </a:r>
            </a:p>
            <a:p>
              <a:r>
                <a:rPr lang="en-US" i="1" dirty="0" smtClean="0">
                  <a:solidFill>
                    <a:schemeClr val="tx1"/>
                  </a:solidFill>
                  <a:latin typeface="+mj-lt"/>
                </a:rPr>
                <a:t>In GPU Pro 2: Advanced Rendering Techniques</a:t>
              </a:r>
              <a:endParaRPr lang="es-ES" i="1" dirty="0" smtClean="0">
                <a:solidFill>
                  <a:schemeClr val="tx1"/>
                </a:solidFill>
                <a:latin typeface="+mj-lt"/>
              </a:endParaRPr>
            </a:p>
            <a:p>
              <a:endParaRPr lang="es-ES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489" y="1619585"/>
              <a:ext cx="1856222" cy="2373313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86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7862</TotalTime>
  <Words>5037</Words>
  <Application>Microsoft Office PowerPoint</Application>
  <PresentationFormat>Presentación en pantalla (16:9)</PresentationFormat>
  <Paragraphs>953</Paragraphs>
  <Slides>88</Slides>
  <Notes>88</Notes>
  <HiddenSlides>18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88</vt:i4>
      </vt:variant>
    </vt:vector>
  </HeadingPairs>
  <TitlesOfParts>
    <vt:vector size="89" baseType="lpstr">
      <vt:lpstr>Office Theme</vt:lpstr>
      <vt:lpstr> Filtering Approaches for  Real-Time Anti-Aliasing </vt:lpstr>
      <vt:lpstr>Filtering  Approaches for Real-Time Anti-Aliasing  Jimenez’s MLAA &amp; SMAA: Subpixel Morphological Anti-Aliasing </vt:lpstr>
      <vt:lpstr>The Team</vt:lpstr>
      <vt:lpstr>Presentación de PowerPoint</vt:lpstr>
      <vt:lpstr>Key Features</vt:lpstr>
      <vt:lpstr>Key Features</vt:lpstr>
      <vt:lpstr>Key Features</vt:lpstr>
      <vt:lpstr>Key Features</vt:lpstr>
      <vt:lpstr>Key Features</vt:lpstr>
      <vt:lpstr>Key Ideas</vt:lpstr>
      <vt:lpstr>MLAA High-Level Algorithm</vt:lpstr>
      <vt:lpstr>MLAA High-Level Algorithm</vt:lpstr>
      <vt:lpstr>MLAA High-Level Algorithm</vt:lpstr>
      <vt:lpstr>MLAA High-Level Algorithm</vt:lpstr>
      <vt:lpstr>MLAA High-Level Algorithm</vt:lpstr>
      <vt:lpstr>MLAA High-Level Algorithm</vt:lpstr>
      <vt:lpstr>MLAA High-Level Algorithm</vt:lpstr>
      <vt:lpstr>MLAA High-Level Algorithm</vt:lpstr>
      <vt:lpstr>Problems</vt:lpstr>
      <vt:lpstr>Problems</vt:lpstr>
      <vt:lpstr>Problems</vt:lpstr>
      <vt:lpstr>Solutions</vt:lpstr>
      <vt:lpstr>Solutions</vt:lpstr>
      <vt:lpstr>Solutions</vt:lpstr>
      <vt:lpstr>New Problem!</vt:lpstr>
      <vt:lpstr>Workflow</vt:lpstr>
      <vt:lpstr>Workflow</vt:lpstr>
      <vt:lpstr>Workflow</vt:lpstr>
      <vt:lpstr>Workflow</vt:lpstr>
      <vt:lpstr>Edge Detection 1st Pass</vt:lpstr>
      <vt:lpstr>Edge Detection 1st Pass</vt:lpstr>
      <vt:lpstr>Edge Detection 1st Pass</vt:lpstr>
      <vt:lpstr>Edge Detection 1st Pass</vt:lpstr>
      <vt:lpstr>Edge Detection 1st Pass</vt:lpstr>
      <vt:lpstr>Edge Detection 1st Pass</vt:lpstr>
      <vt:lpstr>Blending Weights Calculation 2nd Pass</vt:lpstr>
      <vt:lpstr>Searching for Distances</vt:lpstr>
      <vt:lpstr>Searching for Distances</vt:lpstr>
      <vt:lpstr>Searching for Distances</vt:lpstr>
      <vt:lpstr>Searching for Distances</vt:lpstr>
      <vt:lpstr>Searching for Distances</vt:lpstr>
      <vt:lpstr>Fetching crossing edges</vt:lpstr>
      <vt:lpstr>Fetching crossing edges</vt:lpstr>
      <vt:lpstr>Fetching crossing edges</vt:lpstr>
      <vt:lpstr>Calculating the coverage</vt:lpstr>
      <vt:lpstr>Calculating the coverage</vt:lpstr>
      <vt:lpstr>Calculating the coverage</vt:lpstr>
      <vt:lpstr>Calculating the coverage</vt:lpstr>
      <vt:lpstr>Calculating the coverage</vt:lpstr>
      <vt:lpstr>Area Texture Advatanges</vt:lpstr>
      <vt:lpstr>Presentación de PowerPoint</vt:lpstr>
      <vt:lpstr>Blending Weights Calculation 2nd Pass</vt:lpstr>
      <vt:lpstr>Blending Weights Calculation 2nd Pass</vt:lpstr>
      <vt:lpstr>Neighborhood Blending 3rd Pass</vt:lpstr>
      <vt:lpstr>Neighborhood Blending 3rd Pass</vt:lpstr>
      <vt:lpstr>Neighborhood Blending 3rd Pass</vt:lpstr>
      <vt:lpstr>Neighborhood Blending 3rd Pass</vt:lpstr>
      <vt:lpstr>SRGB and linear blending</vt:lpstr>
      <vt:lpstr>SRGB and linear blending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Performance</vt:lpstr>
      <vt:lpstr>Presentación de PowerPoint</vt:lpstr>
      <vt:lpstr>SMAA:  Subpixel Morphological Antialiasing</vt:lpstr>
      <vt:lpstr>SMAA:  Subpixel Morphological Antialiasing</vt:lpstr>
      <vt:lpstr>SMAA:  Subpixel Morphological Antialiasing</vt:lpstr>
      <vt:lpstr>SMAA:  Subpixel Morphological Antialiasing</vt:lpstr>
      <vt:lpstr>SMAA:  Subpixel Morphological Antialiasing</vt:lpstr>
      <vt:lpstr>Presentación de PowerPoint</vt:lpstr>
      <vt:lpstr>SMAA:  Subpixel Morphological Antialiasing</vt:lpstr>
      <vt:lpstr>SMAA:  Subpixel Morphological Antialiasing</vt:lpstr>
      <vt:lpstr>SMAA:  Subpixel Morphological Antialiasing</vt:lpstr>
      <vt:lpstr>SMAA:  Subpixel Morphological Antialiasing</vt:lpstr>
      <vt:lpstr>SMAA:  Subpixel Morphological Antialiasing</vt:lpstr>
      <vt:lpstr>SMAA:  Subpixel Morphological Antialiasing</vt:lpstr>
      <vt:lpstr>SMAA:  Subpixel Morphological Antialiasing</vt:lpstr>
      <vt:lpstr>SMAA:  Subpixel Morphological Antialiasing</vt:lpstr>
      <vt:lpstr>What’s under the hood</vt:lpstr>
      <vt:lpstr>SMAA:  Subpixel Morphological Antialiasing</vt:lpstr>
      <vt:lpstr>SMAA:  Subpixel Morphological Antialiasing</vt:lpstr>
      <vt:lpstr>Visit us!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Jimenez’s MLAA &amp; SMAA: Subpixel Morphological Anti-Aliasing</dc:title>
  <dc:creator>Jorge Jimenez</dc:creator>
  <cp:lastModifiedBy>Iryoku</cp:lastModifiedBy>
  <cp:revision>801</cp:revision>
  <dcterms:created xsi:type="dcterms:W3CDTF">2010-04-07T23:52:34Z</dcterms:created>
  <dcterms:modified xsi:type="dcterms:W3CDTF">2011-08-29T09:56:41Z</dcterms:modified>
</cp:coreProperties>
</file>