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37"/>
  </p:notesMasterIdLst>
  <p:handoutMasterIdLst>
    <p:handoutMasterId r:id="rId38"/>
  </p:handoutMasterIdLst>
  <p:sldIdLst>
    <p:sldId id="364" r:id="rId3"/>
    <p:sldId id="325" r:id="rId4"/>
    <p:sldId id="277" r:id="rId5"/>
    <p:sldId id="359" r:id="rId6"/>
    <p:sldId id="360" r:id="rId7"/>
    <p:sldId id="361" r:id="rId8"/>
    <p:sldId id="362" r:id="rId9"/>
    <p:sldId id="278" r:id="rId10"/>
    <p:sldId id="329" r:id="rId11"/>
    <p:sldId id="353" r:id="rId12"/>
    <p:sldId id="280" r:id="rId13"/>
    <p:sldId id="328" r:id="rId14"/>
    <p:sldId id="330" r:id="rId15"/>
    <p:sldId id="338" r:id="rId16"/>
    <p:sldId id="331" r:id="rId17"/>
    <p:sldId id="332" r:id="rId18"/>
    <p:sldId id="339" r:id="rId19"/>
    <p:sldId id="358" r:id="rId20"/>
    <p:sldId id="333" r:id="rId21"/>
    <p:sldId id="334" r:id="rId22"/>
    <p:sldId id="335" r:id="rId23"/>
    <p:sldId id="336" r:id="rId24"/>
    <p:sldId id="337" r:id="rId25"/>
    <p:sldId id="341" r:id="rId26"/>
    <p:sldId id="342" r:id="rId27"/>
    <p:sldId id="343" r:id="rId28"/>
    <p:sldId id="345" r:id="rId29"/>
    <p:sldId id="347" r:id="rId30"/>
    <p:sldId id="349" r:id="rId31"/>
    <p:sldId id="350" r:id="rId32"/>
    <p:sldId id="351" r:id="rId33"/>
    <p:sldId id="284" r:id="rId34"/>
    <p:sldId id="348" r:id="rId35"/>
    <p:sldId id="352" r:id="rId36"/>
  </p:sldIdLst>
  <p:sldSz cx="9144000" cy="5143500" type="screen16x9"/>
  <p:notesSz cx="9601200" cy="150876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CC"/>
    <a:srgbClr val="E2D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80833" autoAdjust="0"/>
  </p:normalViewPr>
  <p:slideViewPr>
    <p:cSldViewPr snapToGrid="0" snapToObjects="1">
      <p:cViewPr varScale="1">
        <p:scale>
          <a:sx n="71" d="100"/>
          <a:sy n="71" d="100"/>
        </p:scale>
        <p:origin x="-864" y="-102"/>
      </p:cViewPr>
      <p:guideLst>
        <p:guide orient="horz" pos="1620"/>
        <p:guide pos="2880"/>
      </p:guideLst>
    </p:cSldViewPr>
  </p:slideViewPr>
  <p:outlineViewPr>
    <p:cViewPr>
      <p:scale>
        <a:sx n="33" d="100"/>
        <a:sy n="33" d="100"/>
      </p:scale>
      <p:origin x="0" y="6155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7540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775" y="0"/>
            <a:ext cx="4160838" cy="754063"/>
          </a:xfrm>
          <a:prstGeom prst="rect">
            <a:avLst/>
          </a:prstGeom>
        </p:spPr>
        <p:txBody>
          <a:bodyPr vert="horz" lIns="91440" tIns="45720" rIns="91440" bIns="45720" rtlCol="0"/>
          <a:lstStyle>
            <a:lvl1pPr algn="r">
              <a:defRPr sz="1200"/>
            </a:lvl1pPr>
          </a:lstStyle>
          <a:p>
            <a:fld id="{954C31D2-CF82-418C-A123-2889FEF96AD4}" type="datetimeFigureOut">
              <a:rPr lang="en-US" smtClean="0"/>
              <a:pPr/>
              <a:t>8/16/2011</a:t>
            </a:fld>
            <a:endParaRPr lang="en-US"/>
          </a:p>
        </p:txBody>
      </p:sp>
      <p:sp>
        <p:nvSpPr>
          <p:cNvPr id="4" name="Footer Placeholder 3"/>
          <p:cNvSpPr>
            <a:spLocks noGrp="1"/>
          </p:cNvSpPr>
          <p:nvPr>
            <p:ph type="ftr" sz="quarter" idx="2"/>
          </p:nvPr>
        </p:nvSpPr>
        <p:spPr>
          <a:xfrm>
            <a:off x="0" y="14330363"/>
            <a:ext cx="4160838" cy="7540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775" y="14330363"/>
            <a:ext cx="4160838" cy="754062"/>
          </a:xfrm>
          <a:prstGeom prst="rect">
            <a:avLst/>
          </a:prstGeom>
        </p:spPr>
        <p:txBody>
          <a:bodyPr vert="horz" lIns="91440" tIns="45720" rIns="91440" bIns="45720" rtlCol="0" anchor="b"/>
          <a:lstStyle>
            <a:lvl1pPr algn="r">
              <a:defRPr sz="1200"/>
            </a:lvl1pPr>
          </a:lstStyle>
          <a:p>
            <a:fld id="{42EB7E3E-9AE2-4CC3-9C9A-D6AB28BF6817}" type="slidenum">
              <a:rPr lang="en-US" smtClean="0"/>
              <a:pPr/>
              <a:t>‹Nº›</a:t>
            </a:fld>
            <a:endParaRPr lang="en-US"/>
          </a:p>
        </p:txBody>
      </p:sp>
    </p:spTree>
    <p:extLst>
      <p:ext uri="{BB962C8B-B14F-4D97-AF65-F5344CB8AC3E}">
        <p14:creationId xmlns:p14="http://schemas.microsoft.com/office/powerpoint/2010/main" val="2244597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754381"/>
          </a:xfrm>
          <a:prstGeom prst="rect">
            <a:avLst/>
          </a:prstGeom>
        </p:spPr>
        <p:txBody>
          <a:bodyPr vert="horz" wrap="square" lIns="141074" tIns="70537" rIns="141074" bIns="70537" numCol="1" anchor="t" anchorCtr="0" compatLnSpc="1">
            <a:prstTxWarp prst="textNoShape">
              <a:avLst/>
            </a:prstTxWarp>
          </a:bodyPr>
          <a:lstStyle>
            <a:lvl1pPr>
              <a:defRPr sz="1900" smtClean="0"/>
            </a:lvl1pPr>
          </a:lstStyle>
          <a:p>
            <a:pPr>
              <a:defRPr/>
            </a:pPr>
            <a:endParaRPr lang="en-US"/>
          </a:p>
        </p:txBody>
      </p:sp>
      <p:sp>
        <p:nvSpPr>
          <p:cNvPr id="3" name="Date Placeholder 2"/>
          <p:cNvSpPr>
            <a:spLocks noGrp="1"/>
          </p:cNvSpPr>
          <p:nvPr>
            <p:ph type="dt" idx="1"/>
          </p:nvPr>
        </p:nvSpPr>
        <p:spPr>
          <a:xfrm>
            <a:off x="5438459" y="0"/>
            <a:ext cx="4160520" cy="754381"/>
          </a:xfrm>
          <a:prstGeom prst="rect">
            <a:avLst/>
          </a:prstGeom>
        </p:spPr>
        <p:txBody>
          <a:bodyPr vert="horz" wrap="square" lIns="141074" tIns="70537" rIns="141074" bIns="70537" numCol="1" anchor="t" anchorCtr="0" compatLnSpc="1">
            <a:prstTxWarp prst="textNoShape">
              <a:avLst/>
            </a:prstTxWarp>
          </a:bodyPr>
          <a:lstStyle>
            <a:lvl1pPr algn="r">
              <a:defRPr sz="1900" smtClean="0"/>
            </a:lvl1pPr>
          </a:lstStyle>
          <a:p>
            <a:pPr>
              <a:defRPr/>
            </a:pPr>
            <a:fld id="{6F7C9C05-9C3D-4042-8548-49906676AF0C}" type="datetime1">
              <a:rPr lang="en-US"/>
              <a:pPr>
                <a:defRPr/>
              </a:pPr>
              <a:t>8/16/2011</a:t>
            </a:fld>
            <a:endParaRPr lang="en-US"/>
          </a:p>
        </p:txBody>
      </p:sp>
      <p:sp>
        <p:nvSpPr>
          <p:cNvPr id="4" name="Slide Image Placeholder 3"/>
          <p:cNvSpPr>
            <a:spLocks noGrp="1" noRot="1" noChangeAspect="1"/>
          </p:cNvSpPr>
          <p:nvPr>
            <p:ph type="sldImg" idx="2"/>
          </p:nvPr>
        </p:nvSpPr>
        <p:spPr>
          <a:xfrm>
            <a:off x="-228600" y="1131888"/>
            <a:ext cx="10058400" cy="5657850"/>
          </a:xfrm>
          <a:prstGeom prst="rect">
            <a:avLst/>
          </a:prstGeom>
          <a:noFill/>
          <a:ln w="12700">
            <a:solidFill>
              <a:prstClr val="black"/>
            </a:solidFill>
          </a:ln>
        </p:spPr>
        <p:txBody>
          <a:bodyPr vert="horz" lIns="141074" tIns="70537" rIns="141074" bIns="70537" rtlCol="0" anchor="ctr"/>
          <a:lstStyle/>
          <a:p>
            <a:pPr lvl="0"/>
            <a:endParaRPr lang="en-US" noProof="0" smtClean="0"/>
          </a:p>
        </p:txBody>
      </p:sp>
      <p:sp>
        <p:nvSpPr>
          <p:cNvPr id="5" name="Notes Placeholder 4"/>
          <p:cNvSpPr>
            <a:spLocks noGrp="1"/>
          </p:cNvSpPr>
          <p:nvPr>
            <p:ph type="body" sz="quarter" idx="3"/>
          </p:nvPr>
        </p:nvSpPr>
        <p:spPr>
          <a:xfrm>
            <a:off x="960120" y="7166610"/>
            <a:ext cx="7680960" cy="6789420"/>
          </a:xfrm>
          <a:prstGeom prst="rect">
            <a:avLst/>
          </a:prstGeom>
        </p:spPr>
        <p:txBody>
          <a:bodyPr vert="horz" lIns="141074" tIns="70537" rIns="141074" bIns="7053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14330602"/>
            <a:ext cx="4160520" cy="754381"/>
          </a:xfrm>
          <a:prstGeom prst="rect">
            <a:avLst/>
          </a:prstGeom>
        </p:spPr>
        <p:txBody>
          <a:bodyPr vert="horz" wrap="square" lIns="141074" tIns="70537" rIns="141074" bIns="70537" numCol="1" anchor="b" anchorCtr="0" compatLnSpc="1">
            <a:prstTxWarp prst="textNoShape">
              <a:avLst/>
            </a:prstTxWarp>
          </a:bodyPr>
          <a:lstStyle>
            <a:lvl1pPr>
              <a:defRPr sz="1900" smtClean="0"/>
            </a:lvl1pPr>
          </a:lstStyle>
          <a:p>
            <a:pPr>
              <a:defRPr/>
            </a:pPr>
            <a:endParaRPr lang="en-US"/>
          </a:p>
        </p:txBody>
      </p:sp>
      <p:sp>
        <p:nvSpPr>
          <p:cNvPr id="7" name="Slide Number Placeholder 6"/>
          <p:cNvSpPr>
            <a:spLocks noGrp="1"/>
          </p:cNvSpPr>
          <p:nvPr>
            <p:ph type="sldNum" sz="quarter" idx="5"/>
          </p:nvPr>
        </p:nvSpPr>
        <p:spPr>
          <a:xfrm>
            <a:off x="5438459" y="14330602"/>
            <a:ext cx="4160520" cy="754381"/>
          </a:xfrm>
          <a:prstGeom prst="rect">
            <a:avLst/>
          </a:prstGeom>
        </p:spPr>
        <p:txBody>
          <a:bodyPr vert="horz" wrap="square" lIns="141074" tIns="70537" rIns="141074" bIns="70537" numCol="1" anchor="b" anchorCtr="0" compatLnSpc="1">
            <a:prstTxWarp prst="textNoShape">
              <a:avLst/>
            </a:prstTxWarp>
          </a:bodyPr>
          <a:lstStyle>
            <a:lvl1pPr algn="r">
              <a:defRPr sz="1900" smtClean="0"/>
            </a:lvl1pPr>
          </a:lstStyle>
          <a:p>
            <a:pPr>
              <a:defRPr/>
            </a:pPr>
            <a:fld id="{D6D5176D-F9DC-4643-81BC-DF10432F2FC2}" type="slidenum">
              <a:rPr lang="en-US"/>
              <a:pPr>
                <a:defRPr/>
              </a:pPr>
              <a:t>‹Nº›</a:t>
            </a:fld>
            <a:endParaRPr lang="en-US"/>
          </a:p>
        </p:txBody>
      </p:sp>
    </p:spTree>
    <p:extLst>
      <p:ext uri="{BB962C8B-B14F-4D97-AF65-F5344CB8AC3E}">
        <p14:creationId xmlns:p14="http://schemas.microsoft.com/office/powerpoint/2010/main" val="190344099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dirty="0" smtClean="0">
              <a:ea typeface="ＭＳ Ｐゴシック" pitchFamily="-112"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21D1CA40-89F3-49A5-A9A7-D167B397CBF5}"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Some key points in the prototype:</a:t>
            </a:r>
            <a:r>
              <a:rPr lang="en-US" baseline="0" dirty="0" smtClean="0">
                <a:ea typeface="ＭＳ Ｐゴシック" pitchFamily="-112" charset="-128"/>
              </a:rPr>
              <a:t> a first pass at making the code run more than 1fps (not counting tiling), and after the edge detection had moved to the GPU and blend weight computation had improved a great deal.  After this the implementation moved in-engine and further optimizations and threading was done.</a:t>
            </a:r>
            <a:endParaRPr lang="en-US" dirty="0"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Our implementation consists of three major steps.</a:t>
            </a:r>
          </a:p>
          <a:p>
            <a:endParaRPr lang="en-US" dirty="0" smtClean="0">
              <a:ea typeface="ＭＳ Ｐゴシック" pitchFamily="-112" charset="-128"/>
            </a:endParaRPr>
          </a:p>
          <a:p>
            <a:r>
              <a:rPr lang="en-US" dirty="0" smtClean="0">
                <a:ea typeface="ＭＳ Ｐゴシック" pitchFamily="-112" charset="-128"/>
              </a:rPr>
              <a:t>Edge detection, using a variety of depth, normal, and id buffers in conjunction with raw color data</a:t>
            </a:r>
            <a:r>
              <a:rPr lang="en-US" baseline="0" dirty="0" smtClean="0">
                <a:ea typeface="ＭＳ Ｐゴシック" pitchFamily="-112" charset="-128"/>
              </a:rPr>
              <a:t> is performed on the GPU.  When complete, the GPU notifies a CPU via an interrupt that the data is ready.</a:t>
            </a:r>
          </a:p>
          <a:p>
            <a:endParaRPr lang="en-US" baseline="0" dirty="0" smtClean="0">
              <a:ea typeface="ＭＳ Ｐゴシック" pitchFamily="-112" charset="-128"/>
            </a:endParaRPr>
          </a:p>
          <a:p>
            <a:r>
              <a:rPr lang="en-US" baseline="0" dirty="0" smtClean="0">
                <a:ea typeface="ＭＳ Ｐゴシック" pitchFamily="-112" charset="-128"/>
              </a:rPr>
              <a:t>This edge data is then read on the CPU to form two blend masks (horizontal and vertical).  The major issue in doing this quickly is reducing the amount of bandwidth used by the algorithm, in part by avoiding a vertical edge scan by performing a fast transpose of the input edge data.  Once complete, the CPUs will notify the GPU that the blend data is available using an asynchronous resource lock (or </a:t>
            </a:r>
            <a:r>
              <a:rPr lang="en-US" baseline="0" dirty="0" err="1" smtClean="0">
                <a:ea typeface="ＭＳ Ｐゴシック" pitchFamily="-112" charset="-128"/>
              </a:rPr>
              <a:t>async</a:t>
            </a:r>
            <a:r>
              <a:rPr lang="en-US" baseline="0" dirty="0" smtClean="0">
                <a:ea typeface="ＭＳ Ｐゴシック" pitchFamily="-112" charset="-128"/>
              </a:rPr>
              <a:t> command buffer).</a:t>
            </a:r>
          </a:p>
          <a:p>
            <a:endParaRPr lang="en-US" baseline="0" dirty="0" smtClean="0">
              <a:ea typeface="ＭＳ Ｐゴシック" pitchFamily="-112" charset="-128"/>
            </a:endParaRPr>
          </a:p>
          <a:p>
            <a:r>
              <a:rPr lang="en-US" baseline="0" dirty="0" smtClean="0">
                <a:ea typeface="ＭＳ Ｐゴシック" pitchFamily="-112" charset="-128"/>
              </a:rPr>
              <a:t>These final buffers (blend masks) containing blending weights are then used by the GPU to filter the near-final image.</a:t>
            </a: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This example timing capture from</a:t>
            </a:r>
            <a:r>
              <a:rPr lang="en-US" baseline="0" dirty="0" smtClean="0">
                <a:ea typeface="ＭＳ Ｐゴシック" pitchFamily="-112" charset="-128"/>
              </a:rPr>
              <a:t> Stacking (on a reasonably light </a:t>
            </a:r>
            <a:r>
              <a:rPr lang="en-US" dirty="0" smtClean="0">
                <a:ea typeface="ＭＳ Ｐゴシック" pitchFamily="-112" charset="-128"/>
              </a:rPr>
              <a:t>frame</a:t>
            </a:r>
            <a:r>
              <a:rPr lang="en-US" baseline="0" dirty="0" smtClean="0">
                <a:ea typeface="ＭＳ Ｐゴシック" pitchFamily="-112" charset="-128"/>
              </a:rPr>
              <a:t>, to help make this legible) illustrates the various stages of the algorithm and the relative time used.</a:t>
            </a:r>
          </a:p>
          <a:p>
            <a:endParaRPr lang="en-US" baseline="0" dirty="0" smtClean="0">
              <a:ea typeface="ＭＳ Ｐゴシック" pitchFamily="-112" charset="-128"/>
            </a:endParaRPr>
          </a:p>
          <a:p>
            <a:r>
              <a:rPr lang="en-US" baseline="0" dirty="0" smtClean="0">
                <a:ea typeface="ＭＳ Ｐゴシック" pitchFamily="-112" charset="-128"/>
              </a:rPr>
              <a:t>Each of the horizontal bars below represent the various hardware threads on the Xbox 360, and the two blue boxes in the center represent MLAA processing.</a:t>
            </a:r>
          </a:p>
          <a:p>
            <a:r>
              <a:rPr lang="en-US" baseline="0" dirty="0" smtClean="0">
                <a:ea typeface="ＭＳ Ｐゴシック" pitchFamily="-112" charset="-128"/>
              </a:rPr>
              <a:t>The dotted blue arrows show the flow of data.</a:t>
            </a:r>
          </a:p>
          <a:p>
            <a:endParaRPr lang="en-US" baseline="0" dirty="0" smtClean="0">
              <a:ea typeface="ＭＳ Ｐゴシック" pitchFamily="-112" charset="-128"/>
            </a:endParaRPr>
          </a:p>
          <a:p>
            <a:r>
              <a:rPr lang="en-US" baseline="0" dirty="0" smtClean="0">
                <a:ea typeface="ＭＳ Ｐゴシック" pitchFamily="-112" charset="-128"/>
              </a:rPr>
              <a:t>Along the top, surrounded in green and red boxes, is the GPU workload.  The timing starts and stops at vertical blanks, as this image shows a single frame.</a:t>
            </a:r>
          </a:p>
          <a:p>
            <a:r>
              <a:rPr lang="en-US" baseline="0" dirty="0" smtClean="0">
                <a:ea typeface="ＭＳ Ｐゴシック" pitchFamily="-112" charset="-128"/>
              </a:rPr>
              <a:t>Note there is some amount of time left before the GPU would stall on CPU results, even though this frame is already somewhat heavy on blend mask time, making it very unlikely the GPU would stall on edge data.</a:t>
            </a: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12" charset="-128"/>
              </a:rPr>
              <a:t>The two images which hold horizontal and vertical blending weights for neighbor pixels we will call</a:t>
            </a:r>
            <a:r>
              <a:rPr lang="en-US" baseline="0" smtClean="0">
                <a:ea typeface="ＭＳ Ｐゴシック" pitchFamily="-112" charset="-128"/>
              </a:rPr>
              <a:t> the blend masks.</a:t>
            </a:r>
          </a:p>
          <a:p>
            <a:r>
              <a:rPr lang="en-US" baseline="0" smtClean="0">
                <a:ea typeface="ＭＳ Ｐゴシック" pitchFamily="-112" charset="-128"/>
              </a:rPr>
              <a:t>These are computed from edge and luminance data provided by the GPU.</a:t>
            </a:r>
          </a:p>
          <a:p>
            <a:endParaRPr lang="en-US" baseline="0" smtClean="0">
              <a:ea typeface="ＭＳ Ｐゴシック" pitchFamily="-112" charset="-128"/>
            </a:endParaRPr>
          </a:p>
          <a:p>
            <a:r>
              <a:rPr lang="en-US" baseline="0" smtClean="0">
                <a:ea typeface="ＭＳ Ｐゴシック" pitchFamily="-112" charset="-128"/>
              </a:rPr>
              <a:t>From the original test implementation, we knew that bandwidth would be as large an issue, if not more, than the amount of calculations going on, so reducing it was a primary goal.</a:t>
            </a:r>
            <a:endParaRPr lang="en-US"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The first step in doing this was passing</a:t>
            </a:r>
            <a:r>
              <a:rPr lang="en-US" baseline="0" dirty="0" smtClean="0">
                <a:ea typeface="ＭＳ Ｐゴシック" pitchFamily="-112" charset="-128"/>
              </a:rPr>
              <a:t> less data from the GPU to the CPU.  We use 8bpp, which is split into a 2 bits of horizontal and edge flags, and 6 bits of luminance data.</a:t>
            </a:r>
          </a:p>
          <a:p>
            <a:r>
              <a:rPr lang="en-US" baseline="0" dirty="0" smtClean="0">
                <a:ea typeface="ＭＳ Ｐゴシック" pitchFamily="-112" charset="-128"/>
              </a:rPr>
              <a:t>In our actual implementation, we actually use a 16bpp target which contains the edge data along with other unrelated data into the second channel.  This was mainly to save a little GPU time.</a:t>
            </a:r>
          </a:p>
          <a:p>
            <a:endParaRPr lang="en-US" baseline="0" dirty="0" smtClean="0">
              <a:ea typeface="ＭＳ Ｐゴシック" pitchFamily="-112" charset="-128"/>
            </a:endParaRPr>
          </a:p>
          <a:p>
            <a:r>
              <a:rPr lang="en-US" baseline="0" dirty="0" smtClean="0">
                <a:ea typeface="ＭＳ Ｐゴシック" pitchFamily="-112" charset="-128"/>
              </a:rPr>
              <a:t>It should be noted that this data is passed from the GPU in a tiled format, making it unsuitable for use on the CPU.  After receiving the data, a (very slow) function from the XDK was originally used to </a:t>
            </a:r>
            <a:r>
              <a:rPr lang="en-US" baseline="0" dirty="0" err="1" smtClean="0">
                <a:ea typeface="ＭＳ Ｐゴシック" pitchFamily="-112" charset="-128"/>
              </a:rPr>
              <a:t>untile</a:t>
            </a:r>
            <a:r>
              <a:rPr lang="en-US" baseline="0" dirty="0" smtClean="0">
                <a:ea typeface="ＭＳ Ｐゴシック" pitchFamily="-112" charset="-128"/>
              </a:rPr>
              <a:t> the image, which it was assumed could be made faster later.</a:t>
            </a: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12" charset="-128"/>
              </a:rPr>
              <a:t>This greatly reduces the cost for horizontal blend</a:t>
            </a:r>
            <a:r>
              <a:rPr lang="en-US" baseline="0" smtClean="0">
                <a:ea typeface="ＭＳ Ｐゴシック" pitchFamily="-112" charset="-128"/>
              </a:rPr>
              <a:t> mask generation (and enables some additional optimizations), the vertical blend mask generation is still horribly slow due to the cache-unfriendly access pattern.</a:t>
            </a:r>
          </a:p>
          <a:p>
            <a:endParaRPr lang="en-US" baseline="0" smtClean="0">
              <a:ea typeface="ＭＳ Ｐゴシック" pitchFamily="-112" charset="-128"/>
            </a:endParaRPr>
          </a:p>
          <a:p>
            <a:r>
              <a:rPr lang="en-US" baseline="0" smtClean="0">
                <a:ea typeface="ＭＳ Ｐゴシック" pitchFamily="-112" charset="-128"/>
              </a:rPr>
              <a:t>An obvious solution would be to transpose the image, but exactly how to accomplish that in an efficient manner was slightly less obvious.</a:t>
            </a:r>
            <a:endParaRPr lang="en-US"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What</a:t>
            </a:r>
            <a:r>
              <a:rPr lang="en-US" baseline="0" dirty="0" smtClean="0">
                <a:ea typeface="ＭＳ Ｐゴシック" pitchFamily="-112" charset="-128"/>
              </a:rPr>
              <a:t> was originally just an annoyance ended up providing an excellent solution to the problem.</a:t>
            </a:r>
          </a:p>
          <a:p>
            <a:endParaRPr lang="en-US" baseline="0" dirty="0" smtClean="0">
              <a:ea typeface="ＭＳ Ｐゴシック" pitchFamily="-112" charset="-128"/>
            </a:endParaRPr>
          </a:p>
          <a:p>
            <a:r>
              <a:rPr lang="en-US" baseline="0" dirty="0" smtClean="0">
                <a:ea typeface="ＭＳ Ｐゴシック" pitchFamily="-112" charset="-128"/>
              </a:rPr>
              <a:t>We could utilize the fact that a tiled image has blocks of the image arranged linearly in memory, so we could read in small square regions, transpose them, and write out the blocks in a transposed pattern.</a:t>
            </a:r>
          </a:p>
          <a:p>
            <a:r>
              <a:rPr lang="en-US" baseline="0" dirty="0" smtClean="0">
                <a:ea typeface="ＭＳ Ｐゴシック" pitchFamily="-112" charset="-128"/>
              </a:rPr>
              <a:t>Doing this over the whole image allows us to transpose it in a very cache and CPU efficient manner.</a:t>
            </a:r>
          </a:p>
          <a:p>
            <a:endParaRPr lang="en-US" baseline="0" dirty="0"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Instead</a:t>
            </a:r>
            <a:r>
              <a:rPr lang="en-US" baseline="0" dirty="0" smtClean="0">
                <a:ea typeface="ＭＳ Ｐゴシック" pitchFamily="-112" charset="-128"/>
              </a:rPr>
              <a:t> of going into the intricacies of Xbox texture tiling, we’ll use the familiar example of DXT blocks.</a:t>
            </a:r>
          </a:p>
          <a:p>
            <a:endParaRPr lang="en-US" baseline="0" dirty="0" smtClean="0">
              <a:ea typeface="ＭＳ Ｐゴシック" pitchFamily="-112" charset="-128"/>
            </a:endParaRPr>
          </a:p>
          <a:p>
            <a:r>
              <a:rPr lang="en-US" baseline="0" dirty="0" smtClean="0">
                <a:ea typeface="ＭＳ Ｐゴシック" pitchFamily="-112" charset="-128"/>
              </a:rPr>
              <a:t>The key insight is that encoding patterns like this allow a single aligned, linear, easily </a:t>
            </a:r>
            <a:r>
              <a:rPr lang="en-US" baseline="0" dirty="0" err="1" smtClean="0">
                <a:ea typeface="ＭＳ Ｐゴシック" pitchFamily="-112" charset="-128"/>
              </a:rPr>
              <a:t>prefetchable</a:t>
            </a:r>
            <a:r>
              <a:rPr lang="en-US" baseline="0" dirty="0" smtClean="0">
                <a:ea typeface="ＭＳ Ｐゴシック" pitchFamily="-112" charset="-128"/>
              </a:rPr>
              <a:t> read to load a rectangular block of pixels.  One can then take care to load a square block using VMX128/</a:t>
            </a:r>
            <a:r>
              <a:rPr lang="en-US" baseline="0" dirty="0" err="1" smtClean="0">
                <a:ea typeface="ＭＳ Ｐゴシック" pitchFamily="-112" charset="-128"/>
              </a:rPr>
              <a:t>Altivec</a:t>
            </a:r>
            <a:r>
              <a:rPr lang="en-US" baseline="0" dirty="0" smtClean="0">
                <a:ea typeface="ＭＳ Ｐゴシック" pitchFamily="-112" charset="-128"/>
              </a:rPr>
              <a:t>/ your vector instruction set of choice, transpose that, and write out both an </a:t>
            </a:r>
            <a:r>
              <a:rPr lang="en-US" baseline="0" dirty="0" err="1" smtClean="0">
                <a:ea typeface="ＭＳ Ｐゴシック" pitchFamily="-112" charset="-128"/>
              </a:rPr>
              <a:t>untiled</a:t>
            </a:r>
            <a:r>
              <a:rPr lang="en-US" baseline="0" dirty="0" smtClean="0">
                <a:ea typeface="ＭＳ Ｐゴシック" pitchFamily="-112" charset="-128"/>
              </a:rPr>
              <a:t> and </a:t>
            </a:r>
            <a:r>
              <a:rPr lang="en-US" baseline="0" dirty="0" err="1" smtClean="0">
                <a:ea typeface="ＭＳ Ｐゴシック" pitchFamily="-112" charset="-128"/>
              </a:rPr>
              <a:t>untiled+transposed</a:t>
            </a:r>
            <a:r>
              <a:rPr lang="en-US" baseline="0" dirty="0" smtClean="0">
                <a:ea typeface="ＭＳ Ｐゴシック" pitchFamily="-112" charset="-128"/>
              </a:rPr>
              <a:t> image simultaneously.</a:t>
            </a:r>
          </a:p>
          <a:p>
            <a:endParaRPr lang="en-US" baseline="0" dirty="0" smtClean="0">
              <a:ea typeface="ＭＳ Ｐゴシック" pitchFamily="-112" charset="-128"/>
            </a:endParaRPr>
          </a:p>
          <a:p>
            <a:r>
              <a:rPr lang="en-US" baseline="0" dirty="0" err="1" smtClean="0">
                <a:ea typeface="ＭＳ Ｐゴシック" pitchFamily="-112" charset="-128"/>
              </a:rPr>
              <a:t>Prefetching</a:t>
            </a:r>
            <a:r>
              <a:rPr lang="en-US" baseline="0" dirty="0" smtClean="0">
                <a:ea typeface="ＭＳ Ｐゴシック" pitchFamily="-112" charset="-128"/>
              </a:rPr>
              <a:t> carefully and trying to make the best tradeoff of block size, instructions count to transpose each block, read bandwidth per instruction, etc is simply labor from that point on.  The </a:t>
            </a:r>
            <a:r>
              <a:rPr lang="en-US" baseline="0" dirty="0" err="1" smtClean="0">
                <a:ea typeface="ＭＳ Ｐゴシック" pitchFamily="-112" charset="-128"/>
              </a:rPr>
              <a:t>untile</a:t>
            </a:r>
            <a:r>
              <a:rPr lang="en-US" baseline="0" dirty="0" smtClean="0">
                <a:ea typeface="ＭＳ Ｐゴシック" pitchFamily="-112" charset="-128"/>
              </a:rPr>
              <a:t> in our implementation also discards 8 bits of the 16bpp texture produced by the GPU, and operates on 32x32 blocks which are processed as 4 8x8 sub-blocks, two of which fit into a set of vector registers at once.</a:t>
            </a:r>
          </a:p>
          <a:p>
            <a:endParaRPr lang="en-US" baseline="0" dirty="0" smtClean="0">
              <a:ea typeface="ＭＳ Ｐゴシック" pitchFamily="-112"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pitchFamily="-112" charset="-128"/>
              </a:rPr>
              <a:t>The new </a:t>
            </a:r>
            <a:r>
              <a:rPr lang="en-US" baseline="0" dirty="0" err="1" smtClean="0">
                <a:ea typeface="ＭＳ Ｐゴシック" pitchFamily="-112" charset="-128"/>
              </a:rPr>
              <a:t>FastUntile</a:t>
            </a:r>
            <a:r>
              <a:rPr lang="en-US" baseline="0" dirty="0" smtClean="0">
                <a:ea typeface="ＭＳ Ｐゴシック" pitchFamily="-112" charset="-128"/>
              </a:rPr>
              <a:t> sample application in the XDK is an excellent starting point for performing the </a:t>
            </a:r>
            <a:r>
              <a:rPr lang="en-US" baseline="0" dirty="0" err="1" smtClean="0">
                <a:ea typeface="ＭＳ Ｐゴシック" pitchFamily="-112" charset="-128"/>
              </a:rPr>
              <a:t>untile</a:t>
            </a:r>
            <a:r>
              <a:rPr lang="en-US" baseline="0" dirty="0" smtClean="0">
                <a:ea typeface="ＭＳ Ｐゴシック" pitchFamily="-112" charset="-128"/>
              </a:rPr>
              <a:t> quickly.</a:t>
            </a:r>
            <a:endParaRPr lang="en-US" dirty="0"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A</a:t>
            </a:r>
            <a:r>
              <a:rPr lang="en-US" baseline="0" dirty="0" smtClean="0">
                <a:ea typeface="ＭＳ Ｐゴシック" pitchFamily="-112" charset="-128"/>
              </a:rPr>
              <a:t> visual example of progressing blocks of pixels and how they might be written out.</a:t>
            </a:r>
            <a:endParaRPr lang="en-US" dirty="0"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In</a:t>
            </a:r>
            <a:r>
              <a:rPr lang="en-US" baseline="0" dirty="0" smtClean="0">
                <a:ea typeface="ＭＳ Ｐゴシック" pitchFamily="-112" charset="-128"/>
              </a:rPr>
              <a:t> summary, we take something which looks nothing like an image and convert it into two 8bpp images containing horizontal and vertical edges.</a:t>
            </a:r>
          </a:p>
          <a:p>
            <a:endParaRPr lang="en-US" baseline="0" dirty="0" smtClean="0">
              <a:ea typeface="ＭＳ Ｐゴシック" pitchFamily="-112" charset="-128"/>
            </a:endParaRPr>
          </a:p>
          <a:p>
            <a:r>
              <a:rPr lang="en-US" baseline="0" dirty="0" smtClean="0">
                <a:ea typeface="ＭＳ Ｐゴシック" pitchFamily="-112" charset="-128"/>
              </a:rPr>
              <a:t>We then run the MLAA algorithm on these two images.</a:t>
            </a:r>
            <a:endParaRPr lang="en-US" dirty="0"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smtClean="0">
              <a:ea typeface="ＭＳ Ｐゴシック" pitchFamily="-112"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21D1CA40-89F3-49A5-A9A7-D167B397CBF5}"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Our implementation uses an</a:t>
            </a:r>
            <a:r>
              <a:rPr lang="en-US" baseline="0" dirty="0" smtClean="0">
                <a:ea typeface="ＭＳ Ｐゴシック" pitchFamily="-112" charset="-128"/>
              </a:rPr>
              <a:t> optimized </a:t>
            </a:r>
            <a:r>
              <a:rPr lang="en-US" dirty="0" smtClean="0">
                <a:ea typeface="ＭＳ Ｐゴシック" pitchFamily="-112" charset="-128"/>
              </a:rPr>
              <a:t>version of the reference code – not</a:t>
            </a:r>
            <a:r>
              <a:rPr lang="en-US" baseline="0" dirty="0" smtClean="0">
                <a:ea typeface="ＭＳ Ｐゴシック" pitchFamily="-112" charset="-128"/>
              </a:rPr>
              <a:t> many functional modifications were originally made besides a few changes to blend weight calculations.</a:t>
            </a:r>
          </a:p>
          <a:p>
            <a:endParaRPr lang="en-US" baseline="0" dirty="0" smtClean="0">
              <a:ea typeface="ＭＳ Ｐゴシック" pitchFamily="-112" charset="-128"/>
            </a:endParaRPr>
          </a:p>
          <a:p>
            <a:r>
              <a:rPr lang="en-US" baseline="0" dirty="0" smtClean="0">
                <a:ea typeface="ＭＳ Ｐゴシック" pitchFamily="-112" charset="-128"/>
              </a:rPr>
              <a:t>The fact that we only perform horizontal blend mask generation makes additional optimizations possible, and makes the code much easier to maintain.</a:t>
            </a: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Threading was the one of the last steps, which does</a:t>
            </a:r>
            <a:r>
              <a:rPr lang="en-US" baseline="0" dirty="0" smtClean="0">
                <a:ea typeface="ＭＳ Ｐゴシック" pitchFamily="-112" charset="-128"/>
              </a:rPr>
              <a:t> further complicate the careful balancing of cache </a:t>
            </a:r>
            <a:r>
              <a:rPr lang="en-US" baseline="0" dirty="0" err="1" smtClean="0">
                <a:ea typeface="ＭＳ Ｐゴシック" pitchFamily="-112" charset="-128"/>
              </a:rPr>
              <a:t>prefetching</a:t>
            </a:r>
            <a:r>
              <a:rPr lang="en-US" baseline="0" dirty="0" smtClean="0">
                <a:ea typeface="ＭＳ Ｐゴシック" pitchFamily="-112" charset="-128"/>
              </a:rPr>
              <a:t> and bandwidth usage.  The speedup was certainly not 1:1 with each thread added, and titles so far end up using two threads total.</a:t>
            </a:r>
          </a:p>
          <a:p>
            <a:endParaRPr lang="en-US" baseline="0" dirty="0" smtClean="0">
              <a:ea typeface="ＭＳ Ｐゴシック" pitchFamily="-112" charset="-128"/>
            </a:endParaRPr>
          </a:p>
          <a:p>
            <a:r>
              <a:rPr lang="en-US" baseline="0" dirty="0" smtClean="0">
                <a:ea typeface="ＭＳ Ｐゴシック" pitchFamily="-112" charset="-128"/>
              </a:rPr>
              <a:t>The threading pattern arrived at is similar to the reference code’s, interleaved horizontal blocks of the image are processed in a way that two adjacent blocks are not used simultaneously.  A single thread is responsible for locking the GPU resources, </a:t>
            </a:r>
            <a:r>
              <a:rPr lang="en-US" baseline="0" dirty="0" err="1" smtClean="0">
                <a:ea typeface="ＭＳ Ｐゴシック" pitchFamily="-112" charset="-128"/>
              </a:rPr>
              <a:t>untiling</a:t>
            </a:r>
            <a:r>
              <a:rPr lang="en-US" baseline="0" dirty="0" smtClean="0">
                <a:ea typeface="ＭＳ Ｐゴシック" pitchFamily="-112" charset="-128"/>
              </a:rPr>
              <a:t> the image and submitting work, and will then processes blocks once </a:t>
            </a:r>
            <a:r>
              <a:rPr lang="en-US" baseline="0" dirty="0" err="1" smtClean="0">
                <a:ea typeface="ＭＳ Ｐゴシック" pitchFamily="-112" charset="-128"/>
              </a:rPr>
              <a:t>untiling</a:t>
            </a:r>
            <a:r>
              <a:rPr lang="en-US" baseline="0" dirty="0" smtClean="0">
                <a:ea typeface="ＭＳ Ｐゴシック" pitchFamily="-112" charset="-128"/>
              </a:rPr>
              <a:t> is complete.</a:t>
            </a:r>
          </a:p>
          <a:p>
            <a:endParaRPr lang="en-US" baseline="0" dirty="0" smtClean="0">
              <a:ea typeface="ＭＳ Ｐゴシック" pitchFamily="-112" charset="-128"/>
            </a:endParaRPr>
          </a:p>
          <a:p>
            <a:r>
              <a:rPr lang="en-US" baseline="0" dirty="0" smtClean="0">
                <a:ea typeface="ＭＳ Ｐゴシック" pitchFamily="-112" charset="-128"/>
              </a:rPr>
              <a:t>It should be noted that the core MLAA code has many remaining opportunities for optimizations, both with respect to the speed of the code and additional preprocessing that could be cheaply done on the edge data to allow more efficient skipping of empty space, line length searches, etc.  Many of the ideas presented in the GPU implementations could be adapted to optimize the CPU code (particularly those that limit the total size of processed edges).</a:t>
            </a:r>
            <a:endParaRPr lang="en-US" dirty="0"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Blending is straightforward.</a:t>
            </a:r>
            <a:r>
              <a:rPr lang="en-US" baseline="0" dirty="0" smtClean="0">
                <a:ea typeface="ＭＳ Ｐゴシック" pitchFamily="-112" charset="-128"/>
              </a:rPr>
              <a:t>  In one of our final post-processing </a:t>
            </a:r>
            <a:r>
              <a:rPr lang="en-US" baseline="0" dirty="0" err="1" smtClean="0">
                <a:ea typeface="ＭＳ Ｐゴシック" pitchFamily="-112" charset="-128"/>
              </a:rPr>
              <a:t>shaders</a:t>
            </a:r>
            <a:r>
              <a:rPr lang="en-US" baseline="0" dirty="0" smtClean="0">
                <a:ea typeface="ＭＳ Ｐゴシック" pitchFamily="-112" charset="-128"/>
              </a:rPr>
              <a:t> (that is ALU heavy), we read the blend masks and blend between adjacent pixels in the image to produce the final, </a:t>
            </a:r>
            <a:r>
              <a:rPr lang="en-US" baseline="0" dirty="0" err="1" smtClean="0">
                <a:ea typeface="ＭＳ Ｐゴシック" pitchFamily="-112" charset="-128"/>
              </a:rPr>
              <a:t>antialiased</a:t>
            </a:r>
            <a:r>
              <a:rPr lang="en-US" baseline="0" dirty="0" smtClean="0">
                <a:ea typeface="ＭＳ Ｐゴシック" pitchFamily="-112" charset="-128"/>
              </a:rPr>
              <a:t> image.</a:t>
            </a:r>
          </a:p>
          <a:p>
            <a:endParaRPr lang="en-US" baseline="0" dirty="0" smtClean="0">
              <a:ea typeface="ＭＳ Ｐゴシック" pitchFamily="-112" charset="-128"/>
            </a:endParaRPr>
          </a:p>
          <a:p>
            <a:r>
              <a:rPr lang="en-US" baseline="0" dirty="0" smtClean="0">
                <a:ea typeface="ＭＳ Ｐゴシック" pitchFamily="-112" charset="-128"/>
              </a:rPr>
              <a:t>We currently blend all four neighbors, but based on preliminary results from Jimenez’s MLAA, using bilinear filtering to blend only the dominant horizontal and vertical neighbor may produce similar results while reducing total blending time.</a:t>
            </a: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12" charset="-128"/>
              </a:rPr>
              <a:t>As</a:t>
            </a:r>
            <a:r>
              <a:rPr lang="en-US" baseline="0" smtClean="0">
                <a:ea typeface="ＭＳ Ｐゴシック" pitchFamily="-112" charset="-128"/>
              </a:rPr>
              <a:t> our edge detection is processed on the GPU, a whole wealth of new options is available to us.  Most notably, it becomes cheap to use additional buffers and linear-intensity values when computing edge data.</a:t>
            </a:r>
          </a:p>
          <a:p>
            <a:r>
              <a:rPr lang="en-US" baseline="0" smtClean="0">
                <a:ea typeface="ＭＳ Ｐゴシック" pitchFamily="-112" charset="-128"/>
              </a:rPr>
              <a:t>Adapting the edge detection to the individual style of each game was essential to get stable filtering and avoid too much </a:t>
            </a:r>
            <a:r>
              <a:rPr lang="en-US" baseline="0" err="1" smtClean="0">
                <a:ea typeface="ＭＳ Ｐゴシック" pitchFamily="-112" charset="-128"/>
              </a:rPr>
              <a:t>overblurring</a:t>
            </a:r>
            <a:r>
              <a:rPr lang="en-US" baseline="0" smtClean="0">
                <a:ea typeface="ＭＳ Ｐゴシック" pitchFamily="-112" charset="-128"/>
              </a:rPr>
              <a:t>.</a:t>
            </a:r>
          </a:p>
          <a:p>
            <a:endParaRPr lang="en-US" baseline="0" smtClean="0">
              <a:ea typeface="ＭＳ Ｐゴシック" pitchFamily="-112" charset="-128"/>
            </a:endParaRPr>
          </a:p>
          <a:p>
            <a:r>
              <a:rPr lang="en-US" baseline="0" smtClean="0">
                <a:ea typeface="ＭＳ Ｐゴシック" pitchFamily="-112" charset="-128"/>
              </a:rPr>
              <a:t>All that said, </a:t>
            </a:r>
            <a:r>
              <a:rPr lang="en-US" baseline="0" err="1" smtClean="0">
                <a:ea typeface="ＭＳ Ｐゴシック" pitchFamily="-112" charset="-128"/>
              </a:rPr>
              <a:t>overblurring</a:t>
            </a:r>
            <a:r>
              <a:rPr lang="en-US" baseline="0" smtClean="0">
                <a:ea typeface="ＭＳ Ｐゴシック" pitchFamily="-112" charset="-128"/>
              </a:rPr>
              <a:t> can still be an issue, particularly on fonts and Costume Quest’s </a:t>
            </a:r>
            <a:r>
              <a:rPr lang="en-US" baseline="0" err="1" smtClean="0">
                <a:ea typeface="ＭＳ Ｐゴシック" pitchFamily="-112" charset="-128"/>
              </a:rPr>
              <a:t>toon</a:t>
            </a:r>
            <a:r>
              <a:rPr lang="en-US" baseline="0" smtClean="0">
                <a:ea typeface="ＭＳ Ｐゴシック" pitchFamily="-112" charset="-128"/>
              </a:rPr>
              <a:t>-like visual style.  Fine texture detail could become much less legible due to MLAA, along with the cell-shaded outlines around the characters.  All reasons why Costume Quest used stencil (material) edges in addition to color edges.</a:t>
            </a:r>
            <a:endParaRPr lang="en-US"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We found that pure color edges often did not provide very stable</a:t>
            </a:r>
            <a:r>
              <a:rPr lang="en-US" baseline="0" dirty="0" smtClean="0">
                <a:ea typeface="ＭＳ Ｐゴシック" pitchFamily="-112" charset="-128"/>
              </a:rPr>
              <a:t> or desirable results (both missing edges and </a:t>
            </a:r>
            <a:r>
              <a:rPr lang="en-US" baseline="0" dirty="0" err="1" smtClean="0">
                <a:ea typeface="ＭＳ Ｐゴシック" pitchFamily="-112" charset="-128"/>
              </a:rPr>
              <a:t>overblurring</a:t>
            </a:r>
            <a:r>
              <a:rPr lang="en-US" baseline="0" dirty="0" smtClean="0">
                <a:ea typeface="ＭＳ Ｐゴシック" pitchFamily="-112" charset="-128"/>
              </a:rPr>
              <a:t> areas of the image).</a:t>
            </a:r>
            <a:endParaRPr lang="en-US" dirty="0" smtClean="0">
              <a:ea typeface="ＭＳ Ｐゴシック" pitchFamily="-112" charset="-128"/>
            </a:endParaRPr>
          </a:p>
          <a:p>
            <a:r>
              <a:rPr lang="en-US" dirty="0" smtClean="0">
                <a:ea typeface="ＭＳ Ｐゴシック" pitchFamily="-112" charset="-128"/>
              </a:rPr>
              <a:t>We had some experience with edge detection from depth and materials</a:t>
            </a:r>
            <a:r>
              <a:rPr lang="en-US" baseline="0" dirty="0" smtClean="0">
                <a:ea typeface="ＭＳ Ｐゴシック" pitchFamily="-112" charset="-128"/>
              </a:rPr>
              <a:t> </a:t>
            </a:r>
            <a:r>
              <a:rPr lang="en-US" dirty="0" smtClean="0">
                <a:ea typeface="ＭＳ Ｐゴシック" pitchFamily="-112" charset="-128"/>
              </a:rPr>
              <a:t>from the </a:t>
            </a:r>
            <a:r>
              <a:rPr lang="en-US" dirty="0" err="1" smtClean="0">
                <a:ea typeface="ＭＳ Ｐゴシック" pitchFamily="-112" charset="-128"/>
              </a:rPr>
              <a:t>antialiasing</a:t>
            </a:r>
            <a:r>
              <a:rPr lang="en-US" dirty="0" smtClean="0">
                <a:ea typeface="ＭＳ Ｐゴシック" pitchFamily="-112" charset="-128"/>
              </a:rPr>
              <a:t> approach used in Brutal Legend, and this provided a starting</a:t>
            </a:r>
            <a:r>
              <a:rPr lang="en-US" baseline="0" dirty="0" smtClean="0">
                <a:ea typeface="ＭＳ Ｐゴシック" pitchFamily="-112" charset="-128"/>
              </a:rPr>
              <a:t> point to improve the quality of edge detection.</a:t>
            </a:r>
          </a:p>
          <a:p>
            <a:endParaRPr lang="en-US" baseline="0" dirty="0" smtClean="0">
              <a:ea typeface="ＭＳ Ｐゴシック" pitchFamily="-112" charset="-128"/>
            </a:endParaRPr>
          </a:p>
          <a:p>
            <a:r>
              <a:rPr lang="en-US" baseline="0" dirty="0" smtClean="0">
                <a:ea typeface="ＭＳ Ｐゴシック" pitchFamily="-112" charset="-128"/>
              </a:rPr>
              <a:t>Using a relative difference from the center pixel provides a way to avoid two issues with depth-based edges</a:t>
            </a:r>
          </a:p>
          <a:p>
            <a:pPr>
              <a:buFontTx/>
              <a:buChar char="-"/>
            </a:pPr>
            <a:r>
              <a:rPr lang="en-US" baseline="0" dirty="0" smtClean="0">
                <a:ea typeface="ＭＳ Ｐゴシック" pitchFamily="-112" charset="-128"/>
              </a:rPr>
              <a:t>Avoiding flat sloping surfaces from being flagged as edges</a:t>
            </a:r>
          </a:p>
          <a:p>
            <a:pPr>
              <a:buFontTx/>
              <a:buChar char="-"/>
            </a:pPr>
            <a:r>
              <a:rPr lang="en-US" baseline="0" dirty="0" smtClean="0">
                <a:ea typeface="ＭＳ Ｐゴシック" pitchFamily="-112" charset="-128"/>
              </a:rPr>
              <a:t>Edge tolerance falling off with distance</a:t>
            </a:r>
          </a:p>
          <a:p>
            <a:endParaRPr lang="en-US" dirty="0" smtClean="0">
              <a:ea typeface="ＭＳ Ｐゴシック" pitchFamily="-112" charset="-128"/>
            </a:endParaRPr>
          </a:p>
          <a:p>
            <a:r>
              <a:rPr lang="en-US" dirty="0" smtClean="0">
                <a:ea typeface="ＭＳ Ｐゴシック" pitchFamily="-112" charset="-128"/>
              </a:rPr>
              <a:t>Note that these assume your </a:t>
            </a:r>
            <a:r>
              <a:rPr lang="en-US" baseline="0" dirty="0" smtClean="0">
                <a:ea typeface="ＭＳ Ｐゴシック" pitchFamily="-112" charset="-128"/>
              </a:rPr>
              <a:t>near values are at 0, far values 1.</a:t>
            </a:r>
            <a:endParaRPr lang="en-US" dirty="0"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Flat</a:t>
            </a:r>
            <a:r>
              <a:rPr lang="en-US" baseline="0" dirty="0" smtClean="0">
                <a:ea typeface="ＭＳ Ｐゴシック" pitchFamily="-112" charset="-128"/>
              </a:rPr>
              <a:t> areas can </a:t>
            </a:r>
            <a:endParaRPr lang="en-US" dirty="0"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Using</a:t>
            </a:r>
            <a:r>
              <a:rPr lang="en-US" baseline="0" dirty="0" smtClean="0">
                <a:ea typeface="ＭＳ Ｐゴシック" pitchFamily="-112" charset="-128"/>
              </a:rPr>
              <a:t> material-based edges will detect edges that depth edges would normally miss, and is very stable.  However, it may add more edges than normally desired and cause </a:t>
            </a:r>
            <a:r>
              <a:rPr lang="en-US" baseline="0" dirty="0" err="1" smtClean="0">
                <a:ea typeface="ＭＳ Ｐゴシック" pitchFamily="-112" charset="-128"/>
              </a:rPr>
              <a:t>overblurring</a:t>
            </a:r>
            <a:r>
              <a:rPr lang="en-US" baseline="0" dirty="0" smtClean="0">
                <a:ea typeface="ＭＳ Ｐゴシック" pitchFamily="-112" charset="-128"/>
              </a:rPr>
              <a:t>.</a:t>
            </a:r>
          </a:p>
          <a:p>
            <a:endParaRPr lang="en-US" baseline="0" dirty="0" smtClean="0">
              <a:ea typeface="ＭＳ Ｐゴシック" pitchFamily="-112" charset="-128"/>
            </a:endParaRPr>
          </a:p>
          <a:p>
            <a:r>
              <a:rPr lang="en-US" baseline="0" dirty="0" smtClean="0">
                <a:ea typeface="ＭＳ Ｐゴシック" pitchFamily="-112" charset="-128"/>
              </a:rPr>
              <a:t>This said, for games without large view distances and no need to reduce edge detection tolerance in the distance, material edges may be preferable due to their stability and simplicity.</a:t>
            </a:r>
            <a:endParaRPr lang="en-US" dirty="0"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12" charset="-128"/>
              </a:rPr>
              <a:t>But</a:t>
            </a:r>
            <a:r>
              <a:rPr lang="en-US" baseline="0" smtClean="0">
                <a:ea typeface="ＭＳ Ｐゴシック" pitchFamily="-112" charset="-128"/>
              </a:rPr>
              <a:t> neither handles everything.  (Though adding normal-based edges would find the horizontal edge this particular case)</a:t>
            </a:r>
            <a:endParaRPr lang="en-US"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Costume Quest</a:t>
            </a:r>
            <a:r>
              <a:rPr lang="en-US" baseline="0" dirty="0" smtClean="0">
                <a:ea typeface="ＭＳ Ｐゴシック" pitchFamily="-112" charset="-128"/>
              </a:rPr>
              <a:t> ended up using a scheme where stencil/material edges were used to increase the sensitivity of color edges.  This lead to stable edge detection for almost all situations, but without adding edges that wouldn’t visibly reduce aliasing.</a:t>
            </a:r>
          </a:p>
          <a:p>
            <a:endParaRPr lang="en-US" baseline="0" dirty="0" smtClean="0">
              <a:ea typeface="ＭＳ Ｐゴシック" pitchFamily="-112" charset="-128"/>
            </a:endParaRPr>
          </a:p>
          <a:p>
            <a:r>
              <a:rPr lang="en-US" baseline="0" dirty="0" smtClean="0">
                <a:ea typeface="ＭＳ Ｐゴシック" pitchFamily="-112" charset="-128"/>
              </a:rPr>
              <a:t>Stacking went even simpler and used only the color buffer, but added a few tweaks to improve quality, help performance and avoid some degenerate scenarios.</a:t>
            </a:r>
          </a:p>
          <a:p>
            <a:r>
              <a:rPr lang="en-US" baseline="0" dirty="0" smtClean="0">
                <a:ea typeface="ＭＳ Ｐゴシック" pitchFamily="-112" charset="-128"/>
              </a:rPr>
              <a:t>Stacking also used a linear lighting pipeline, so linear color values were needed – but we only used an approximation to save texture fetching cost, the difference is very minor (in some cases it actually helps).</a:t>
            </a:r>
            <a:endParaRPr lang="en-US" dirty="0"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12" charset="-128"/>
              </a:rPr>
              <a:t>One of the tricks used in Stacking was a local adjustment of the</a:t>
            </a:r>
            <a:r>
              <a:rPr lang="en-US" baseline="0" smtClean="0">
                <a:ea typeface="ＭＳ Ｐゴシック" pitchFamily="-112" charset="-128"/>
              </a:rPr>
              <a:t> edge threshold based on the luminance of the pixel and its neighbors, reducing edges to just the most contrast-y areas.  This is particularly helpful reducing the amount materials with high frequency details are blurred.</a:t>
            </a:r>
            <a:endParaRPr lang="en-US"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Prior presenters have well explained the MLAA algorithm and some implementation approaches, as well as some of the motivations for its use (alternative to MSAA, lower memory, application to deferred shading) and some of the drawbacks (fonts, unnecessary blurring, cost etc).</a:t>
            </a:r>
          </a:p>
          <a:p>
            <a:endParaRPr lang="en-US" dirty="0" smtClean="0">
              <a:ea typeface="ＭＳ Ｐゴシック" pitchFamily="-112" charset="-128"/>
            </a:endParaRPr>
          </a:p>
          <a:p>
            <a:r>
              <a:rPr lang="en-US" dirty="0" smtClean="0">
                <a:ea typeface="ＭＳ Ｐゴシック" pitchFamily="-112" charset="-128"/>
              </a:rPr>
              <a:t>In this talk we’ll describe an implementation that has been used in several titles for the Xbox 360, one that has very low (and fixed) GPU costs and makes MLAA an option on the platform.  We’ll also touch on some of the techniques developed to adapt the edge filtering to each title’s visual style, and general implementation and deployment notes relevant for any real-time application.</a:t>
            </a:r>
          </a:p>
        </p:txBody>
      </p:sp>
      <p:sp>
        <p:nvSpPr>
          <p:cNvPr id="20484" name="Slide Number Placeholder 3"/>
          <p:cNvSpPr>
            <a:spLocks noGrp="1"/>
          </p:cNvSpPr>
          <p:nvPr>
            <p:ph type="sldNum" sz="quarter" idx="5"/>
          </p:nvPr>
        </p:nvSpPr>
        <p:spPr bwMode="auto">
          <a:noFill/>
          <a:ln>
            <a:miter lim="800000"/>
            <a:headEnd/>
            <a:tailEnd/>
          </a:ln>
        </p:spPr>
        <p:txBody>
          <a:bodyPr/>
          <a:lstStyle/>
          <a:p>
            <a:fld id="{A99FEE0F-9390-47FE-9BBA-A7AE36391F4B}"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Stacking also omitted </a:t>
            </a:r>
            <a:r>
              <a:rPr lang="en-US" baseline="0" dirty="0" smtClean="0">
                <a:ea typeface="ＭＳ Ｐゴシック" pitchFamily="-112" charset="-128"/>
              </a:rPr>
              <a:t>edge detection at depths that would be fully out of focus, as the depth of field adequately hides aliasing.</a:t>
            </a:r>
          </a:p>
          <a:p>
            <a:endParaRPr lang="en-US" baseline="0" dirty="0" smtClean="0">
              <a:ea typeface="ＭＳ Ｐゴシック" pitchFamily="-112" charset="-128"/>
            </a:endParaRPr>
          </a:p>
          <a:p>
            <a:r>
              <a:rPr lang="en-US" baseline="0" dirty="0" smtClean="0">
                <a:ea typeface="ＭＳ Ｐゴシック" pitchFamily="-112" charset="-128"/>
              </a:rPr>
              <a:t>Note that filtering the edges in the depth range where objects are transitioning from in focus to out of focus does provide noticeable quality improvements.</a:t>
            </a:r>
          </a:p>
          <a:p>
            <a:r>
              <a:rPr lang="en-US" baseline="0" dirty="0" smtClean="0">
                <a:ea typeface="ＭＳ Ｐゴシック" pitchFamily="-112" charset="-128"/>
              </a:rPr>
              <a:t>It may however make the latency of the blend weight calculations more difficult to hide, any DOF blurring passes would need to wait for MLAA results.</a:t>
            </a:r>
            <a:endParaRPr lang="en-US" dirty="0"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ea typeface="ＭＳ Ｐゴシック" pitchFamily="-112" charset="-128"/>
              </a:rPr>
              <a:t>In some titles, there were certain materials and areas where the player could get a screen-full of edges, causing a noticeable decrease in performance due to the heavy CPU load.</a:t>
            </a:r>
          </a:p>
          <a:p>
            <a:endParaRPr lang="en-US" baseline="0" dirty="0" smtClean="0">
              <a:ea typeface="ＭＳ Ｐゴシック" pitchFamily="-112" charset="-128"/>
            </a:endParaRPr>
          </a:p>
          <a:p>
            <a:r>
              <a:rPr lang="en-US" baseline="0" dirty="0" smtClean="0">
                <a:ea typeface="ＭＳ Ｐゴシック" pitchFamily="-112" charset="-128"/>
              </a:rPr>
              <a:t>In some situations, a simple PID controller was used to adjust the edge tolerance dynamically, reducing it whenever CPU time was growing, and increasing it to normal whenever load was below average. To handle the worst situations, a hard wall-clock budget of CPU time was enforced, simply skipping any remaining blend mask generation work and allowing the GPU to complete.  This could cause some small amounts of flicker, but these were rarely very noticeable as the skipped work was generally contained within the last several vertical tiles.</a:t>
            </a:r>
          </a:p>
          <a:p>
            <a:endParaRPr lang="en-US" dirty="0" smtClean="0">
              <a:ea typeface="ＭＳ Ｐゴシック" pitchFamily="-112"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Memory requirements are fairly low, and could be reduced further by </a:t>
            </a:r>
            <a:r>
              <a:rPr lang="en-US" dirty="0" err="1" smtClean="0">
                <a:ea typeface="ＭＳ Ｐゴシック" pitchFamily="-112" charset="-128"/>
              </a:rPr>
              <a:t>untiling</a:t>
            </a:r>
            <a:r>
              <a:rPr lang="en-US" dirty="0" smtClean="0">
                <a:ea typeface="ＭＳ Ｐゴシック" pitchFamily="-112" charset="-128"/>
              </a:rPr>
              <a:t> the horizontal image into a smaller set of temporary buffers, or performing the horizontal </a:t>
            </a:r>
            <a:r>
              <a:rPr lang="en-US" dirty="0" err="1" smtClean="0">
                <a:ea typeface="ＭＳ Ｐゴシック" pitchFamily="-112" charset="-128"/>
              </a:rPr>
              <a:t>untile</a:t>
            </a:r>
            <a:r>
              <a:rPr lang="en-US" dirty="0" smtClean="0">
                <a:ea typeface="ＭＳ Ｐゴシック" pitchFamily="-112" charset="-128"/>
              </a:rPr>
              <a:t> in-place, reusing the input edge buffer.</a:t>
            </a:r>
          </a:p>
          <a:p>
            <a:endParaRPr lang="en-US" dirty="0" smtClean="0">
              <a:ea typeface="ＭＳ Ｐゴシック" pitchFamily="-112" charset="-128"/>
            </a:endParaRPr>
          </a:p>
          <a:p>
            <a:r>
              <a:rPr lang="en-US" dirty="0" smtClean="0">
                <a:ea typeface="ＭＳ Ｐゴシック" pitchFamily="-112" charset="-128"/>
              </a:rPr>
              <a:t>Latency is hidden by performing other work (bloom, </a:t>
            </a:r>
            <a:r>
              <a:rPr lang="en-US" dirty="0" err="1" smtClean="0">
                <a:ea typeface="ＭＳ Ｐゴシック" pitchFamily="-112" charset="-128"/>
              </a:rPr>
              <a:t>dof</a:t>
            </a:r>
            <a:r>
              <a:rPr lang="en-US" dirty="0" smtClean="0">
                <a:ea typeface="ＭＳ Ｐゴシック" pitchFamily="-112" charset="-128"/>
              </a:rPr>
              <a:t> </a:t>
            </a:r>
            <a:r>
              <a:rPr lang="en-US" dirty="0" err="1" smtClean="0">
                <a:ea typeface="ＭＳ Ｐゴシック" pitchFamily="-112" charset="-128"/>
              </a:rPr>
              <a:t>precalculations</a:t>
            </a:r>
            <a:r>
              <a:rPr lang="en-US" dirty="0" smtClean="0">
                <a:ea typeface="ＭＳ Ｐゴシック" pitchFamily="-112" charset="-128"/>
              </a:rPr>
              <a:t>, and parts of the next frame) while the blend masks are being computed.</a:t>
            </a:r>
          </a:p>
          <a:p>
            <a:endParaRPr lang="en-US" dirty="0" smtClean="0">
              <a:ea typeface="ＭＳ Ｐゴシック" pitchFamily="-112" charset="-128"/>
            </a:endParaRPr>
          </a:p>
          <a:p>
            <a:r>
              <a:rPr lang="en-US" dirty="0" smtClean="0">
                <a:ea typeface="ＭＳ Ｐゴシック" pitchFamily="-112" charset="-128"/>
              </a:rPr>
              <a:t>We perform MLAA before any UI or </a:t>
            </a:r>
            <a:r>
              <a:rPr lang="en-US" dirty="0" err="1" smtClean="0">
                <a:ea typeface="ＭＳ Ｐゴシック" pitchFamily="-112" charset="-128"/>
              </a:rPr>
              <a:t>postprocessing</a:t>
            </a:r>
            <a:r>
              <a:rPr lang="en-US" dirty="0" smtClean="0">
                <a:ea typeface="ＭＳ Ｐゴシック" pitchFamily="-112" charset="-128"/>
              </a:rPr>
              <a:t> (though taking into account any </a:t>
            </a:r>
            <a:r>
              <a:rPr lang="en-US" dirty="0" err="1" smtClean="0">
                <a:ea typeface="ＭＳ Ｐゴシック" pitchFamily="-112" charset="-128"/>
              </a:rPr>
              <a:t>postprocessing</a:t>
            </a:r>
            <a:r>
              <a:rPr lang="en-US" dirty="0" smtClean="0">
                <a:ea typeface="ＭＳ Ｐゴシック" pitchFamily="-112" charset="-128"/>
              </a:rPr>
              <a:t> color changes, etc may have in edge detection may be worthwhile).</a:t>
            </a:r>
          </a:p>
          <a:p>
            <a:endParaRPr lang="en-US" dirty="0" smtClean="0">
              <a:ea typeface="ＭＳ Ｐゴシック" pitchFamily="-112" charset="-128"/>
            </a:endParaRPr>
          </a:p>
          <a:p>
            <a:r>
              <a:rPr lang="en-US" dirty="0" smtClean="0">
                <a:ea typeface="ＭＳ Ｐゴシック" pitchFamily="-112" charset="-128"/>
              </a:rPr>
              <a:t>Final GPU cost varied between each title, and was mainly dependent on the type of edge detection used and how much MLAA work could be combined into existing </a:t>
            </a:r>
            <a:r>
              <a:rPr lang="en-US" dirty="0" err="1" smtClean="0">
                <a:ea typeface="ＭＳ Ｐゴシック" pitchFamily="-112" charset="-128"/>
              </a:rPr>
              <a:t>shaders</a:t>
            </a:r>
            <a:r>
              <a:rPr lang="en-US" dirty="0" smtClean="0">
                <a:ea typeface="ＭＳ Ｐゴシック" pitchFamily="-112" charset="-128"/>
              </a:rPr>
              <a:t> (for example, putting texture-heavy MLAA work in ALU-heavy </a:t>
            </a:r>
            <a:r>
              <a:rPr lang="en-US" dirty="0" err="1" smtClean="0">
                <a:ea typeface="ＭＳ Ｐゴシック" pitchFamily="-112" charset="-128"/>
              </a:rPr>
              <a:t>shaders</a:t>
            </a:r>
            <a:r>
              <a:rPr lang="en-US" dirty="0" smtClean="0">
                <a:ea typeface="ＭＳ Ｐゴシック" pitchFamily="-112" charset="-128"/>
              </a:rPr>
              <a:t>, or </a:t>
            </a:r>
            <a:r>
              <a:rPr lang="en-US" dirty="0" err="1" smtClean="0">
                <a:ea typeface="ＭＳ Ｐゴシック" pitchFamily="-112" charset="-128"/>
              </a:rPr>
              <a:t>shaders</a:t>
            </a:r>
            <a:r>
              <a:rPr lang="en-US" dirty="0" smtClean="0">
                <a:ea typeface="ＭＳ Ｐゴシック" pitchFamily="-112" charset="-128"/>
              </a:rPr>
              <a:t> that already fetched most of the data needed by MLAA, using the MLAA blend as cheap depth of field blur, etc).  The lowest integration cost was approximately .34ms, while on average it costs .5-.6ms.  In our integration, this cost is supplemented with the cost of a z-buffer reload.</a:t>
            </a:r>
          </a:p>
          <a:p>
            <a:endParaRPr lang="es-ES" baseline="0" dirty="0" smtClean="0">
              <a:ea typeface="ＭＳ Ｐゴシック" pitchFamily="-112"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0140411C-7931-403C-ABBF-456C04B2E3E9}"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It should be clear that many additional optimizations are still available, and many of the approaches suggested</a:t>
            </a:r>
            <a:r>
              <a:rPr lang="en-US" baseline="0" dirty="0" smtClean="0">
                <a:ea typeface="ＭＳ Ｐゴシック" pitchFamily="-112" charset="-128"/>
              </a:rPr>
              <a:t> in this course provide additional avenues for optimizations and quality improvements.</a:t>
            </a:r>
            <a:endParaRPr lang="en-US" dirty="0" smtClean="0">
              <a:ea typeface="ＭＳ Ｐゴシック" pitchFamily="-112" charset="-128"/>
            </a:endParaRPr>
          </a:p>
          <a:p>
            <a:endParaRPr lang="es-ES" dirty="0" smtClean="0">
              <a:ea typeface="ＭＳ Ｐゴシック" pitchFamily="-112"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0140411C-7931-403C-ABBF-456C04B2E3E9}"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dirty="0" smtClean="0">
              <a:ea typeface="ＭＳ Ｐゴシック" pitchFamily="-112"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0140411C-7931-403C-ABBF-456C04B2E3E9}" type="slidenum">
              <a:rPr lang="en-US"/>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Prior presenters have well explained the MLAA algorithm and some implementation approaches, as well as some of the motivations for its use (alternative to MSAA, lower memory, application to deferred shading) and some of the drawbacks (fonts, unnecessary blurring, cost etc).</a:t>
            </a:r>
          </a:p>
          <a:p>
            <a:endParaRPr lang="en-US" dirty="0" smtClean="0">
              <a:ea typeface="ＭＳ Ｐゴシック" pitchFamily="-112" charset="-128"/>
            </a:endParaRPr>
          </a:p>
          <a:p>
            <a:r>
              <a:rPr lang="en-US" dirty="0" smtClean="0">
                <a:ea typeface="ＭＳ Ｐゴシック" pitchFamily="-112" charset="-128"/>
              </a:rPr>
              <a:t>In this talk we’ll describe an implementation that has been used in several titles for the Xbox 360, one that has very low (and fixed) GPU costs and makes MLAA an option on the platform.  We’ll also touch on some of the techniques developed to adapt the edge filtering to each title’s visual style, and general implementation and deployment notes relevant for any real-time application.</a:t>
            </a:r>
          </a:p>
        </p:txBody>
      </p:sp>
      <p:sp>
        <p:nvSpPr>
          <p:cNvPr id="20484" name="Slide Number Placeholder 3"/>
          <p:cNvSpPr>
            <a:spLocks noGrp="1"/>
          </p:cNvSpPr>
          <p:nvPr>
            <p:ph type="sldNum" sz="quarter" idx="5"/>
          </p:nvPr>
        </p:nvSpPr>
        <p:spPr bwMode="auto">
          <a:noFill/>
          <a:ln>
            <a:miter lim="800000"/>
            <a:headEnd/>
            <a:tailEnd/>
          </a:ln>
        </p:spPr>
        <p:txBody>
          <a:bodyPr/>
          <a:lstStyle/>
          <a:p>
            <a:fld id="{A99FEE0F-9390-47FE-9BBA-A7AE36391F4B}"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Prior presenters have well explained the MLAA algorithm and some implementation approaches, as well as some of the motivations for its use (alternative to MSAA, lower memory, application to deferred shading) and some of the drawbacks (fonts, unnecessary blurring, cost etc).</a:t>
            </a:r>
          </a:p>
          <a:p>
            <a:endParaRPr lang="en-US" dirty="0" smtClean="0">
              <a:ea typeface="ＭＳ Ｐゴシック" pitchFamily="-112" charset="-128"/>
            </a:endParaRPr>
          </a:p>
          <a:p>
            <a:r>
              <a:rPr lang="en-US" dirty="0" smtClean="0">
                <a:ea typeface="ＭＳ Ｐゴシック" pitchFamily="-112" charset="-128"/>
              </a:rPr>
              <a:t>In this talk we’ll describe an implementation that has been used in several titles for the Xbox 360, one that has very low (and fixed) GPU costs and makes MLAA an option on the platform.  We’ll also touch on some of the techniques developed to adapt the edge filtering to each title’s visual style, and general implementation and deployment notes relevant for any real-time application.</a:t>
            </a:r>
          </a:p>
        </p:txBody>
      </p:sp>
      <p:sp>
        <p:nvSpPr>
          <p:cNvPr id="20484" name="Slide Number Placeholder 3"/>
          <p:cNvSpPr>
            <a:spLocks noGrp="1"/>
          </p:cNvSpPr>
          <p:nvPr>
            <p:ph type="sldNum" sz="quarter" idx="5"/>
          </p:nvPr>
        </p:nvSpPr>
        <p:spPr bwMode="auto">
          <a:noFill/>
          <a:ln>
            <a:miter lim="800000"/>
            <a:headEnd/>
            <a:tailEnd/>
          </a:ln>
        </p:spPr>
        <p:txBody>
          <a:bodyPr/>
          <a:lstStyle/>
          <a:p>
            <a:fld id="{A99FEE0F-9390-47FE-9BBA-A7AE36391F4B}"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Prior presenters have well explained the MLAA algorithm and some implementation approaches, as well as some of the motivations for its use (alternative to MSAA, lower memory, application to deferred shading) and some of the drawbacks (fonts, unnecessary blurring, cost etc).</a:t>
            </a:r>
          </a:p>
          <a:p>
            <a:endParaRPr lang="en-US" dirty="0" smtClean="0">
              <a:ea typeface="ＭＳ Ｐゴシック" pitchFamily="-112" charset="-128"/>
            </a:endParaRPr>
          </a:p>
          <a:p>
            <a:r>
              <a:rPr lang="en-US" dirty="0" smtClean="0">
                <a:ea typeface="ＭＳ Ｐゴシック" pitchFamily="-112" charset="-128"/>
              </a:rPr>
              <a:t>In this talk we’ll describe an implementation that has been used in several titles for the Xbox 360, one that has very low (and fixed) GPU costs and makes MLAA an option on the platform.  We’ll also touch on some of the techniques developed to adapt the edge filtering to each title’s visual style, and general implementation and deployment notes relevant for any real-time application.</a:t>
            </a:r>
          </a:p>
        </p:txBody>
      </p:sp>
      <p:sp>
        <p:nvSpPr>
          <p:cNvPr id="20484" name="Slide Number Placeholder 3"/>
          <p:cNvSpPr>
            <a:spLocks noGrp="1"/>
          </p:cNvSpPr>
          <p:nvPr>
            <p:ph type="sldNum" sz="quarter" idx="5"/>
          </p:nvPr>
        </p:nvSpPr>
        <p:spPr bwMode="auto">
          <a:noFill/>
          <a:ln>
            <a:miter lim="800000"/>
            <a:headEnd/>
            <a:tailEnd/>
          </a:ln>
        </p:spPr>
        <p:txBody>
          <a:bodyPr/>
          <a:lstStyle/>
          <a:p>
            <a:fld id="{A99FEE0F-9390-47FE-9BBA-A7AE36391F4B}"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Prior presenters have well explained the MLAA algorithm and some implementation approaches, as well as some of the motivations for its use (alternative to MSAA, lower memory, application to deferred shading) and some of the drawbacks (fonts, unnecessary blurring, cost etc).</a:t>
            </a:r>
          </a:p>
          <a:p>
            <a:endParaRPr lang="en-US" dirty="0" smtClean="0">
              <a:ea typeface="ＭＳ Ｐゴシック" pitchFamily="-112" charset="-128"/>
            </a:endParaRPr>
          </a:p>
          <a:p>
            <a:r>
              <a:rPr lang="en-US" dirty="0" smtClean="0">
                <a:ea typeface="ＭＳ Ｐゴシック" pitchFamily="-112" charset="-128"/>
              </a:rPr>
              <a:t>In this talk we’ll describe an implementation that has been used in several titles for the Xbox 360, one that has very low (and fixed) GPU costs and makes MLAA an option on the platform.  We’ll also touch on some of the techniques developed to adapt the edge filtering to each title’s visual style, and general implementation and deployment notes relevant for any real-time application.</a:t>
            </a:r>
          </a:p>
        </p:txBody>
      </p:sp>
      <p:sp>
        <p:nvSpPr>
          <p:cNvPr id="20484" name="Slide Number Placeholder 3"/>
          <p:cNvSpPr>
            <a:spLocks noGrp="1"/>
          </p:cNvSpPr>
          <p:nvPr>
            <p:ph type="sldNum" sz="quarter" idx="5"/>
          </p:nvPr>
        </p:nvSpPr>
        <p:spPr bwMode="auto">
          <a:noFill/>
          <a:ln>
            <a:miter lim="800000"/>
            <a:headEnd/>
            <a:tailEnd/>
          </a:ln>
        </p:spPr>
        <p:txBody>
          <a:bodyPr/>
          <a:lstStyle/>
          <a:p>
            <a:fld id="{A99FEE0F-9390-47FE-9BBA-A7AE36391F4B}"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Briefly, we were</a:t>
            </a:r>
            <a:r>
              <a:rPr lang="en-US" baseline="0" dirty="0" smtClean="0">
                <a:ea typeface="ＭＳ Ｐゴシック" pitchFamily="-112" charset="-128"/>
              </a:rPr>
              <a:t> forced to abandon Costume Quest’s original </a:t>
            </a:r>
            <a:r>
              <a:rPr lang="en-US" baseline="0" dirty="0" err="1" smtClean="0">
                <a:ea typeface="ＭＳ Ｐゴシック" pitchFamily="-112" charset="-128"/>
              </a:rPr>
              <a:t>antialiasing</a:t>
            </a:r>
            <a:r>
              <a:rPr lang="en-US" baseline="0" dirty="0" smtClean="0">
                <a:ea typeface="ＭＳ Ｐゴシック" pitchFamily="-112" charset="-128"/>
              </a:rPr>
              <a:t> approach of </a:t>
            </a:r>
            <a:r>
              <a:rPr lang="en-US" baseline="0" dirty="0" err="1" smtClean="0">
                <a:ea typeface="ＭＳ Ｐゴシック" pitchFamily="-112" charset="-128"/>
              </a:rPr>
              <a:t>supersampling</a:t>
            </a:r>
            <a:r>
              <a:rPr lang="en-US" baseline="0" dirty="0" smtClean="0">
                <a:ea typeface="ＭＳ Ｐゴシック" pitchFamily="-112" charset="-128"/>
              </a:rPr>
              <a:t> (at 1520x848), which was originally chosen in the interest of implementation speed.  As the game sped towards release, the heavy performance toll placed on the GPU by SSAA, compounded by the increasing quantity of art, heavy use of lights and transparency made the approach no longer tenable (not just the 50% increase in pixels, but additional passes required due to the lack of tiling support).  It also didn’t improve quality as much as desired (especially compared to the cost), particularly on the PS3.  But there was a very strong desire to ship with some sort of </a:t>
            </a:r>
            <a:r>
              <a:rPr lang="en-US" baseline="0" dirty="0" err="1" smtClean="0">
                <a:ea typeface="ＭＳ Ｐゴシック" pitchFamily="-112" charset="-128"/>
              </a:rPr>
              <a:t>antialiasing</a:t>
            </a:r>
            <a:r>
              <a:rPr lang="en-US" baseline="0" dirty="0" smtClean="0">
                <a:ea typeface="ＭＳ Ｐゴシック" pitchFamily="-112" charset="-128"/>
              </a:rPr>
              <a:t>, and not enough time to get tiling functioning on the XBOX.</a:t>
            </a:r>
          </a:p>
          <a:p>
            <a:endParaRPr lang="en-US" baseline="0" dirty="0" smtClean="0">
              <a:ea typeface="ＭＳ Ｐゴシック" pitchFamily="-112" charset="-128"/>
            </a:endParaRPr>
          </a:p>
          <a:p>
            <a:r>
              <a:rPr lang="en-US" baseline="0" dirty="0" smtClean="0">
                <a:ea typeface="ＭＳ Ｐゴシック" pitchFamily="-112" charset="-128"/>
              </a:rPr>
              <a:t>A month or two before, I had read about MLAA on the realtimerendering.com blog, and thought about a few ideas that might make the technique feasible for </a:t>
            </a:r>
            <a:r>
              <a:rPr lang="en-US" baseline="0" dirty="0" err="1" smtClean="0">
                <a:ea typeface="ＭＳ Ｐゴシック" pitchFamily="-112" charset="-128"/>
              </a:rPr>
              <a:t>realtime</a:t>
            </a:r>
            <a:r>
              <a:rPr lang="en-US" baseline="0" dirty="0" smtClean="0">
                <a:ea typeface="ＭＳ Ｐゴシック" pitchFamily="-112" charset="-128"/>
              </a:rPr>
              <a:t> use.  Quickly those loose ideas became a risky, last ditch plan to improve rendering performance and hopefully retain good image quality.  We hoped to get a pre-release version of Sony’s SPU MLAA, to make sure both SKUs had high quality visuals.</a:t>
            </a:r>
          </a:p>
          <a:p>
            <a:endParaRPr lang="en-US" baseline="0" dirty="0" smtClean="0">
              <a:ea typeface="ＭＳ Ｐゴシック" pitchFamily="-112" charset="-128"/>
            </a:endParaRPr>
          </a:p>
          <a:p>
            <a:r>
              <a:rPr lang="en-US" baseline="0" dirty="0" smtClean="0">
                <a:ea typeface="ＭＳ Ｐゴシック" pitchFamily="-112" charset="-128"/>
              </a:rPr>
              <a:t>Many of the details of the implementation bear the mark of this time pressure – efficient time use was of the essence, since by this time the studio’s total graphics programmer bandwidth was 50% of one person, responsible for 4 games in production!</a:t>
            </a:r>
            <a:endParaRPr lang="en-US" dirty="0" smtClean="0">
              <a:ea typeface="ＭＳ Ｐゴシック" pitchFamily="-112" charset="-128"/>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10F24909-E806-48EA-BC82-3AC2E426242C}"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12" charset="-128"/>
              </a:rPr>
              <a:t>The original</a:t>
            </a:r>
            <a:r>
              <a:rPr lang="en-US" baseline="0" dirty="0" smtClean="0">
                <a:ea typeface="ＭＳ Ｐゴシック" pitchFamily="-112" charset="-128"/>
              </a:rPr>
              <a:t> implementation using the reference code took a very, very long time (though on my U7300 1.3ghz laptop, it only took ~40-50ms).</a:t>
            </a:r>
          </a:p>
          <a:p>
            <a:endParaRPr lang="en-US" baseline="0" dirty="0" smtClean="0">
              <a:ea typeface="ＭＳ Ｐゴシック" pitchFamily="-112" charset="-128"/>
            </a:endParaRPr>
          </a:p>
          <a:p>
            <a:r>
              <a:rPr lang="en-US" baseline="0" dirty="0" smtClean="0">
                <a:ea typeface="ＭＳ Ｐゴシック" pitchFamily="-112" charset="-128"/>
              </a:rPr>
              <a:t>A first-pass at converting the code to a more PPC/Console friendly form was done, and though it was still quite slow, it showed some promise.</a:t>
            </a:r>
          </a:p>
          <a:p>
            <a:r>
              <a:rPr lang="en-US" baseline="0" dirty="0" smtClean="0">
                <a:ea typeface="ＭＳ Ｐゴシック" pitchFamily="-112" charset="-128"/>
              </a:rPr>
              <a:t>At this point the idea to split the implementation and do the edge and blending calculations on the GPU was first seriously considered, while the remainder would run on the CPU.</a:t>
            </a:r>
          </a:p>
          <a:p>
            <a:endParaRPr lang="en-US" baseline="0" dirty="0" smtClean="0">
              <a:ea typeface="ＭＳ Ｐゴシック" pitchFamily="-112" charset="-128"/>
            </a:endParaRPr>
          </a:p>
          <a:p>
            <a:r>
              <a:rPr lang="en-US" baseline="0" dirty="0" smtClean="0">
                <a:ea typeface="ＭＳ Ｐゴシック" pitchFamily="-112" charset="-128"/>
              </a:rPr>
              <a:t>I freely admit the idea may have been swayed by the often enjoyable challenges encountered when making the CPU and GPU communicate in such a way!</a:t>
            </a:r>
          </a:p>
        </p:txBody>
      </p:sp>
      <p:sp>
        <p:nvSpPr>
          <p:cNvPr id="23556" name="Slide Number Placeholder 3"/>
          <p:cNvSpPr>
            <a:spLocks noGrp="1"/>
          </p:cNvSpPr>
          <p:nvPr>
            <p:ph type="sldNum" sz="quarter" idx="5"/>
          </p:nvPr>
        </p:nvSpPr>
        <p:spPr bwMode="auto">
          <a:noFill/>
          <a:ln>
            <a:miter lim="800000"/>
            <a:headEnd/>
            <a:tailEnd/>
          </a:ln>
        </p:spPr>
        <p:txBody>
          <a:bodyPr/>
          <a:lstStyle/>
          <a:p>
            <a:fld id="{9125A5E8-A71F-43CC-96AB-0F8AD2B3BA0D}"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8DD6DF-9FBE-4A06-8857-18D89BD3F5FD}" type="datetime1">
              <a:rPr lang="en-US"/>
              <a:pPr>
                <a:defRPr/>
              </a:pPr>
              <a:t>8/16/2011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71706B-5EFF-42FA-AC28-940826F3AE02}"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71B758-0ED0-47AB-97D0-696EA493C0F8}" type="datetime1">
              <a:rPr lang="en-US"/>
              <a:pPr>
                <a:defRPr/>
              </a:pPr>
              <a:t>8/16/2011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B344AA-5666-4FB4-98EF-9A039A2A207B}"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818FCC-26D6-462F-AA7D-E5C3CDF3102B}" type="datetime1">
              <a:rPr lang="en-US"/>
              <a:pPr>
                <a:defRPr/>
              </a:pPr>
              <a:t>8/16/2011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4953F1-AF84-42B5-837E-467C46FF3AAB}"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168B93-FB92-4F90-AFB0-E2EBC5987EF2}" type="datetime1">
              <a:rPr lang="en-US"/>
              <a:pPr>
                <a:defRPr/>
              </a:pPr>
              <a:t>8/16/2011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6BFAEC-1CB8-41B4-988B-965963CB3972}"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521FFB-5854-4582-AB02-BF4E5A955AFA}" type="datetime1">
              <a:rPr lang="en-US"/>
              <a:pPr>
                <a:defRPr/>
              </a:pPr>
              <a:t>8/16/2011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74B07E6-DF6B-44DA-B48D-F814C6DA0F43}"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A3FE25-F98A-4947-A63C-AA6D79AE0D50}" type="datetime1">
              <a:rPr lang="en-US"/>
              <a:pPr>
                <a:defRPr/>
              </a:pPr>
              <a:t>8/16/2011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66CAB8-C27B-47F1-86F3-3884A8D06706}"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8DD6DF-9FBE-4A06-8857-18D89BD3F5FD}" type="datetime1">
              <a:rPr lang="en-US"/>
              <a:pPr>
                <a:defRPr/>
              </a:pPr>
              <a:t>8/16/2011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71706B-5EFF-42FA-AC28-940826F3AE02}"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108" charset="0"/>
              </a:defRPr>
            </a:lvl1pPr>
          </a:lstStyle>
          <a:p>
            <a:pPr>
              <a:defRPr/>
            </a:pPr>
            <a:fld id="{7DF6FB25-9059-4091-8E6B-683C221CFF7D}" type="datetime1">
              <a:rPr lang="en-US"/>
              <a:pPr>
                <a:defRPr/>
              </a:pPr>
              <a:t>8/16/2011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108" charset="0"/>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108" charset="0"/>
              </a:defRPr>
            </a:lvl1pPr>
          </a:lstStyle>
          <a:p>
            <a:pPr>
              <a:defRPr/>
            </a:pPr>
            <a:fld id="{24445E3B-2D74-4288-969E-728E980BC14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457200" rtl="0" eaLnBrk="0" fontAlgn="base" hangingPunct="0">
        <a:spcBef>
          <a:spcPct val="0"/>
        </a:spcBef>
        <a:spcAft>
          <a:spcPct val="0"/>
        </a:spcAft>
        <a:defRPr sz="3200" b="1" kern="1200">
          <a:solidFill>
            <a:schemeClr val="tx1"/>
          </a:solidFill>
          <a:latin typeface="Arial" pitchFamily="34" charset="0"/>
          <a:ea typeface="Arial" pitchFamily="34" charset="0"/>
          <a:cs typeface="Arial" pitchFamily="34" charset="0"/>
        </a:defRPr>
      </a:lvl1pPr>
      <a:lvl2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2pPr>
      <a:lvl3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3pPr>
      <a:lvl4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4pPr>
      <a:lvl5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pitchFamily="34" charset="0"/>
          <a:ea typeface="ＭＳ Ｐゴシック" charset="-128"/>
          <a:cs typeface="Arial" pitchFamily="34"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128"/>
          <a:cs typeface="Arial" pitchFamily="34" charset="0"/>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charset="-128"/>
          <a:cs typeface="Arial" pitchFamily="34"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108" charset="0"/>
              </a:defRPr>
            </a:lvl1pPr>
          </a:lstStyle>
          <a:p>
            <a:pPr>
              <a:defRPr/>
            </a:pPr>
            <a:fld id="{7DF6FB25-9059-4091-8E6B-683C221CFF7D}" type="datetime1">
              <a:rPr lang="en-US"/>
              <a:pPr>
                <a:defRPr/>
              </a:pPr>
              <a:t>8/16/2011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108" charset="0"/>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108" charset="0"/>
              </a:defRPr>
            </a:lvl1pPr>
          </a:lstStyle>
          <a:p>
            <a:pPr>
              <a:defRPr/>
            </a:pPr>
            <a:fld id="{24445E3B-2D74-4288-969E-728E980BC14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56" r:id="rId1"/>
  </p:sldLayoutIdLst>
  <p:txStyles>
    <p:titleStyle>
      <a:lvl1pPr algn="l" defTabSz="457200" rtl="0" eaLnBrk="0" fontAlgn="base" hangingPunct="0">
        <a:spcBef>
          <a:spcPct val="0"/>
        </a:spcBef>
        <a:spcAft>
          <a:spcPct val="0"/>
        </a:spcAft>
        <a:defRPr sz="3200" b="1" kern="1200">
          <a:solidFill>
            <a:schemeClr val="tx1"/>
          </a:solidFill>
          <a:latin typeface="Arial" pitchFamily="34" charset="0"/>
          <a:ea typeface="Arial" pitchFamily="34" charset="0"/>
          <a:cs typeface="Arial" pitchFamily="34" charset="0"/>
        </a:defRPr>
      </a:lvl1pPr>
      <a:lvl2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2pPr>
      <a:lvl3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3pPr>
      <a:lvl4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4pPr>
      <a:lvl5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pitchFamily="34" charset="0"/>
          <a:ea typeface="ＭＳ Ｐゴシック" charset="-128"/>
          <a:cs typeface="Arial" pitchFamily="34"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128"/>
          <a:cs typeface="Arial" pitchFamily="34" charset="0"/>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charset="-128"/>
          <a:cs typeface="Arial" pitchFamily="34"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6.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24.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1.bin"/><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ctrTitle"/>
          </p:nvPr>
        </p:nvSpPr>
        <p:spPr>
          <a:xfrm>
            <a:off x="685800" y="686160"/>
            <a:ext cx="7772400" cy="1602265"/>
          </a:xfrm>
        </p:spPr>
        <p:txBody>
          <a:bodyPr/>
          <a:lstStyle/>
          <a:p>
            <a:pPr algn="ctr"/>
            <a:r>
              <a:rPr lang="en-US" sz="4000" dirty="0" smtClean="0">
                <a:latin typeface="+mj-lt"/>
              </a:rPr>
              <a:t> Filtering Approaches for </a:t>
            </a:r>
            <a:br>
              <a:rPr lang="en-US" sz="4000" dirty="0" smtClean="0">
                <a:latin typeface="+mj-lt"/>
              </a:rPr>
            </a:br>
            <a:r>
              <a:rPr lang="en-US" sz="4000" dirty="0" smtClean="0">
                <a:latin typeface="+mj-lt"/>
              </a:rPr>
              <a:t>Real-Time Anti-Aliasing </a:t>
            </a:r>
            <a:endParaRPr lang="en-US" sz="4000" dirty="0" smtClean="0">
              <a:latin typeface="+mj-lt"/>
              <a:cs typeface="Arial" charset="0"/>
            </a:endParaRPr>
          </a:p>
        </p:txBody>
      </p:sp>
      <p:pic>
        <p:nvPicPr>
          <p:cNvPr id="263170" name="Picture 2" descr="http://sis.siggraph.org/OPAL/Themes/SIS/2011/src/downloads/c96-f96_3-a257-representative_image-v1.jpg"/>
          <p:cNvPicPr>
            <a:picLocks noChangeAspect="1" noChangeArrowheads="1"/>
          </p:cNvPicPr>
          <p:nvPr/>
        </p:nvPicPr>
        <p:blipFill>
          <a:blip r:embed="rId3"/>
          <a:srcRect/>
          <a:stretch>
            <a:fillRect/>
          </a:stretch>
        </p:blipFill>
        <p:spPr bwMode="auto">
          <a:xfrm>
            <a:off x="3153961" y="2217513"/>
            <a:ext cx="2836079" cy="2039937"/>
          </a:xfrm>
          <a:prstGeom prst="rect">
            <a:avLst/>
          </a:prstGeom>
          <a:noFill/>
        </p:spPr>
      </p:pic>
      <p:sp>
        <p:nvSpPr>
          <p:cNvPr id="10" name="9 Rectángulo"/>
          <p:cNvSpPr/>
          <p:nvPr/>
        </p:nvSpPr>
        <p:spPr>
          <a:xfrm>
            <a:off x="8206740" y="0"/>
            <a:ext cx="937260" cy="7027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5" name="2 Título"/>
          <p:cNvSpPr txBox="1">
            <a:spLocks/>
          </p:cNvSpPr>
          <p:nvPr/>
        </p:nvSpPr>
        <p:spPr bwMode="auto">
          <a:xfrm>
            <a:off x="438123" y="4324287"/>
            <a:ext cx="8229600" cy="7305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s-ES_tradnl" dirty="0" smtClean="0">
                <a:solidFill>
                  <a:prstClr val="black"/>
                </a:solidFill>
                <a:latin typeface="Myriad Pro"/>
                <a:ea typeface="Arial" pitchFamily="34" charset="0"/>
                <a:cs typeface="Arial" pitchFamily="34" charset="0"/>
              </a:rPr>
              <a:t>http://</a:t>
            </a:r>
            <a:r>
              <a:rPr lang="es-ES_tradnl" dirty="0" err="1" smtClean="0">
                <a:solidFill>
                  <a:prstClr val="black"/>
                </a:solidFill>
                <a:latin typeface="Myriad Pro"/>
                <a:ea typeface="Arial" pitchFamily="34" charset="0"/>
                <a:cs typeface="Arial" pitchFamily="34" charset="0"/>
              </a:rPr>
              <a:t>www.iryoku.com</a:t>
            </a:r>
            <a:r>
              <a:rPr lang="es-ES_tradnl" dirty="0" smtClean="0">
                <a:solidFill>
                  <a:prstClr val="black"/>
                </a:solidFill>
                <a:latin typeface="Myriad Pro"/>
                <a:ea typeface="Arial" pitchFamily="34" charset="0"/>
                <a:cs typeface="Arial" pitchFamily="34" charset="0"/>
              </a:rPr>
              <a:t>/</a:t>
            </a:r>
            <a:r>
              <a:rPr lang="es-ES_tradnl" dirty="0" err="1" smtClean="0">
                <a:solidFill>
                  <a:prstClr val="black"/>
                </a:solidFill>
                <a:latin typeface="Myriad Pro"/>
                <a:ea typeface="Arial" pitchFamily="34" charset="0"/>
                <a:cs typeface="Arial" pitchFamily="34" charset="0"/>
              </a:rPr>
              <a:t>aacourse</a:t>
            </a:r>
            <a:r>
              <a:rPr lang="es-ES_tradnl" dirty="0" smtClean="0">
                <a:solidFill>
                  <a:prstClr val="black"/>
                </a:solidFill>
                <a:latin typeface="Myriad Pro"/>
                <a:ea typeface="Arial" pitchFamily="34" charset="0"/>
                <a:cs typeface="Arial" pitchFamily="34" charset="0"/>
              </a:rPr>
              <a:t>/</a:t>
            </a:r>
            <a:endParaRPr lang="es-ES" dirty="0">
              <a:solidFill>
                <a:prstClr val="black"/>
              </a:solidFill>
              <a:latin typeface="Myriad Pro"/>
              <a:ea typeface="Arial" pitchFamily="34" charset="0"/>
              <a:cs typeface="Arial" pitchFamily="34" charset="0"/>
            </a:endParaRPr>
          </a:p>
        </p:txBody>
      </p:sp>
    </p:spTree>
    <p:extLst>
      <p:ext uri="{BB962C8B-B14F-4D97-AF65-F5344CB8AC3E}">
        <p14:creationId xmlns:p14="http://schemas.microsoft.com/office/powerpoint/2010/main" val="3058163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dirty="0" smtClean="0">
                <a:latin typeface="+mj-lt"/>
                <a:cs typeface="Arial" charset="0"/>
              </a:rPr>
              <a:t>Starting Points</a:t>
            </a:r>
          </a:p>
        </p:txBody>
      </p:sp>
      <p:pic>
        <p:nvPicPr>
          <p:cNvPr id="45059" name="Picture 3"/>
          <p:cNvPicPr>
            <a:picLocks noGrp="1" noChangeAspect="1" noChangeArrowheads="1"/>
          </p:cNvPicPr>
          <p:nvPr>
            <p:ph idx="1"/>
          </p:nvPr>
        </p:nvPicPr>
        <p:blipFill>
          <a:blip r:embed="rId5"/>
          <a:srcRect t="11202"/>
          <a:stretch>
            <a:fillRect/>
          </a:stretch>
        </p:blipFill>
        <p:spPr bwMode="auto">
          <a:xfrm>
            <a:off x="76432" y="1204357"/>
            <a:ext cx="4468581" cy="301385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 name="Picture 11"/>
          <p:cNvPicPr>
            <a:picLocks noChangeAspect="1" noChangeArrowheads="1"/>
          </p:cNvPicPr>
          <p:nvPr/>
        </p:nvPicPr>
        <p:blipFill>
          <a:blip r:embed="rId6"/>
          <a:srcRect/>
          <a:stretch>
            <a:fillRect/>
          </a:stretch>
        </p:blipFill>
        <p:spPr bwMode="auto">
          <a:xfrm>
            <a:off x="4602163" y="1204357"/>
            <a:ext cx="4468813" cy="301385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3" name="TextBox 22"/>
          <p:cNvSpPr txBox="1"/>
          <p:nvPr/>
        </p:nvSpPr>
        <p:spPr>
          <a:xfrm>
            <a:off x="104774" y="4218208"/>
            <a:ext cx="4468581" cy="584775"/>
          </a:xfrm>
          <a:prstGeom prst="rect">
            <a:avLst/>
          </a:prstGeom>
          <a:noFill/>
        </p:spPr>
        <p:txBody>
          <a:bodyPr wrap="square" rtlCol="0">
            <a:spAutoFit/>
          </a:bodyPr>
          <a:lstStyle/>
          <a:p>
            <a:pPr algn="ctr"/>
            <a:r>
              <a:rPr lang="en-US" sz="1600" dirty="0" smtClean="0">
                <a:latin typeface="+mn-lt"/>
              </a:rPr>
              <a:t>Fully on </a:t>
            </a:r>
            <a:r>
              <a:rPr lang="en-US" sz="1600" dirty="0" err="1" smtClean="0">
                <a:latin typeface="+mn-lt"/>
              </a:rPr>
              <a:t>cpu</a:t>
            </a:r>
            <a:r>
              <a:rPr lang="en-US" sz="1600" dirty="0" smtClean="0">
                <a:latin typeface="+mn-lt"/>
              </a:rPr>
              <a:t>, fixed point </a:t>
            </a:r>
          </a:p>
          <a:p>
            <a:pPr algn="ctr"/>
            <a:r>
              <a:rPr lang="en-US" sz="1600" dirty="0" smtClean="0">
                <a:latin typeface="+mn-lt"/>
              </a:rPr>
              <a:t>~4fps (90ms </a:t>
            </a:r>
            <a:r>
              <a:rPr lang="en-US" sz="1600" dirty="0" err="1" smtClean="0">
                <a:latin typeface="+mn-lt"/>
              </a:rPr>
              <a:t>aa</a:t>
            </a:r>
            <a:r>
              <a:rPr lang="en-US" sz="1600" dirty="0" smtClean="0">
                <a:latin typeface="+mn-lt"/>
              </a:rPr>
              <a:t>)</a:t>
            </a:r>
            <a:endParaRPr lang="en-US" sz="1600" dirty="0">
              <a:latin typeface="+mn-lt"/>
            </a:endParaRPr>
          </a:p>
        </p:txBody>
      </p:sp>
      <p:sp>
        <p:nvSpPr>
          <p:cNvPr id="25" name="TextBox 24"/>
          <p:cNvSpPr txBox="1"/>
          <p:nvPr/>
        </p:nvSpPr>
        <p:spPr>
          <a:xfrm>
            <a:off x="4602163" y="4218208"/>
            <a:ext cx="4468581" cy="584775"/>
          </a:xfrm>
          <a:prstGeom prst="rect">
            <a:avLst/>
          </a:prstGeom>
          <a:noFill/>
        </p:spPr>
        <p:txBody>
          <a:bodyPr wrap="square" rtlCol="0">
            <a:spAutoFit/>
          </a:bodyPr>
          <a:lstStyle/>
          <a:p>
            <a:pPr algn="ctr"/>
            <a:r>
              <a:rPr lang="en-US" sz="1600" dirty="0" err="1" smtClean="0">
                <a:latin typeface="+mn-lt"/>
              </a:rPr>
              <a:t>Gpu</a:t>
            </a:r>
            <a:r>
              <a:rPr lang="en-US" sz="1600" dirty="0" smtClean="0">
                <a:latin typeface="+mn-lt"/>
              </a:rPr>
              <a:t> edges + rest on </a:t>
            </a:r>
            <a:r>
              <a:rPr lang="en-US" sz="1600" dirty="0" err="1" smtClean="0">
                <a:latin typeface="+mn-lt"/>
              </a:rPr>
              <a:t>Cpu</a:t>
            </a:r>
            <a:r>
              <a:rPr lang="en-US" sz="1600" dirty="0" smtClean="0">
                <a:latin typeface="+mn-lt"/>
              </a:rPr>
              <a:t>, optimized masks</a:t>
            </a:r>
          </a:p>
          <a:p>
            <a:pPr algn="ctr"/>
            <a:r>
              <a:rPr lang="en-US" sz="1600" dirty="0" smtClean="0">
                <a:latin typeface="+mn-lt"/>
              </a:rPr>
              <a:t> ~68fps (8ms </a:t>
            </a:r>
            <a:r>
              <a:rPr lang="en-US" sz="1600" dirty="0" err="1" smtClean="0">
                <a:latin typeface="+mn-lt"/>
              </a:rPr>
              <a:t>aa+untile</a:t>
            </a:r>
            <a:r>
              <a:rPr lang="en-US" sz="1600" dirty="0" smtClean="0">
                <a:latin typeface="+mn-lt"/>
              </a:rPr>
              <a:t>)</a:t>
            </a:r>
            <a:endParaRPr lang="en-US" sz="1600" dirty="0">
              <a:latin typeface="+mn-lt"/>
            </a:endParaRPr>
          </a:p>
        </p:txBody>
      </p:sp>
      <p:sp>
        <p:nvSpPr>
          <p:cNvPr id="9" name="Rectangle 8"/>
          <p:cNvSpPr/>
          <p:nvPr/>
        </p:nvSpPr>
        <p:spPr>
          <a:xfrm>
            <a:off x="0" y="4897279"/>
            <a:ext cx="1851789" cy="246221"/>
          </a:xfrm>
          <a:prstGeom prst="rect">
            <a:avLst/>
          </a:prstGeom>
        </p:spPr>
        <p:txBody>
          <a:bodyPr wrap="none">
            <a:spAutoFit/>
          </a:bodyPr>
          <a:lstStyle/>
          <a:p>
            <a:r>
              <a:rPr lang="en-US" sz="1000" i="1" dirty="0" smtClean="0">
                <a:latin typeface="+mn-lt"/>
              </a:rPr>
              <a:t>Sample Art Courtesy of Microsoft</a:t>
            </a:r>
            <a:endParaRPr lang="en-US" sz="1000" dirty="0">
              <a:latin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dirty="0" smtClean="0">
                <a:latin typeface="+mj-lt"/>
                <a:cs typeface="Arial" charset="0"/>
              </a:rPr>
              <a:t>Hybrid MLAA: Overview</a:t>
            </a:r>
          </a:p>
        </p:txBody>
      </p:sp>
      <p:sp>
        <p:nvSpPr>
          <p:cNvPr id="6147" name="Content Placeholder 2"/>
          <p:cNvSpPr>
            <a:spLocks noGrp="1"/>
          </p:cNvSpPr>
          <p:nvPr>
            <p:ph idx="1"/>
          </p:nvPr>
        </p:nvSpPr>
        <p:spPr>
          <a:xfrm>
            <a:off x="1178757" y="1311661"/>
            <a:ext cx="7421670" cy="949212"/>
          </a:xfrm>
        </p:spPr>
        <p:txBody>
          <a:bodyPr/>
          <a:lstStyle/>
          <a:p>
            <a:pPr marL="514350" indent="-514350">
              <a:buNone/>
            </a:pPr>
            <a:r>
              <a:rPr lang="en-US" dirty="0" smtClean="0">
                <a:latin typeface="+mn-lt"/>
                <a:ea typeface="ＭＳ Ｐゴシック" pitchFamily="-112" charset="-128"/>
                <a:cs typeface="Arial" charset="0"/>
              </a:rPr>
              <a:t> GPU edge detection</a:t>
            </a:r>
          </a:p>
          <a:p>
            <a:pPr marL="514350" indent="-514350">
              <a:buNone/>
            </a:pPr>
            <a:r>
              <a:rPr lang="en-US" sz="2000" dirty="0" smtClean="0">
                <a:latin typeface="+mn-lt"/>
                <a:ea typeface="ＭＳ Ｐゴシック" pitchFamily="-112" charset="-128"/>
                <a:cs typeface="Arial" charset="0"/>
              </a:rPr>
              <a:t>	Variety of color/depth/id data used</a:t>
            </a:r>
          </a:p>
        </p:txBody>
      </p:sp>
      <p:grpSp>
        <p:nvGrpSpPr>
          <p:cNvPr id="4" name="86 Grupo"/>
          <p:cNvGrpSpPr/>
          <p:nvPr/>
        </p:nvGrpSpPr>
        <p:grpSpPr>
          <a:xfrm>
            <a:off x="586199" y="1440927"/>
            <a:ext cx="545581" cy="550781"/>
            <a:chOff x="5916623" y="800100"/>
            <a:chExt cx="1627177" cy="1128702"/>
          </a:xfrm>
        </p:grpSpPr>
        <p:grpSp>
          <p:nvGrpSpPr>
            <p:cNvPr id="5" name="Group 22"/>
            <p:cNvGrpSpPr/>
            <p:nvPr/>
          </p:nvGrpSpPr>
          <p:grpSpPr>
            <a:xfrm>
              <a:off x="5916623" y="800101"/>
              <a:ext cx="1627177" cy="1128703"/>
              <a:chOff x="6526223" y="1295400"/>
              <a:chExt cx="1627177" cy="1504936"/>
            </a:xfrm>
          </p:grpSpPr>
          <p:grpSp>
            <p:nvGrpSpPr>
              <p:cNvPr id="12" name="Group 21"/>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22" name="Rectangle 21"/>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0"/>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1"/>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14" name="Rectangle 13"/>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37"/>
            <p:cNvGrpSpPr/>
            <p:nvPr/>
          </p:nvGrpSpPr>
          <p:grpSpPr>
            <a:xfrm>
              <a:off x="5916623" y="1072032"/>
              <a:ext cx="1627177" cy="591868"/>
              <a:chOff x="5916623" y="1429996"/>
              <a:chExt cx="1627177" cy="789500"/>
            </a:xfrm>
          </p:grpSpPr>
          <p:cxnSp>
            <p:nvCxnSpPr>
              <p:cNvPr id="7" name="Straight Connector 6"/>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grpSp>
        <p:nvGrpSpPr>
          <p:cNvPr id="30" name="85 Grupo"/>
          <p:cNvGrpSpPr/>
          <p:nvPr/>
        </p:nvGrpSpPr>
        <p:grpSpPr>
          <a:xfrm>
            <a:off x="586199" y="2744340"/>
            <a:ext cx="545581" cy="560818"/>
            <a:chOff x="5916623" y="2243148"/>
            <a:chExt cx="1627177" cy="1128702"/>
          </a:xfrm>
        </p:grpSpPr>
        <p:grpSp>
          <p:nvGrpSpPr>
            <p:cNvPr id="31" name="Group 39"/>
            <p:cNvGrpSpPr/>
            <p:nvPr/>
          </p:nvGrpSpPr>
          <p:grpSpPr>
            <a:xfrm>
              <a:off x="5916623" y="2243148"/>
              <a:ext cx="1627177" cy="1128702"/>
              <a:chOff x="5916623" y="1066800"/>
              <a:chExt cx="1627177" cy="1504936"/>
            </a:xfrm>
          </p:grpSpPr>
          <p:grpSp>
            <p:nvGrpSpPr>
              <p:cNvPr id="33" name="Group 40"/>
              <p:cNvGrpSpPr/>
              <p:nvPr/>
            </p:nvGrpSpPr>
            <p:grpSpPr>
              <a:xfrm>
                <a:off x="5916623" y="1066800"/>
                <a:ext cx="1627177" cy="1504936"/>
                <a:chOff x="6526223" y="1295400"/>
                <a:chExt cx="1627177" cy="1504936"/>
              </a:xfrm>
            </p:grpSpPr>
            <p:grpSp>
              <p:nvGrpSpPr>
                <p:cNvPr id="40" name="Group 47"/>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50" name="Rectangle 49"/>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8"/>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42" name="Rectangle 41"/>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41"/>
              <p:cNvGrpSpPr/>
              <p:nvPr/>
            </p:nvGrpSpPr>
            <p:grpSpPr>
              <a:xfrm>
                <a:off x="5916623" y="1429996"/>
                <a:ext cx="1627177" cy="789500"/>
                <a:chOff x="5916623" y="1429996"/>
                <a:chExt cx="1627177" cy="789500"/>
              </a:xfrm>
            </p:grpSpPr>
            <p:cxnSp>
              <p:nvCxnSpPr>
                <p:cNvPr id="35" name="Straight Connector 34"/>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cxnSp>
          <p:nvCxnSpPr>
            <p:cNvPr id="32" name="Straight Connector 31"/>
            <p:cNvCxnSpPr/>
            <p:nvPr/>
          </p:nvCxnSpPr>
          <p:spPr>
            <a:xfrm flipV="1">
              <a:off x="6341422" y="2661012"/>
              <a:ext cx="819397" cy="267195"/>
            </a:xfrm>
            <a:prstGeom prst="line">
              <a:avLst/>
            </a:prstGeom>
            <a:ln w="50800">
              <a:solidFill>
                <a:srgbClr val="FFFF0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nvGrpSpPr>
          <p:cNvPr id="58" name="84 Grupo"/>
          <p:cNvGrpSpPr/>
          <p:nvPr/>
        </p:nvGrpSpPr>
        <p:grpSpPr>
          <a:xfrm>
            <a:off x="589788" y="3891087"/>
            <a:ext cx="541993" cy="570265"/>
            <a:chOff x="5916623" y="3729048"/>
            <a:chExt cx="1627177" cy="1128702"/>
          </a:xfrm>
        </p:grpSpPr>
        <p:grpSp>
          <p:nvGrpSpPr>
            <p:cNvPr id="59" name="Group 95"/>
            <p:cNvGrpSpPr/>
            <p:nvPr/>
          </p:nvGrpSpPr>
          <p:grpSpPr>
            <a:xfrm>
              <a:off x="5916623" y="3729049"/>
              <a:ext cx="1627177" cy="1128703"/>
              <a:chOff x="6526223" y="1295400"/>
              <a:chExt cx="1627177" cy="1504936"/>
            </a:xfrm>
          </p:grpSpPr>
          <p:grpSp>
            <p:nvGrpSpPr>
              <p:cNvPr id="65" name="Group 100"/>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75" name="Rectangle 74"/>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01"/>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67" name="Rectangle 66"/>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119"/>
            <p:cNvGrpSpPr/>
            <p:nvPr/>
          </p:nvGrpSpPr>
          <p:grpSpPr>
            <a:xfrm>
              <a:off x="6323748" y="4007450"/>
              <a:ext cx="818606" cy="563027"/>
              <a:chOff x="6323748" y="5343267"/>
              <a:chExt cx="818606" cy="750702"/>
            </a:xfrm>
          </p:grpSpPr>
          <p:sp>
            <p:nvSpPr>
              <p:cNvPr id="61" name="Rectangle 60"/>
              <p:cNvSpPr/>
              <p:nvPr/>
            </p:nvSpPr>
            <p:spPr>
              <a:xfrm>
                <a:off x="6325169" y="5717735"/>
                <a:ext cx="406794" cy="376234"/>
              </a:xfrm>
              <a:prstGeom prst="rect">
                <a:avLst/>
              </a:prstGeom>
              <a:solidFill>
                <a:schemeClr val="tx2">
                  <a:lumMod val="60000"/>
                  <a:lumOff val="40000"/>
                  <a:alpha val="47000"/>
                </a:schemeClr>
              </a:solid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735560" y="5716647"/>
                <a:ext cx="406794" cy="376234"/>
              </a:xfrm>
              <a:prstGeom prst="rect">
                <a:avLst/>
              </a:prstGeom>
              <a:solidFill>
                <a:schemeClr val="tx2">
                  <a:lumMod val="60000"/>
                  <a:lumOff val="40000"/>
                  <a:alpha val="47000"/>
                </a:schemeClr>
              </a:solid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323748" y="5344355"/>
                <a:ext cx="406794" cy="376234"/>
              </a:xfrm>
              <a:prstGeom prst="rect">
                <a:avLst/>
              </a:prstGeom>
              <a:solidFill>
                <a:schemeClr val="accent2">
                  <a:lumMod val="75000"/>
                  <a:alpha val="47000"/>
                </a:schemeClr>
              </a:solid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734139" y="5343267"/>
                <a:ext cx="406794" cy="376234"/>
              </a:xfrm>
              <a:prstGeom prst="rect">
                <a:avLst/>
              </a:prstGeom>
              <a:solidFill>
                <a:schemeClr val="accent2">
                  <a:lumMod val="75000"/>
                  <a:alpha val="47000"/>
                </a:schemeClr>
              </a:solid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p:cNvSpPr txBox="1"/>
          <p:nvPr/>
        </p:nvSpPr>
        <p:spPr>
          <a:xfrm>
            <a:off x="1275178" y="2613333"/>
            <a:ext cx="7325249" cy="954107"/>
          </a:xfrm>
          <a:prstGeom prst="rect">
            <a:avLst/>
          </a:prstGeom>
          <a:noFill/>
        </p:spPr>
        <p:txBody>
          <a:bodyPr wrap="square" rtlCol="0">
            <a:spAutoFit/>
          </a:bodyPr>
          <a:lstStyle/>
          <a:p>
            <a:pPr marL="514350" indent="-514350"/>
            <a:r>
              <a:rPr lang="en-US" sz="2800" dirty="0" smtClean="0">
                <a:latin typeface="+mn-lt"/>
                <a:cs typeface="Arial" charset="0"/>
              </a:rPr>
              <a:t>CPU blend weight computation</a:t>
            </a:r>
          </a:p>
          <a:p>
            <a:pPr marL="514350" indent="-514350"/>
            <a:r>
              <a:rPr lang="en-US" sz="2800" dirty="0" smtClean="0">
                <a:latin typeface="+mn-lt"/>
                <a:cs typeface="Arial" charset="0"/>
              </a:rPr>
              <a:t>	</a:t>
            </a:r>
            <a:r>
              <a:rPr lang="en-US" sz="2000" dirty="0" smtClean="0">
                <a:latin typeface="+mn-lt"/>
                <a:cs typeface="Arial" charset="0"/>
              </a:rPr>
              <a:t>Fast transpose using tiling and VMX 128</a:t>
            </a:r>
          </a:p>
        </p:txBody>
      </p:sp>
      <p:sp>
        <p:nvSpPr>
          <p:cNvPr id="84" name="Content Placeholder 2"/>
          <p:cNvSpPr txBox="1">
            <a:spLocks/>
          </p:cNvSpPr>
          <p:nvPr/>
        </p:nvSpPr>
        <p:spPr bwMode="auto">
          <a:xfrm>
            <a:off x="1275178" y="3891088"/>
            <a:ext cx="7421670" cy="5507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l" defTabSz="457200" rtl="0" eaLnBrk="0" fontAlgn="base" latinLnBrk="0" hangingPunct="0">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112" charset="-128"/>
                <a:cs typeface="Arial" charset="0"/>
              </a:rPr>
              <a:t> GPU blending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5" cstate="print"/>
          <a:srcRect/>
          <a:stretch>
            <a:fillRect/>
          </a:stretch>
        </p:blipFill>
        <p:spPr bwMode="auto">
          <a:xfrm>
            <a:off x="276388" y="2343150"/>
            <a:ext cx="8552173" cy="2496775"/>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sp>
        <p:nvSpPr>
          <p:cNvPr id="6146" name="Title 1"/>
          <p:cNvSpPr>
            <a:spLocks noGrp="1"/>
          </p:cNvSpPr>
          <p:nvPr>
            <p:ph type="title"/>
          </p:nvPr>
        </p:nvSpPr>
        <p:spPr/>
        <p:txBody>
          <a:bodyPr/>
          <a:lstStyle/>
          <a:p>
            <a:pPr algn="ctr"/>
            <a:r>
              <a:rPr lang="en-US" dirty="0" smtClean="0">
                <a:latin typeface="+mj-lt"/>
                <a:cs typeface="Arial" charset="0"/>
              </a:rPr>
              <a:t>Hybrid MLAA</a:t>
            </a:r>
            <a:r>
              <a:rPr lang="en-US" smtClean="0">
                <a:latin typeface="+mj-lt"/>
                <a:cs typeface="Arial" charset="0"/>
              </a:rPr>
              <a:t>: Timeline</a:t>
            </a:r>
          </a:p>
        </p:txBody>
      </p:sp>
      <p:grpSp>
        <p:nvGrpSpPr>
          <p:cNvPr id="4" name="86 Grupo"/>
          <p:cNvGrpSpPr/>
          <p:nvPr/>
        </p:nvGrpSpPr>
        <p:grpSpPr>
          <a:xfrm>
            <a:off x="1199231" y="1299089"/>
            <a:ext cx="746898" cy="680335"/>
            <a:chOff x="5916623" y="800100"/>
            <a:chExt cx="1627177" cy="1128702"/>
          </a:xfrm>
        </p:grpSpPr>
        <p:grpSp>
          <p:nvGrpSpPr>
            <p:cNvPr id="5" name="Group 22"/>
            <p:cNvGrpSpPr/>
            <p:nvPr/>
          </p:nvGrpSpPr>
          <p:grpSpPr>
            <a:xfrm>
              <a:off x="5916623" y="800101"/>
              <a:ext cx="1627177" cy="1128703"/>
              <a:chOff x="6526223" y="1295400"/>
              <a:chExt cx="1627177" cy="1504936"/>
            </a:xfrm>
          </p:grpSpPr>
          <p:grpSp>
            <p:nvGrpSpPr>
              <p:cNvPr id="12" name="Group 21"/>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22" name="Rectangle 21"/>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0"/>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1"/>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14" name="Rectangle 13"/>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37"/>
            <p:cNvGrpSpPr/>
            <p:nvPr/>
          </p:nvGrpSpPr>
          <p:grpSpPr>
            <a:xfrm>
              <a:off x="5916623" y="1072032"/>
              <a:ext cx="1627177" cy="591868"/>
              <a:chOff x="5916623" y="1429996"/>
              <a:chExt cx="1627177" cy="789500"/>
            </a:xfrm>
          </p:grpSpPr>
          <p:cxnSp>
            <p:nvCxnSpPr>
              <p:cNvPr id="7" name="Straight Connector 6"/>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grpSp>
        <p:nvGrpSpPr>
          <p:cNvPr id="30" name="85 Grupo"/>
          <p:cNvGrpSpPr/>
          <p:nvPr/>
        </p:nvGrpSpPr>
        <p:grpSpPr>
          <a:xfrm>
            <a:off x="3997538" y="1296603"/>
            <a:ext cx="746898" cy="680335"/>
            <a:chOff x="5916623" y="2243148"/>
            <a:chExt cx="1627177" cy="1128702"/>
          </a:xfrm>
        </p:grpSpPr>
        <p:grpSp>
          <p:nvGrpSpPr>
            <p:cNvPr id="31" name="Group 39"/>
            <p:cNvGrpSpPr/>
            <p:nvPr/>
          </p:nvGrpSpPr>
          <p:grpSpPr>
            <a:xfrm>
              <a:off x="5916623" y="2243148"/>
              <a:ext cx="1627177" cy="1128702"/>
              <a:chOff x="5916623" y="1066800"/>
              <a:chExt cx="1627177" cy="1504936"/>
            </a:xfrm>
          </p:grpSpPr>
          <p:grpSp>
            <p:nvGrpSpPr>
              <p:cNvPr id="33" name="Group 40"/>
              <p:cNvGrpSpPr/>
              <p:nvPr/>
            </p:nvGrpSpPr>
            <p:grpSpPr>
              <a:xfrm>
                <a:off x="5916623" y="1066800"/>
                <a:ext cx="1627177" cy="1504936"/>
                <a:chOff x="6526223" y="1295400"/>
                <a:chExt cx="1627177" cy="1504936"/>
              </a:xfrm>
            </p:grpSpPr>
            <p:grpSp>
              <p:nvGrpSpPr>
                <p:cNvPr id="40" name="Group 47"/>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50" name="Rectangle 49"/>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8"/>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42" name="Rectangle 41"/>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41"/>
              <p:cNvGrpSpPr/>
              <p:nvPr/>
            </p:nvGrpSpPr>
            <p:grpSpPr>
              <a:xfrm>
                <a:off x="5916623" y="1429996"/>
                <a:ext cx="1627177" cy="789500"/>
                <a:chOff x="5916623" y="1429996"/>
                <a:chExt cx="1627177" cy="789500"/>
              </a:xfrm>
            </p:grpSpPr>
            <p:cxnSp>
              <p:nvCxnSpPr>
                <p:cNvPr id="35" name="Straight Connector 34"/>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cxnSp>
          <p:nvCxnSpPr>
            <p:cNvPr id="32" name="Straight Connector 31"/>
            <p:cNvCxnSpPr/>
            <p:nvPr/>
          </p:nvCxnSpPr>
          <p:spPr>
            <a:xfrm flipV="1">
              <a:off x="6341423" y="2661011"/>
              <a:ext cx="819398" cy="267195"/>
            </a:xfrm>
            <a:prstGeom prst="line">
              <a:avLst/>
            </a:prstGeom>
            <a:ln w="50800">
              <a:solidFill>
                <a:srgbClr val="FFFF0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nvGrpSpPr>
          <p:cNvPr id="58" name="84 Grupo"/>
          <p:cNvGrpSpPr/>
          <p:nvPr/>
        </p:nvGrpSpPr>
        <p:grpSpPr>
          <a:xfrm>
            <a:off x="6674351" y="1298732"/>
            <a:ext cx="746898" cy="680335"/>
            <a:chOff x="5916623" y="3729048"/>
            <a:chExt cx="1627177" cy="1128702"/>
          </a:xfrm>
        </p:grpSpPr>
        <p:grpSp>
          <p:nvGrpSpPr>
            <p:cNvPr id="59" name="Group 95"/>
            <p:cNvGrpSpPr/>
            <p:nvPr/>
          </p:nvGrpSpPr>
          <p:grpSpPr>
            <a:xfrm>
              <a:off x="5916623" y="3729049"/>
              <a:ext cx="1627177" cy="1128703"/>
              <a:chOff x="6526223" y="1295400"/>
              <a:chExt cx="1627177" cy="1504936"/>
            </a:xfrm>
          </p:grpSpPr>
          <p:grpSp>
            <p:nvGrpSpPr>
              <p:cNvPr id="65" name="Group 100"/>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75" name="Rectangle 74"/>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01"/>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67" name="Rectangle 66"/>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119"/>
            <p:cNvGrpSpPr/>
            <p:nvPr/>
          </p:nvGrpSpPr>
          <p:grpSpPr>
            <a:xfrm>
              <a:off x="6323748" y="4007450"/>
              <a:ext cx="818606" cy="563027"/>
              <a:chOff x="6323748" y="5343267"/>
              <a:chExt cx="818606" cy="750702"/>
            </a:xfrm>
          </p:grpSpPr>
          <p:sp>
            <p:nvSpPr>
              <p:cNvPr id="61" name="Rectangle 60"/>
              <p:cNvSpPr/>
              <p:nvPr/>
            </p:nvSpPr>
            <p:spPr>
              <a:xfrm>
                <a:off x="6325169" y="5717735"/>
                <a:ext cx="406794" cy="376234"/>
              </a:xfrm>
              <a:prstGeom prst="rect">
                <a:avLst/>
              </a:prstGeom>
              <a:solidFill>
                <a:schemeClr val="tx2">
                  <a:lumMod val="60000"/>
                  <a:lumOff val="40000"/>
                  <a:alpha val="47000"/>
                </a:schemeClr>
              </a:solid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735560" y="5716647"/>
                <a:ext cx="406794" cy="376234"/>
              </a:xfrm>
              <a:prstGeom prst="rect">
                <a:avLst/>
              </a:prstGeom>
              <a:solidFill>
                <a:schemeClr val="tx2">
                  <a:lumMod val="60000"/>
                  <a:lumOff val="40000"/>
                  <a:alpha val="47000"/>
                </a:schemeClr>
              </a:solid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323748" y="5344355"/>
                <a:ext cx="406794" cy="376234"/>
              </a:xfrm>
              <a:prstGeom prst="rect">
                <a:avLst/>
              </a:prstGeom>
              <a:solidFill>
                <a:schemeClr val="accent2">
                  <a:lumMod val="75000"/>
                  <a:alpha val="47000"/>
                </a:schemeClr>
              </a:solid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734139" y="5343267"/>
                <a:ext cx="406794" cy="376234"/>
              </a:xfrm>
              <a:prstGeom prst="rect">
                <a:avLst/>
              </a:prstGeom>
              <a:solidFill>
                <a:schemeClr val="accent2">
                  <a:lumMod val="75000"/>
                  <a:alpha val="47000"/>
                </a:schemeClr>
              </a:solid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p:cNvSpPr txBox="1"/>
          <p:nvPr/>
        </p:nvSpPr>
        <p:spPr>
          <a:xfrm>
            <a:off x="1946129" y="1482200"/>
            <a:ext cx="976860" cy="400110"/>
          </a:xfrm>
          <a:prstGeom prst="rect">
            <a:avLst/>
          </a:prstGeom>
          <a:noFill/>
        </p:spPr>
        <p:txBody>
          <a:bodyPr wrap="square" rtlCol="0">
            <a:spAutoFit/>
          </a:bodyPr>
          <a:lstStyle/>
          <a:p>
            <a:pPr algn="ctr"/>
            <a:r>
              <a:rPr lang="en-US" sz="2000" smtClean="0">
                <a:latin typeface="+mn-lt"/>
                <a:cs typeface="Arial" charset="0"/>
              </a:rPr>
              <a:t>GPU</a:t>
            </a:r>
            <a:endParaRPr lang="en-US" sz="2000">
              <a:latin typeface="+mn-lt"/>
            </a:endParaRPr>
          </a:p>
        </p:txBody>
      </p:sp>
      <p:sp>
        <p:nvSpPr>
          <p:cNvPr id="84" name="TextBox 83"/>
          <p:cNvSpPr txBox="1"/>
          <p:nvPr/>
        </p:nvSpPr>
        <p:spPr>
          <a:xfrm>
            <a:off x="4744436" y="1471043"/>
            <a:ext cx="976860" cy="400110"/>
          </a:xfrm>
          <a:prstGeom prst="rect">
            <a:avLst/>
          </a:prstGeom>
          <a:noFill/>
        </p:spPr>
        <p:txBody>
          <a:bodyPr wrap="square" rtlCol="0">
            <a:spAutoFit/>
          </a:bodyPr>
          <a:lstStyle/>
          <a:p>
            <a:pPr algn="ctr"/>
            <a:r>
              <a:rPr lang="en-US" sz="2000" smtClean="0">
                <a:latin typeface="+mn-lt"/>
                <a:cs typeface="Arial" charset="0"/>
              </a:rPr>
              <a:t>CPUs</a:t>
            </a:r>
            <a:endParaRPr lang="en-US" sz="2000">
              <a:latin typeface="+mn-lt"/>
            </a:endParaRPr>
          </a:p>
        </p:txBody>
      </p:sp>
      <p:sp>
        <p:nvSpPr>
          <p:cNvPr id="85" name="TextBox 84"/>
          <p:cNvSpPr txBox="1"/>
          <p:nvPr/>
        </p:nvSpPr>
        <p:spPr>
          <a:xfrm>
            <a:off x="7421249" y="1482200"/>
            <a:ext cx="976860" cy="400110"/>
          </a:xfrm>
          <a:prstGeom prst="rect">
            <a:avLst/>
          </a:prstGeom>
          <a:noFill/>
        </p:spPr>
        <p:txBody>
          <a:bodyPr wrap="square" rtlCol="0">
            <a:spAutoFit/>
          </a:bodyPr>
          <a:lstStyle/>
          <a:p>
            <a:pPr algn="ctr"/>
            <a:r>
              <a:rPr lang="en-US" sz="2000" smtClean="0">
                <a:latin typeface="+mn-lt"/>
                <a:cs typeface="Arial" charset="0"/>
              </a:rPr>
              <a:t>GPU</a:t>
            </a:r>
            <a:endParaRPr lang="en-US" sz="2000">
              <a:latin typeface="+mn-lt"/>
            </a:endParaRPr>
          </a:p>
        </p:txBody>
      </p:sp>
      <p:sp>
        <p:nvSpPr>
          <p:cNvPr id="89" name="Right Arrow 88"/>
          <p:cNvSpPr/>
          <p:nvPr/>
        </p:nvSpPr>
        <p:spPr>
          <a:xfrm>
            <a:off x="2997122" y="1497165"/>
            <a:ext cx="604348" cy="2884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ight Arrow 89"/>
          <p:cNvSpPr/>
          <p:nvPr/>
        </p:nvSpPr>
        <p:spPr>
          <a:xfrm>
            <a:off x="5854503" y="1508832"/>
            <a:ext cx="604348" cy="271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3639570" y="1063624"/>
            <a:ext cx="2119826" cy="3927475"/>
          </a:xfrm>
          <a:prstGeom prst="rect">
            <a:avLst/>
          </a:prstGeom>
          <a:solidFill>
            <a:schemeClr val="tx2">
              <a:lumMod val="40000"/>
              <a:lumOff val="60000"/>
              <a:alpha val="20000"/>
            </a:schemeClr>
          </a:solidFill>
          <a:ln w="38100"/>
          <a:effectLst>
            <a:outerShdw blurRad="50800" dist="762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0" y="4897279"/>
            <a:ext cx="1656223" cy="246221"/>
          </a:xfrm>
          <a:prstGeom prst="rect">
            <a:avLst/>
          </a:prstGeom>
        </p:spPr>
        <p:txBody>
          <a:bodyPr wrap="none">
            <a:spAutoFit/>
          </a:bodyPr>
          <a:lstStyle/>
          <a:p>
            <a:r>
              <a:rPr lang="en-US" sz="1000" i="1" dirty="0" smtClean="0">
                <a:latin typeface="+mn-lt"/>
              </a:rPr>
              <a:t>Image From PIX for Xbox 360</a:t>
            </a:r>
            <a:endParaRPr lang="en-US" sz="1000" dirty="0">
              <a:latin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smtClean="0">
                <a:latin typeface="+mj-lt"/>
                <a:cs typeface="Arial" charset="0"/>
              </a:rPr>
              <a:t>Blend Mask</a:t>
            </a:r>
          </a:p>
        </p:txBody>
      </p:sp>
      <p:sp>
        <p:nvSpPr>
          <p:cNvPr id="6147" name="Content Placeholder 2"/>
          <p:cNvSpPr>
            <a:spLocks noGrp="1"/>
          </p:cNvSpPr>
          <p:nvPr>
            <p:ph idx="1"/>
          </p:nvPr>
        </p:nvSpPr>
        <p:spPr/>
        <p:txBody>
          <a:bodyPr/>
          <a:lstStyle/>
          <a:p>
            <a:r>
              <a:rPr lang="en-US" dirty="0" smtClean="0">
                <a:latin typeface="+mn-lt"/>
                <a:ea typeface="ＭＳ Ｐゴシック" pitchFamily="-112" charset="-128"/>
                <a:cs typeface="Arial" charset="0"/>
              </a:rPr>
              <a:t>CPU </a:t>
            </a:r>
            <a:r>
              <a:rPr lang="en-US" i="1" dirty="0" smtClean="0">
                <a:latin typeface="+mn-lt"/>
                <a:ea typeface="ＭＳ Ｐゴシック" pitchFamily="-112" charset="-128"/>
                <a:cs typeface="Arial" charset="0"/>
              </a:rPr>
              <a:t>blend mask </a:t>
            </a:r>
            <a:r>
              <a:rPr lang="en-US" dirty="0" smtClean="0">
                <a:latin typeface="+mn-lt"/>
                <a:ea typeface="ＭＳ Ｐゴシック" pitchFamily="-112" charset="-128"/>
                <a:cs typeface="Arial" charset="0"/>
              </a:rPr>
              <a:t>generation</a:t>
            </a:r>
          </a:p>
          <a:p>
            <a:pPr lvl="1"/>
            <a:r>
              <a:rPr lang="en-US" dirty="0" smtClean="0">
                <a:latin typeface="+mn-lt"/>
                <a:ea typeface="ＭＳ Ｐゴシック" pitchFamily="-112" charset="-128"/>
                <a:cs typeface="Arial" charset="0"/>
              </a:rPr>
              <a:t>Contains weights for GPU use when filtering</a:t>
            </a:r>
          </a:p>
          <a:p>
            <a:r>
              <a:rPr lang="en-US" dirty="0" smtClean="0">
                <a:latin typeface="+mn-lt"/>
                <a:ea typeface="ＭＳ Ｐゴシック" pitchFamily="-112" charset="-128"/>
                <a:cs typeface="Arial" charset="0"/>
              </a:rPr>
              <a:t>GPU to provide input data</a:t>
            </a:r>
          </a:p>
          <a:p>
            <a:pPr lvl="1"/>
            <a:r>
              <a:rPr lang="en-US" dirty="0" smtClean="0">
                <a:latin typeface="+mn-lt"/>
                <a:ea typeface="ＭＳ Ｐゴシック" pitchFamily="-112" charset="-128"/>
                <a:cs typeface="Arial" charset="0"/>
              </a:rPr>
              <a:t>Flags for horizontal / vertical edges</a:t>
            </a:r>
          </a:p>
          <a:p>
            <a:pPr lvl="1"/>
            <a:r>
              <a:rPr lang="en-US" dirty="0" smtClean="0">
                <a:latin typeface="+mn-lt"/>
                <a:ea typeface="ＭＳ Ｐゴシック" pitchFamily="-112" charset="-128"/>
                <a:cs typeface="Arial" charset="0"/>
              </a:rPr>
              <a:t>Intensity values for blending calculations</a:t>
            </a:r>
          </a:p>
          <a:p>
            <a:r>
              <a:rPr lang="en-US" dirty="0" smtClean="0">
                <a:latin typeface="+mn-lt"/>
                <a:ea typeface="ＭＳ Ｐゴシック" pitchFamily="-112" charset="-128"/>
                <a:cs typeface="Arial" charset="0"/>
              </a:rPr>
              <a:t>Hypothesis: calculation bearable, bandwidth not</a:t>
            </a:r>
          </a:p>
          <a:p>
            <a:pPr lvl="1"/>
            <a:r>
              <a:rPr lang="en-US" dirty="0" smtClean="0">
                <a:latin typeface="+mn-lt"/>
                <a:ea typeface="ＭＳ Ｐゴシック" pitchFamily="-112" charset="-128"/>
                <a:cs typeface="Arial" charset="0"/>
              </a:rPr>
              <a:t>Fist reduce size as much as possible</a:t>
            </a:r>
          </a:p>
          <a:p>
            <a:pPr lvl="1">
              <a:buNone/>
            </a:pPr>
            <a:endParaRPr lang="en-US" dirty="0" smtClean="0">
              <a:latin typeface="+mn-lt"/>
              <a:ea typeface="ＭＳ Ｐゴシック" pitchFamily="-112" charset="-128"/>
              <a:cs typeface="Arial" charset="0"/>
            </a:endParaRPr>
          </a:p>
        </p:txBody>
      </p:sp>
      <p:grpSp>
        <p:nvGrpSpPr>
          <p:cNvPr id="2" name="85 Grupo"/>
          <p:cNvGrpSpPr/>
          <p:nvPr/>
        </p:nvGrpSpPr>
        <p:grpSpPr>
          <a:xfrm>
            <a:off x="8045662" y="734604"/>
            <a:ext cx="834291" cy="864522"/>
            <a:chOff x="5916623" y="2243148"/>
            <a:chExt cx="1627177" cy="1128702"/>
          </a:xfrm>
        </p:grpSpPr>
        <p:grpSp>
          <p:nvGrpSpPr>
            <p:cNvPr id="3" name="Group 39"/>
            <p:cNvGrpSpPr/>
            <p:nvPr/>
          </p:nvGrpSpPr>
          <p:grpSpPr>
            <a:xfrm>
              <a:off x="5916623" y="2243148"/>
              <a:ext cx="1627177" cy="1128702"/>
              <a:chOff x="5916623" y="1066800"/>
              <a:chExt cx="1627177" cy="1504936"/>
            </a:xfrm>
          </p:grpSpPr>
          <p:grpSp>
            <p:nvGrpSpPr>
              <p:cNvPr id="4" name="Group 40"/>
              <p:cNvGrpSpPr/>
              <p:nvPr/>
            </p:nvGrpSpPr>
            <p:grpSpPr>
              <a:xfrm>
                <a:off x="5916623" y="1066800"/>
                <a:ext cx="1627177" cy="1504936"/>
                <a:chOff x="6526223" y="1295400"/>
                <a:chExt cx="1627177" cy="1504936"/>
              </a:xfrm>
            </p:grpSpPr>
            <p:grpSp>
              <p:nvGrpSpPr>
                <p:cNvPr id="5" name="Group 47"/>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24" name="Rectangle 23"/>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48"/>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16" name="Rectangle 15"/>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41"/>
              <p:cNvGrpSpPr/>
              <p:nvPr/>
            </p:nvGrpSpPr>
            <p:grpSpPr>
              <a:xfrm>
                <a:off x="5916623" y="1429996"/>
                <a:ext cx="1627177" cy="789500"/>
                <a:chOff x="5916623" y="1429996"/>
                <a:chExt cx="1627177" cy="789500"/>
              </a:xfrm>
            </p:grpSpPr>
            <p:cxnSp>
              <p:nvCxnSpPr>
                <p:cNvPr id="9" name="Straight Connector 8"/>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cxnSp>
          <p:nvCxnSpPr>
            <p:cNvPr id="6" name="Straight Connector 5"/>
            <p:cNvCxnSpPr/>
            <p:nvPr/>
          </p:nvCxnSpPr>
          <p:spPr>
            <a:xfrm flipV="1">
              <a:off x="6341423" y="2661011"/>
              <a:ext cx="819398" cy="267195"/>
            </a:xfrm>
            <a:prstGeom prst="line">
              <a:avLst/>
            </a:prstGeom>
            <a:ln w="50800">
              <a:solidFill>
                <a:srgbClr val="FFFF0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4" cstate="print"/>
          <a:srcRect/>
          <a:stretch>
            <a:fillRect/>
          </a:stretch>
        </p:blipFill>
        <p:spPr bwMode="auto">
          <a:xfrm>
            <a:off x="963953" y="2085251"/>
            <a:ext cx="4407370" cy="2644422"/>
          </a:xfrm>
          <a:prstGeom prst="rect">
            <a:avLst/>
          </a:prstGeom>
          <a:noFill/>
          <a:ln w="19050">
            <a:solidFill>
              <a:schemeClr val="tx1">
                <a:lumMod val="50000"/>
                <a:lumOff val="50000"/>
              </a:schemeClr>
            </a:solidFill>
            <a:miter lim="800000"/>
            <a:headEnd/>
            <a:tailEnd/>
          </a:ln>
        </p:spPr>
      </p:pic>
      <p:sp>
        <p:nvSpPr>
          <p:cNvPr id="6146" name="Title 1"/>
          <p:cNvSpPr>
            <a:spLocks noGrp="1"/>
          </p:cNvSpPr>
          <p:nvPr>
            <p:ph type="title"/>
          </p:nvPr>
        </p:nvSpPr>
        <p:spPr/>
        <p:txBody>
          <a:bodyPr/>
          <a:lstStyle/>
          <a:p>
            <a:pPr algn="ctr"/>
            <a:r>
              <a:rPr lang="en-US" dirty="0" smtClean="0">
                <a:latin typeface="+mj-lt"/>
                <a:cs typeface="Arial" charset="0"/>
              </a:rPr>
              <a:t>Blend Mask Input</a:t>
            </a:r>
          </a:p>
        </p:txBody>
      </p:sp>
      <p:sp>
        <p:nvSpPr>
          <p:cNvPr id="6147" name="Content Placeholder 2"/>
          <p:cNvSpPr>
            <a:spLocks noGrp="1"/>
          </p:cNvSpPr>
          <p:nvPr>
            <p:ph idx="1"/>
          </p:nvPr>
        </p:nvSpPr>
        <p:spPr/>
        <p:txBody>
          <a:bodyPr/>
          <a:lstStyle/>
          <a:p>
            <a:pPr marL="342900" lvl="1" indent="-342900">
              <a:buFont typeface="Arial" charset="0"/>
              <a:buChar char="•"/>
            </a:pPr>
            <a:r>
              <a:rPr lang="en-US" dirty="0" smtClean="0">
                <a:latin typeface="+mn-lt"/>
                <a:ea typeface="ＭＳ Ｐゴシック" pitchFamily="-112" charset="-128"/>
                <a:cs typeface="Arial" charset="0"/>
              </a:rPr>
              <a:t>Use 8bpp: 6-bit luminance, 2-bit H+V edge</a:t>
            </a:r>
          </a:p>
          <a:p>
            <a:pPr marL="742950" lvl="2" indent="-342900"/>
            <a:r>
              <a:rPr lang="en-US" sz="1400" dirty="0" smtClean="0">
                <a:latin typeface="+mn-lt"/>
                <a:ea typeface="ＭＳ Ｐゴシック" pitchFamily="-112" charset="-128"/>
                <a:cs typeface="Arial" charset="0"/>
              </a:rPr>
              <a:t>Our implementation actually uses 16bpp, 1 channel for other stuff</a:t>
            </a:r>
          </a:p>
          <a:p>
            <a:endParaRPr lang="en-US" dirty="0" smtClean="0">
              <a:latin typeface="+mn-lt"/>
              <a:ea typeface="ＭＳ Ｐゴシック" pitchFamily="-112" charset="-128"/>
              <a:cs typeface="Arial" charset="0"/>
            </a:endParaRPr>
          </a:p>
        </p:txBody>
      </p:sp>
      <p:sp>
        <p:nvSpPr>
          <p:cNvPr id="38" name="Rectangle 37"/>
          <p:cNvSpPr/>
          <p:nvPr/>
        </p:nvSpPr>
        <p:spPr>
          <a:xfrm>
            <a:off x="3324975" y="2901397"/>
            <a:ext cx="885864" cy="903274"/>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flipV="1">
            <a:off x="4210838" y="2365375"/>
            <a:ext cx="2015034" cy="538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4210838" y="3804671"/>
            <a:ext cx="2015034" cy="7895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170" name="Picture 2"/>
          <p:cNvPicPr>
            <a:picLocks noChangeAspect="1" noChangeArrowheads="1"/>
          </p:cNvPicPr>
          <p:nvPr/>
        </p:nvPicPr>
        <p:blipFill>
          <a:blip r:embed="rId5" cstate="print"/>
          <a:srcRect/>
          <a:stretch>
            <a:fillRect/>
          </a:stretch>
        </p:blipFill>
        <p:spPr bwMode="auto">
          <a:xfrm>
            <a:off x="6225872" y="2365375"/>
            <a:ext cx="2257425" cy="2228850"/>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37" name="85 Grupo"/>
          <p:cNvGrpSpPr/>
          <p:nvPr/>
        </p:nvGrpSpPr>
        <p:grpSpPr>
          <a:xfrm>
            <a:off x="8045662" y="734604"/>
            <a:ext cx="834291" cy="864522"/>
            <a:chOff x="5916623" y="2243148"/>
            <a:chExt cx="1627177" cy="1128702"/>
          </a:xfrm>
        </p:grpSpPr>
        <p:grpSp>
          <p:nvGrpSpPr>
            <p:cNvPr id="39" name="Group 39"/>
            <p:cNvGrpSpPr/>
            <p:nvPr/>
          </p:nvGrpSpPr>
          <p:grpSpPr>
            <a:xfrm>
              <a:off x="5916623" y="2243148"/>
              <a:ext cx="1627177" cy="1128702"/>
              <a:chOff x="5916623" y="1066800"/>
              <a:chExt cx="1627177" cy="1504936"/>
            </a:xfrm>
          </p:grpSpPr>
          <p:grpSp>
            <p:nvGrpSpPr>
              <p:cNvPr id="42" name="Group 40"/>
              <p:cNvGrpSpPr/>
              <p:nvPr/>
            </p:nvGrpSpPr>
            <p:grpSpPr>
              <a:xfrm>
                <a:off x="5916623" y="1066800"/>
                <a:ext cx="1627177" cy="1504936"/>
                <a:chOff x="6526223" y="1295400"/>
                <a:chExt cx="1627177" cy="1504936"/>
              </a:xfrm>
            </p:grpSpPr>
            <p:grpSp>
              <p:nvGrpSpPr>
                <p:cNvPr id="50" name="Group 47"/>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60" name="Rectangle 59"/>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48"/>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52" name="Rectangle 51"/>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1"/>
              <p:cNvGrpSpPr/>
              <p:nvPr/>
            </p:nvGrpSpPr>
            <p:grpSpPr>
              <a:xfrm>
                <a:off x="5916623" y="1429996"/>
                <a:ext cx="1627177" cy="789500"/>
                <a:chOff x="5916623" y="1429996"/>
                <a:chExt cx="1627177" cy="789500"/>
              </a:xfrm>
            </p:grpSpPr>
            <p:cxnSp>
              <p:nvCxnSpPr>
                <p:cNvPr id="45" name="Straight Connector 44"/>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cxnSp>
          <p:nvCxnSpPr>
            <p:cNvPr id="41" name="Straight Connector 40"/>
            <p:cNvCxnSpPr/>
            <p:nvPr/>
          </p:nvCxnSpPr>
          <p:spPr>
            <a:xfrm flipV="1">
              <a:off x="6341423" y="2661011"/>
              <a:ext cx="819398" cy="267195"/>
            </a:xfrm>
            <a:prstGeom prst="line">
              <a:avLst/>
            </a:prstGeom>
            <a:ln w="50800">
              <a:solidFill>
                <a:srgbClr val="FFFF0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smtClean="0">
                <a:latin typeface="+mj-lt"/>
                <a:cs typeface="Arial" charset="0"/>
              </a:rPr>
              <a:t>Blend Mask Input</a:t>
            </a:r>
          </a:p>
        </p:txBody>
      </p:sp>
      <p:sp>
        <p:nvSpPr>
          <p:cNvPr id="6147" name="Content Placeholder 2"/>
          <p:cNvSpPr>
            <a:spLocks noGrp="1"/>
          </p:cNvSpPr>
          <p:nvPr>
            <p:ph idx="1"/>
          </p:nvPr>
        </p:nvSpPr>
        <p:spPr/>
        <p:txBody>
          <a:bodyPr/>
          <a:lstStyle/>
          <a:p>
            <a:r>
              <a:rPr lang="en-US" dirty="0" smtClean="0">
                <a:latin typeface="+mn-lt"/>
                <a:ea typeface="ＭＳ Ｐゴシック" pitchFamily="-112" charset="-128"/>
                <a:cs typeface="Arial" charset="0"/>
              </a:rPr>
              <a:t>Large reduction, bandwidth still an issue</a:t>
            </a:r>
          </a:p>
          <a:p>
            <a:pPr lvl="1"/>
            <a:r>
              <a:rPr lang="en-US" dirty="0" smtClean="0">
                <a:latin typeface="+mn-lt"/>
                <a:ea typeface="ＭＳ Ｐゴシック" pitchFamily="-112" charset="-128"/>
                <a:cs typeface="Arial" charset="0"/>
              </a:rPr>
              <a:t>Vertical edges </a:t>
            </a:r>
            <a:r>
              <a:rPr lang="en-US" i="1" dirty="0" smtClean="0">
                <a:latin typeface="+mn-lt"/>
                <a:ea typeface="ＭＳ Ｐゴシック" pitchFamily="-112" charset="-128"/>
                <a:cs typeface="Arial" charset="0"/>
              </a:rPr>
              <a:t>obliterate </a:t>
            </a:r>
            <a:r>
              <a:rPr lang="en-US" dirty="0" smtClean="0">
                <a:latin typeface="+mn-lt"/>
                <a:ea typeface="ＭＳ Ｐゴシック" pitchFamily="-112" charset="-128"/>
                <a:cs typeface="Arial" charset="0"/>
              </a:rPr>
              <a:t>cache</a:t>
            </a:r>
          </a:p>
          <a:p>
            <a:pPr lvl="1"/>
            <a:r>
              <a:rPr lang="en-US" dirty="0" smtClean="0">
                <a:latin typeface="+mn-lt"/>
                <a:ea typeface="ＭＳ Ｐゴシック" pitchFamily="-112" charset="-128"/>
                <a:cs typeface="Arial" charset="0"/>
              </a:rPr>
              <a:t>Transpose image!</a:t>
            </a:r>
          </a:p>
        </p:txBody>
      </p:sp>
      <p:pic>
        <p:nvPicPr>
          <p:cNvPr id="3074" name="Picture 2"/>
          <p:cNvPicPr>
            <a:picLocks noChangeAspect="1" noChangeArrowheads="1"/>
          </p:cNvPicPr>
          <p:nvPr/>
        </p:nvPicPr>
        <p:blipFill>
          <a:blip r:embed="rId5" cstate="print"/>
          <a:srcRect/>
          <a:stretch>
            <a:fillRect/>
          </a:stretch>
        </p:blipFill>
        <p:spPr bwMode="auto">
          <a:xfrm>
            <a:off x="693566" y="2954980"/>
            <a:ext cx="1944859" cy="192024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75" name="Picture 3"/>
          <p:cNvPicPr>
            <a:picLocks noChangeAspect="1" noChangeArrowheads="1"/>
          </p:cNvPicPr>
          <p:nvPr/>
        </p:nvPicPr>
        <p:blipFill>
          <a:blip r:embed="rId5" cstate="print"/>
          <a:srcRect/>
          <a:stretch>
            <a:fillRect/>
          </a:stretch>
        </p:blipFill>
        <p:spPr bwMode="auto">
          <a:xfrm>
            <a:off x="3105150" y="2954981"/>
            <a:ext cx="1944859" cy="192024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76" name="Picture 4"/>
          <p:cNvPicPr>
            <a:picLocks noChangeAspect="1" noChangeArrowheads="1"/>
          </p:cNvPicPr>
          <p:nvPr/>
        </p:nvPicPr>
        <p:blipFill>
          <a:blip r:embed="rId5" cstate="print"/>
          <a:srcRect/>
          <a:stretch>
            <a:fillRect/>
          </a:stretch>
        </p:blipFill>
        <p:spPr bwMode="auto">
          <a:xfrm rot="16200000" flipH="1" flipV="1">
            <a:off x="6379813" y="2967290"/>
            <a:ext cx="1944859" cy="192024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38" name="Straight Arrow Connector 37"/>
          <p:cNvCxnSpPr/>
          <p:nvPr/>
        </p:nvCxnSpPr>
        <p:spPr>
          <a:xfrm>
            <a:off x="693566" y="3079751"/>
            <a:ext cx="194485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5400000">
            <a:off x="2267665" y="3915498"/>
            <a:ext cx="192103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6367504" y="3081339"/>
            <a:ext cx="194485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Right Arrow 50"/>
          <p:cNvSpPr/>
          <p:nvPr/>
        </p:nvSpPr>
        <p:spPr>
          <a:xfrm>
            <a:off x="5170021" y="3748659"/>
            <a:ext cx="110695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3105150" y="2647998"/>
            <a:ext cx="1944859" cy="307777"/>
          </a:xfrm>
          <a:prstGeom prst="rect">
            <a:avLst/>
          </a:prstGeom>
          <a:noFill/>
        </p:spPr>
        <p:txBody>
          <a:bodyPr wrap="square" rtlCol="0">
            <a:spAutoFit/>
          </a:bodyPr>
          <a:lstStyle/>
          <a:p>
            <a:pPr algn="ctr"/>
            <a:r>
              <a:rPr lang="en-US" sz="1400" smtClean="0">
                <a:latin typeface="+mn-lt"/>
              </a:rPr>
              <a:t>Do Not Want</a:t>
            </a:r>
            <a:endParaRPr lang="en-US" sz="1400">
              <a:latin typeface="+mn-lt"/>
            </a:endParaRPr>
          </a:p>
        </p:txBody>
      </p:sp>
      <p:sp>
        <p:nvSpPr>
          <p:cNvPr id="42" name="TextBox 41"/>
          <p:cNvSpPr txBox="1"/>
          <p:nvPr/>
        </p:nvSpPr>
        <p:spPr>
          <a:xfrm>
            <a:off x="6392123" y="2647203"/>
            <a:ext cx="1920240" cy="307777"/>
          </a:xfrm>
          <a:prstGeom prst="rect">
            <a:avLst/>
          </a:prstGeom>
          <a:noFill/>
        </p:spPr>
        <p:txBody>
          <a:bodyPr wrap="square" rtlCol="0">
            <a:spAutoFit/>
          </a:bodyPr>
          <a:lstStyle/>
          <a:p>
            <a:pPr algn="ctr"/>
            <a:r>
              <a:rPr lang="en-US" sz="1400" smtClean="0">
                <a:latin typeface="+mn-lt"/>
              </a:rPr>
              <a:t>Do Want</a:t>
            </a:r>
            <a:endParaRPr lang="en-US" sz="1400">
              <a:latin typeface="+mn-lt"/>
            </a:endParaRPr>
          </a:p>
        </p:txBody>
      </p:sp>
      <p:grpSp>
        <p:nvGrpSpPr>
          <p:cNvPr id="43" name="85 Grupo"/>
          <p:cNvGrpSpPr/>
          <p:nvPr/>
        </p:nvGrpSpPr>
        <p:grpSpPr>
          <a:xfrm>
            <a:off x="8045662" y="734604"/>
            <a:ext cx="834291" cy="864522"/>
            <a:chOff x="5916623" y="2243148"/>
            <a:chExt cx="1627177" cy="1128702"/>
          </a:xfrm>
        </p:grpSpPr>
        <p:grpSp>
          <p:nvGrpSpPr>
            <p:cNvPr id="44" name="Group 39"/>
            <p:cNvGrpSpPr/>
            <p:nvPr/>
          </p:nvGrpSpPr>
          <p:grpSpPr>
            <a:xfrm>
              <a:off x="5916623" y="2243148"/>
              <a:ext cx="1627177" cy="1128702"/>
              <a:chOff x="5916623" y="1066800"/>
              <a:chExt cx="1627177" cy="1504936"/>
            </a:xfrm>
          </p:grpSpPr>
          <p:grpSp>
            <p:nvGrpSpPr>
              <p:cNvPr id="46" name="Group 40"/>
              <p:cNvGrpSpPr/>
              <p:nvPr/>
            </p:nvGrpSpPr>
            <p:grpSpPr>
              <a:xfrm>
                <a:off x="5916623" y="1066800"/>
                <a:ext cx="1627177" cy="1504936"/>
                <a:chOff x="6526223" y="1295400"/>
                <a:chExt cx="1627177" cy="1504936"/>
              </a:xfrm>
            </p:grpSpPr>
            <p:grpSp>
              <p:nvGrpSpPr>
                <p:cNvPr id="55" name="Group 47"/>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65" name="Rectangle 64"/>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48"/>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57" name="Rectangle 56"/>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41"/>
              <p:cNvGrpSpPr/>
              <p:nvPr/>
            </p:nvGrpSpPr>
            <p:grpSpPr>
              <a:xfrm>
                <a:off x="5916623" y="1429996"/>
                <a:ext cx="1627177" cy="789500"/>
                <a:chOff x="5916623" y="1429996"/>
                <a:chExt cx="1627177" cy="789500"/>
              </a:xfrm>
            </p:grpSpPr>
            <p:cxnSp>
              <p:nvCxnSpPr>
                <p:cNvPr id="49" name="Straight Connector 48"/>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cxnSp>
          <p:nvCxnSpPr>
            <p:cNvPr id="45" name="Straight Connector 44"/>
            <p:cNvCxnSpPr/>
            <p:nvPr/>
          </p:nvCxnSpPr>
          <p:spPr>
            <a:xfrm flipV="1">
              <a:off x="6341423" y="2661011"/>
              <a:ext cx="819398" cy="267195"/>
            </a:xfrm>
            <a:prstGeom prst="line">
              <a:avLst/>
            </a:prstGeom>
            <a:ln w="50800">
              <a:solidFill>
                <a:srgbClr val="FFFF0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10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childTnLst>
                                </p:cTn>
                              </p:par>
                              <p:par>
                                <p:cTn id="19" presetID="10"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childTnLst>
                                </p:cTn>
                              </p:par>
                              <p:par>
                                <p:cTn id="25" presetID="10" presetClass="entr" presetSubtype="0"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dirty="0" smtClean="0">
                <a:latin typeface="+mj-lt"/>
                <a:cs typeface="Arial" charset="0"/>
              </a:rPr>
              <a:t>An Aside: Tiling</a:t>
            </a:r>
          </a:p>
        </p:txBody>
      </p:sp>
      <p:sp>
        <p:nvSpPr>
          <p:cNvPr id="38917" name="AutoShape 5" descr="mk:@MSITStore:C:\Program%20Files%20(x86)\Microsoft%20Xbox%20360%20SDK\doc\1033\xbox360sdk.chm::/fig02_mem_interpreted.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19" name="Picture 3"/>
          <p:cNvPicPr>
            <a:picLocks noChangeAspect="1" noChangeArrowheads="1"/>
          </p:cNvPicPr>
          <p:nvPr/>
        </p:nvPicPr>
        <p:blipFill>
          <a:blip r:embed="rId5" cstate="print"/>
          <a:srcRect t="891" r="1935" b="637"/>
          <a:stretch>
            <a:fillRect/>
          </a:stretch>
        </p:blipFill>
        <p:spPr bwMode="auto">
          <a:xfrm>
            <a:off x="5737752" y="2028825"/>
            <a:ext cx="2263248" cy="2251075"/>
          </a:xfrm>
          <a:prstGeom prst="rect">
            <a:avLst/>
          </a:prstGeom>
          <a:noFill/>
          <a:ln w="9525">
            <a:noFill/>
            <a:miter lim="800000"/>
            <a:headEnd/>
            <a:tailEnd/>
          </a:ln>
          <a:effectLst>
            <a:outerShdw blurRad="50800" dist="50800" dir="2700000" algn="tl" rotWithShape="0">
              <a:prstClr val="black">
                <a:alpha val="40000"/>
              </a:prstClr>
            </a:outerShdw>
          </a:effectLst>
        </p:spPr>
      </p:pic>
      <p:sp>
        <p:nvSpPr>
          <p:cNvPr id="37" name="Right Arrow 36"/>
          <p:cNvSpPr/>
          <p:nvPr/>
        </p:nvSpPr>
        <p:spPr>
          <a:xfrm>
            <a:off x="3400424" y="3197225"/>
            <a:ext cx="2066925" cy="2508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3200400" y="2477184"/>
            <a:ext cx="787395" cy="646331"/>
          </a:xfrm>
          <a:prstGeom prst="rect">
            <a:avLst/>
          </a:prstGeom>
          <a:noFill/>
        </p:spPr>
        <p:txBody>
          <a:bodyPr wrap="none" rtlCol="0">
            <a:spAutoFit/>
          </a:bodyPr>
          <a:lstStyle/>
          <a:p>
            <a:r>
              <a:rPr lang="en-US" smtClean="0">
                <a:latin typeface="+mn-lt"/>
              </a:rPr>
              <a:t>GPU</a:t>
            </a:r>
          </a:p>
          <a:p>
            <a:r>
              <a:rPr lang="en-US" smtClean="0">
                <a:latin typeface="+mn-lt"/>
              </a:rPr>
              <a:t>wants</a:t>
            </a:r>
            <a:endParaRPr lang="en-US">
              <a:latin typeface="+mn-lt"/>
            </a:endParaRPr>
          </a:p>
        </p:txBody>
      </p:sp>
      <p:sp>
        <p:nvSpPr>
          <p:cNvPr id="39" name="TextBox 38"/>
          <p:cNvSpPr txBox="1"/>
          <p:nvPr/>
        </p:nvSpPr>
        <p:spPr>
          <a:xfrm>
            <a:off x="4829175" y="2477184"/>
            <a:ext cx="908577" cy="646331"/>
          </a:xfrm>
          <a:prstGeom prst="rect">
            <a:avLst/>
          </a:prstGeom>
          <a:noFill/>
        </p:spPr>
        <p:txBody>
          <a:bodyPr wrap="square" rtlCol="0">
            <a:spAutoFit/>
          </a:bodyPr>
          <a:lstStyle/>
          <a:p>
            <a:pPr algn="r"/>
            <a:r>
              <a:rPr lang="en-US" smtClean="0">
                <a:latin typeface="+mn-lt"/>
              </a:rPr>
              <a:t>CPU</a:t>
            </a:r>
          </a:p>
          <a:p>
            <a:pPr algn="r"/>
            <a:r>
              <a:rPr lang="en-US" smtClean="0">
                <a:latin typeface="+mn-lt"/>
              </a:rPr>
              <a:t>wants</a:t>
            </a:r>
            <a:endParaRPr lang="en-US">
              <a:latin typeface="+mn-lt"/>
            </a:endParaRPr>
          </a:p>
        </p:txBody>
      </p:sp>
      <p:sp>
        <p:nvSpPr>
          <p:cNvPr id="40" name="TextBox 39"/>
          <p:cNvSpPr txBox="1"/>
          <p:nvPr/>
        </p:nvSpPr>
        <p:spPr>
          <a:xfrm>
            <a:off x="3724275" y="3485118"/>
            <a:ext cx="1441420" cy="369332"/>
          </a:xfrm>
          <a:prstGeom prst="rect">
            <a:avLst/>
          </a:prstGeom>
          <a:noFill/>
        </p:spPr>
        <p:txBody>
          <a:bodyPr wrap="none" rtlCol="0">
            <a:spAutoFit/>
          </a:bodyPr>
          <a:lstStyle/>
          <a:p>
            <a:r>
              <a:rPr lang="en-US" i="1" smtClean="0">
                <a:latin typeface="+mn-lt"/>
              </a:rPr>
              <a:t>annoyance?</a:t>
            </a:r>
            <a:endParaRPr lang="en-US"/>
          </a:p>
        </p:txBody>
      </p:sp>
      <p:sp>
        <p:nvSpPr>
          <p:cNvPr id="41" name="TextBox 40"/>
          <p:cNvSpPr txBox="1"/>
          <p:nvPr/>
        </p:nvSpPr>
        <p:spPr>
          <a:xfrm>
            <a:off x="0" y="4897279"/>
            <a:ext cx="1665841" cy="246221"/>
          </a:xfrm>
          <a:prstGeom prst="rect">
            <a:avLst/>
          </a:prstGeom>
          <a:noFill/>
        </p:spPr>
        <p:txBody>
          <a:bodyPr wrap="none" rtlCol="0">
            <a:spAutoFit/>
          </a:bodyPr>
          <a:lstStyle/>
          <a:p>
            <a:r>
              <a:rPr lang="en-US" sz="1000" i="1" dirty="0" smtClean="0">
                <a:latin typeface="+mn-lt"/>
              </a:rPr>
              <a:t>Images Courtesy of Microsoft</a:t>
            </a:r>
            <a:endParaRPr lang="en-US" sz="1000" dirty="0">
              <a:latin typeface="+mn-lt"/>
            </a:endParaRPr>
          </a:p>
        </p:txBody>
      </p:sp>
      <p:cxnSp>
        <p:nvCxnSpPr>
          <p:cNvPr id="43" name="Straight Connector 42"/>
          <p:cNvCxnSpPr/>
          <p:nvPr/>
        </p:nvCxnSpPr>
        <p:spPr>
          <a:xfrm rot="10800000" flipH="1">
            <a:off x="3714750" y="3679309"/>
            <a:ext cx="144142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44" name="85 Grupo"/>
          <p:cNvGrpSpPr/>
          <p:nvPr/>
        </p:nvGrpSpPr>
        <p:grpSpPr>
          <a:xfrm>
            <a:off x="8045662" y="734604"/>
            <a:ext cx="834291" cy="864522"/>
            <a:chOff x="5916623" y="2243148"/>
            <a:chExt cx="1627177" cy="1128702"/>
          </a:xfrm>
        </p:grpSpPr>
        <p:grpSp>
          <p:nvGrpSpPr>
            <p:cNvPr id="45" name="Group 39"/>
            <p:cNvGrpSpPr/>
            <p:nvPr/>
          </p:nvGrpSpPr>
          <p:grpSpPr>
            <a:xfrm>
              <a:off x="5916623" y="2243148"/>
              <a:ext cx="1627177" cy="1128702"/>
              <a:chOff x="5916623" y="1066800"/>
              <a:chExt cx="1627177" cy="1504936"/>
            </a:xfrm>
          </p:grpSpPr>
          <p:grpSp>
            <p:nvGrpSpPr>
              <p:cNvPr id="47" name="Group 40"/>
              <p:cNvGrpSpPr/>
              <p:nvPr/>
            </p:nvGrpSpPr>
            <p:grpSpPr>
              <a:xfrm>
                <a:off x="5916623" y="1066800"/>
                <a:ext cx="1627177" cy="1504936"/>
                <a:chOff x="6526223" y="1295400"/>
                <a:chExt cx="1627177" cy="1504936"/>
              </a:xfrm>
            </p:grpSpPr>
            <p:grpSp>
              <p:nvGrpSpPr>
                <p:cNvPr id="54" name="Group 47"/>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64" name="Rectangle 63"/>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48"/>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56" name="Rectangle 55"/>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41"/>
              <p:cNvGrpSpPr/>
              <p:nvPr/>
            </p:nvGrpSpPr>
            <p:grpSpPr>
              <a:xfrm>
                <a:off x="5916623" y="1429996"/>
                <a:ext cx="1627177" cy="789500"/>
                <a:chOff x="5916623" y="1429996"/>
                <a:chExt cx="1627177" cy="789500"/>
              </a:xfrm>
            </p:grpSpPr>
            <p:cxnSp>
              <p:nvCxnSpPr>
                <p:cNvPr id="49" name="Straight Connector 48"/>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cxnSp>
          <p:nvCxnSpPr>
            <p:cNvPr id="46" name="Straight Connector 45"/>
            <p:cNvCxnSpPr/>
            <p:nvPr/>
          </p:nvCxnSpPr>
          <p:spPr>
            <a:xfrm flipV="1">
              <a:off x="6341423" y="2661011"/>
              <a:ext cx="819398" cy="267195"/>
            </a:xfrm>
            <a:prstGeom prst="line">
              <a:avLst/>
            </a:prstGeom>
            <a:ln w="50800">
              <a:solidFill>
                <a:srgbClr val="FFFF0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pic>
        <p:nvPicPr>
          <p:cNvPr id="15361" name="Picture 1"/>
          <p:cNvPicPr>
            <a:picLocks noChangeAspect="1" noChangeArrowheads="1"/>
          </p:cNvPicPr>
          <p:nvPr/>
        </p:nvPicPr>
        <p:blipFill>
          <a:blip r:embed="rId6"/>
          <a:srcRect/>
          <a:stretch>
            <a:fillRect/>
          </a:stretch>
        </p:blipFill>
        <p:spPr bwMode="auto">
          <a:xfrm>
            <a:off x="962025" y="1999565"/>
            <a:ext cx="2238375" cy="2247900"/>
          </a:xfrm>
          <a:prstGeom prst="rect">
            <a:avLst/>
          </a:prstGeom>
          <a:noFill/>
          <a:ln w="9525">
            <a:noFill/>
            <a:miter lim="800000"/>
            <a:headEnd/>
            <a:tailEnd/>
          </a:ln>
          <a:effectLst>
            <a:outerShdw blurRad="50800" dist="50800" dir="2700000" algn="tl" rotWithShape="0">
              <a:prstClr val="black">
                <a:alpha val="40000"/>
              </a:prst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dirty="0" smtClean="0">
                <a:latin typeface="+mj-lt"/>
                <a:cs typeface="Arial" charset="0"/>
              </a:rPr>
              <a:t>Not an Annoyance</a:t>
            </a:r>
          </a:p>
        </p:txBody>
      </p:sp>
      <p:sp>
        <p:nvSpPr>
          <p:cNvPr id="6147" name="Content Placeholder 2"/>
          <p:cNvSpPr>
            <a:spLocks noGrp="1"/>
          </p:cNvSpPr>
          <p:nvPr>
            <p:ph idx="1"/>
          </p:nvPr>
        </p:nvSpPr>
        <p:spPr/>
        <p:txBody>
          <a:bodyPr/>
          <a:lstStyle/>
          <a:p>
            <a:r>
              <a:rPr lang="en-US" dirty="0" smtClean="0">
                <a:latin typeface="+mj-lt"/>
                <a:ea typeface="ＭＳ Ｐゴシック" pitchFamily="-112" charset="-128"/>
                <a:cs typeface="Arial" charset="0"/>
              </a:rPr>
              <a:t>DXT blocks</a:t>
            </a:r>
          </a:p>
          <a:p>
            <a:pPr lvl="1">
              <a:buNone/>
            </a:pPr>
            <a:r>
              <a:rPr lang="en-US" dirty="0" smtClean="0">
                <a:latin typeface="+mj-lt"/>
                <a:ea typeface="ＭＳ Ｐゴシック" pitchFamily="-112" charset="-128"/>
                <a:cs typeface="Arial" charset="0"/>
              </a:rPr>
              <a:t>- One read for 4x4 pixels</a:t>
            </a:r>
          </a:p>
          <a:p>
            <a:pPr lvl="1"/>
            <a:endParaRPr lang="en-US" dirty="0" smtClean="0">
              <a:latin typeface="+mj-lt"/>
              <a:ea typeface="ＭＳ Ｐゴシック" pitchFamily="-112" charset="-128"/>
              <a:cs typeface="Arial" charset="0"/>
            </a:endParaRPr>
          </a:p>
        </p:txBody>
      </p:sp>
      <p:sp>
        <p:nvSpPr>
          <p:cNvPr id="38917" name="AutoShape 5" descr="mk:@MSITStore:C:\Program%20Files%20(x86)\Microsoft%20Xbox%20360%20SDK\doc\1033\xbox360sdk.chm::/fig02_mem_interpreted.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 name="TextBox 37"/>
          <p:cNvSpPr txBox="1"/>
          <p:nvPr/>
        </p:nvSpPr>
        <p:spPr>
          <a:xfrm>
            <a:off x="1310897" y="2716768"/>
            <a:ext cx="2005677" cy="369332"/>
          </a:xfrm>
          <a:prstGeom prst="rect">
            <a:avLst/>
          </a:prstGeom>
          <a:noFill/>
        </p:spPr>
        <p:txBody>
          <a:bodyPr wrap="none" rtlCol="0">
            <a:spAutoFit/>
          </a:bodyPr>
          <a:lstStyle/>
          <a:p>
            <a:r>
              <a:rPr lang="en-US" dirty="0" smtClean="0"/>
              <a:t>64 bits in memory</a:t>
            </a:r>
            <a:endParaRPr lang="en-US" dirty="0"/>
          </a:p>
        </p:txBody>
      </p:sp>
      <p:sp>
        <p:nvSpPr>
          <p:cNvPr id="39" name="TextBox 38"/>
          <p:cNvSpPr txBox="1"/>
          <p:nvPr/>
        </p:nvSpPr>
        <p:spPr>
          <a:xfrm>
            <a:off x="5356189" y="2164318"/>
            <a:ext cx="1210588" cy="369332"/>
          </a:xfrm>
          <a:prstGeom prst="rect">
            <a:avLst/>
          </a:prstGeom>
          <a:noFill/>
        </p:spPr>
        <p:txBody>
          <a:bodyPr wrap="none" rtlCol="0">
            <a:spAutoFit/>
          </a:bodyPr>
          <a:lstStyle/>
          <a:p>
            <a:r>
              <a:rPr lang="en-US" smtClean="0">
                <a:latin typeface="+mn-lt"/>
              </a:rPr>
              <a:t>4x4 pixels</a:t>
            </a:r>
            <a:endParaRPr lang="en-US">
              <a:latin typeface="+mn-lt"/>
            </a:endParaRPr>
          </a:p>
        </p:txBody>
      </p:sp>
      <p:pic>
        <p:nvPicPr>
          <p:cNvPr id="8198" name="Picture 6"/>
          <p:cNvPicPr>
            <a:picLocks noChangeAspect="1" noChangeArrowheads="1"/>
          </p:cNvPicPr>
          <p:nvPr/>
        </p:nvPicPr>
        <p:blipFill>
          <a:blip r:embed="rId5" cstate="print"/>
          <a:srcRect/>
          <a:stretch>
            <a:fillRect/>
          </a:stretch>
        </p:blipFill>
        <p:spPr bwMode="auto">
          <a:xfrm>
            <a:off x="5270464" y="2533650"/>
            <a:ext cx="1371600" cy="1714500"/>
          </a:xfrm>
          <a:prstGeom prst="rect">
            <a:avLst/>
          </a:prstGeom>
          <a:noFill/>
          <a:ln w="9525">
            <a:noFill/>
            <a:miter lim="800000"/>
            <a:headEnd/>
            <a:tailEnd/>
          </a:ln>
        </p:spPr>
      </p:pic>
      <p:pic>
        <p:nvPicPr>
          <p:cNvPr id="8199" name="Picture 7"/>
          <p:cNvPicPr>
            <a:picLocks noChangeAspect="1" noChangeArrowheads="1"/>
          </p:cNvPicPr>
          <p:nvPr/>
        </p:nvPicPr>
        <p:blipFill>
          <a:blip r:embed="rId6" cstate="print"/>
          <a:srcRect/>
          <a:stretch>
            <a:fillRect/>
          </a:stretch>
        </p:blipFill>
        <p:spPr bwMode="auto">
          <a:xfrm>
            <a:off x="7406881" y="3086100"/>
            <a:ext cx="1257300" cy="1123950"/>
          </a:xfrm>
          <a:prstGeom prst="rect">
            <a:avLst/>
          </a:prstGeom>
          <a:noFill/>
          <a:ln w="9525">
            <a:noFill/>
            <a:miter lim="800000"/>
            <a:headEnd/>
            <a:tailEnd/>
          </a:ln>
        </p:spPr>
      </p:pic>
      <p:sp>
        <p:nvSpPr>
          <p:cNvPr id="43" name="Right Arrow 42"/>
          <p:cNvSpPr/>
          <p:nvPr/>
        </p:nvSpPr>
        <p:spPr>
          <a:xfrm>
            <a:off x="6642064" y="3514725"/>
            <a:ext cx="725684" cy="2931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6642064" y="3145393"/>
            <a:ext cx="684803" cy="369332"/>
          </a:xfrm>
          <a:prstGeom prst="rect">
            <a:avLst/>
          </a:prstGeom>
          <a:noFill/>
        </p:spPr>
        <p:txBody>
          <a:bodyPr wrap="square" rtlCol="0">
            <a:spAutoFit/>
          </a:bodyPr>
          <a:lstStyle/>
          <a:p>
            <a:pPr algn="ctr"/>
            <a:r>
              <a:rPr lang="en-US" dirty="0" smtClean="0">
                <a:latin typeface="+mn-lt"/>
              </a:rPr>
              <a:t>VMX</a:t>
            </a:r>
            <a:endParaRPr lang="en-US" dirty="0">
              <a:latin typeface="+mn-lt"/>
            </a:endParaRPr>
          </a:p>
        </p:txBody>
      </p:sp>
      <p:sp>
        <p:nvSpPr>
          <p:cNvPr id="45" name="Right Arrow 44"/>
          <p:cNvSpPr/>
          <p:nvPr/>
        </p:nvSpPr>
        <p:spPr>
          <a:xfrm>
            <a:off x="4430334" y="3520559"/>
            <a:ext cx="840129" cy="2931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4354134" y="3151227"/>
            <a:ext cx="963955" cy="369332"/>
          </a:xfrm>
          <a:prstGeom prst="rect">
            <a:avLst/>
          </a:prstGeom>
          <a:noFill/>
        </p:spPr>
        <p:txBody>
          <a:bodyPr wrap="square" rtlCol="0">
            <a:spAutoFit/>
          </a:bodyPr>
          <a:lstStyle/>
          <a:p>
            <a:r>
              <a:rPr lang="en-US" dirty="0" smtClean="0">
                <a:latin typeface="+mn-lt"/>
              </a:rPr>
              <a:t>“</a:t>
            </a:r>
            <a:r>
              <a:rPr lang="en-US" dirty="0" err="1" smtClean="0">
                <a:latin typeface="+mn-lt"/>
              </a:rPr>
              <a:t>Untile</a:t>
            </a:r>
            <a:r>
              <a:rPr lang="en-US" dirty="0" smtClean="0">
                <a:latin typeface="+mn-lt"/>
              </a:rPr>
              <a:t>”</a:t>
            </a:r>
            <a:endParaRPr lang="en-US" dirty="0">
              <a:latin typeface="+mn-lt"/>
            </a:endParaRPr>
          </a:p>
        </p:txBody>
      </p:sp>
      <p:pic>
        <p:nvPicPr>
          <p:cNvPr id="8202" name="Picture 10"/>
          <p:cNvPicPr>
            <a:picLocks noChangeAspect="1" noChangeArrowheads="1"/>
          </p:cNvPicPr>
          <p:nvPr/>
        </p:nvPicPr>
        <p:blipFill>
          <a:blip r:embed="rId7" cstate="print"/>
          <a:srcRect/>
          <a:stretch>
            <a:fillRect/>
          </a:stretch>
        </p:blipFill>
        <p:spPr bwMode="auto">
          <a:xfrm>
            <a:off x="368300" y="3151227"/>
            <a:ext cx="3971925" cy="809625"/>
          </a:xfrm>
          <a:prstGeom prst="rect">
            <a:avLst/>
          </a:prstGeom>
          <a:noFill/>
          <a:ln w="9525">
            <a:noFill/>
            <a:miter lim="800000"/>
            <a:headEnd/>
            <a:tailEnd/>
          </a:ln>
        </p:spPr>
      </p:pic>
      <p:grpSp>
        <p:nvGrpSpPr>
          <p:cNvPr id="42" name="85 Grupo"/>
          <p:cNvGrpSpPr/>
          <p:nvPr/>
        </p:nvGrpSpPr>
        <p:grpSpPr>
          <a:xfrm>
            <a:off x="8045662" y="734604"/>
            <a:ext cx="834291" cy="864522"/>
            <a:chOff x="5916623" y="2243148"/>
            <a:chExt cx="1627177" cy="1128702"/>
          </a:xfrm>
        </p:grpSpPr>
        <p:grpSp>
          <p:nvGrpSpPr>
            <p:cNvPr id="47" name="Group 39"/>
            <p:cNvGrpSpPr/>
            <p:nvPr/>
          </p:nvGrpSpPr>
          <p:grpSpPr>
            <a:xfrm>
              <a:off x="5916623" y="2243148"/>
              <a:ext cx="1627177" cy="1128702"/>
              <a:chOff x="5916623" y="1066800"/>
              <a:chExt cx="1627177" cy="1504936"/>
            </a:xfrm>
          </p:grpSpPr>
          <p:grpSp>
            <p:nvGrpSpPr>
              <p:cNvPr id="49" name="Group 40"/>
              <p:cNvGrpSpPr/>
              <p:nvPr/>
            </p:nvGrpSpPr>
            <p:grpSpPr>
              <a:xfrm>
                <a:off x="5916623" y="1066800"/>
                <a:ext cx="1627177" cy="1504936"/>
                <a:chOff x="6526223" y="1295400"/>
                <a:chExt cx="1627177" cy="1504936"/>
              </a:xfrm>
            </p:grpSpPr>
            <p:grpSp>
              <p:nvGrpSpPr>
                <p:cNvPr id="56" name="Group 47"/>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66" name="Rectangle 65"/>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48"/>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58" name="Rectangle 57"/>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41"/>
              <p:cNvGrpSpPr/>
              <p:nvPr/>
            </p:nvGrpSpPr>
            <p:grpSpPr>
              <a:xfrm>
                <a:off x="5916623" y="1429996"/>
                <a:ext cx="1627177" cy="789500"/>
                <a:chOff x="5916623" y="1429996"/>
                <a:chExt cx="1627177" cy="789500"/>
              </a:xfrm>
            </p:grpSpPr>
            <p:cxnSp>
              <p:nvCxnSpPr>
                <p:cNvPr id="51" name="Straight Connector 50"/>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cxnSp>
          <p:nvCxnSpPr>
            <p:cNvPr id="48" name="Straight Connector 47"/>
            <p:cNvCxnSpPr/>
            <p:nvPr/>
          </p:nvCxnSpPr>
          <p:spPr>
            <a:xfrm flipV="1">
              <a:off x="6341423" y="2661011"/>
              <a:ext cx="819398" cy="267195"/>
            </a:xfrm>
            <a:prstGeom prst="line">
              <a:avLst/>
            </a:prstGeom>
            <a:ln w="50800">
              <a:solidFill>
                <a:srgbClr val="FFFF0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8199"/>
                                        </p:tgtEl>
                                        <p:attrNameLst>
                                          <p:attrName>style.visibility</p:attrName>
                                        </p:attrNameLst>
                                      </p:cBhvr>
                                      <p:to>
                                        <p:strVal val="visible"/>
                                      </p:to>
                                    </p:set>
                                    <p:animEffect transition="in" filter="fade">
                                      <p:cBhvr>
                                        <p:cTn id="13" dur="1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dirty="0" smtClean="0">
                <a:latin typeface="+mj-lt"/>
                <a:cs typeface="Arial" charset="0"/>
              </a:rPr>
              <a:t>Multiple tiles</a:t>
            </a:r>
          </a:p>
        </p:txBody>
      </p:sp>
      <p:sp>
        <p:nvSpPr>
          <p:cNvPr id="38917" name="AutoShape 5" descr="mk:@MSITStore:C:\Program%20Files%20(x86)\Microsoft%20Xbox%20360%20SDK\doc\1033\xbox360sdk.chm::/fig02_mem_interpreted.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 name="Right Arrow 44"/>
          <p:cNvSpPr/>
          <p:nvPr/>
        </p:nvSpPr>
        <p:spPr>
          <a:xfrm rot="5400000">
            <a:off x="1785928" y="2556472"/>
            <a:ext cx="301642" cy="2931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202" name="Picture 10"/>
          <p:cNvPicPr>
            <a:picLocks noChangeAspect="1" noChangeArrowheads="1"/>
          </p:cNvPicPr>
          <p:nvPr/>
        </p:nvPicPr>
        <p:blipFill>
          <a:blip r:embed="rId5" cstate="print"/>
          <a:srcRect/>
          <a:stretch>
            <a:fillRect/>
          </a:stretch>
        </p:blipFill>
        <p:spPr bwMode="auto">
          <a:xfrm>
            <a:off x="361950" y="1746586"/>
            <a:ext cx="1574799" cy="321002"/>
          </a:xfrm>
          <a:prstGeom prst="rect">
            <a:avLst/>
          </a:prstGeom>
          <a:noFill/>
          <a:ln w="9525">
            <a:noFill/>
            <a:miter lim="800000"/>
            <a:headEnd/>
            <a:tailEnd/>
          </a:ln>
        </p:spPr>
      </p:pic>
      <p:grpSp>
        <p:nvGrpSpPr>
          <p:cNvPr id="2" name="85 Grupo"/>
          <p:cNvGrpSpPr/>
          <p:nvPr/>
        </p:nvGrpSpPr>
        <p:grpSpPr>
          <a:xfrm>
            <a:off x="8045662" y="734604"/>
            <a:ext cx="834291" cy="864522"/>
            <a:chOff x="5916623" y="2243148"/>
            <a:chExt cx="1627177" cy="1128702"/>
          </a:xfrm>
        </p:grpSpPr>
        <p:grpSp>
          <p:nvGrpSpPr>
            <p:cNvPr id="3" name="Group 39"/>
            <p:cNvGrpSpPr/>
            <p:nvPr/>
          </p:nvGrpSpPr>
          <p:grpSpPr>
            <a:xfrm>
              <a:off x="5916623" y="2243148"/>
              <a:ext cx="1627177" cy="1128702"/>
              <a:chOff x="5916623" y="1066800"/>
              <a:chExt cx="1627177" cy="1504936"/>
            </a:xfrm>
          </p:grpSpPr>
          <p:grpSp>
            <p:nvGrpSpPr>
              <p:cNvPr id="4" name="Group 40"/>
              <p:cNvGrpSpPr/>
              <p:nvPr/>
            </p:nvGrpSpPr>
            <p:grpSpPr>
              <a:xfrm>
                <a:off x="5916623" y="1066800"/>
                <a:ext cx="1627177" cy="1504936"/>
                <a:chOff x="6526223" y="1295400"/>
                <a:chExt cx="1627177" cy="1504936"/>
              </a:xfrm>
            </p:grpSpPr>
            <p:grpSp>
              <p:nvGrpSpPr>
                <p:cNvPr id="5" name="Group 47"/>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66" name="Rectangle 65"/>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8"/>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58" name="Rectangle 57"/>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41"/>
              <p:cNvGrpSpPr/>
              <p:nvPr/>
            </p:nvGrpSpPr>
            <p:grpSpPr>
              <a:xfrm>
                <a:off x="5916623" y="1429996"/>
                <a:ext cx="1627177" cy="789500"/>
                <a:chOff x="5916623" y="1429996"/>
                <a:chExt cx="1627177" cy="789500"/>
              </a:xfrm>
            </p:grpSpPr>
            <p:cxnSp>
              <p:nvCxnSpPr>
                <p:cNvPr id="51" name="Straight Connector 50"/>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cxnSp>
          <p:nvCxnSpPr>
            <p:cNvPr id="48" name="Straight Connector 47"/>
            <p:cNvCxnSpPr/>
            <p:nvPr/>
          </p:nvCxnSpPr>
          <p:spPr>
            <a:xfrm flipV="1">
              <a:off x="6341423" y="2661011"/>
              <a:ext cx="819398" cy="267195"/>
            </a:xfrm>
            <a:prstGeom prst="line">
              <a:avLst/>
            </a:prstGeom>
            <a:ln w="50800">
              <a:solidFill>
                <a:srgbClr val="FFFF0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pic>
        <p:nvPicPr>
          <p:cNvPr id="42" name="Picture 10"/>
          <p:cNvPicPr>
            <a:picLocks noChangeAspect="1" noChangeArrowheads="1"/>
          </p:cNvPicPr>
          <p:nvPr/>
        </p:nvPicPr>
        <p:blipFill>
          <a:blip r:embed="rId5" cstate="print"/>
          <a:srcRect/>
          <a:stretch>
            <a:fillRect/>
          </a:stretch>
        </p:blipFill>
        <p:spPr bwMode="auto">
          <a:xfrm>
            <a:off x="361950" y="2133600"/>
            <a:ext cx="1574799" cy="321002"/>
          </a:xfrm>
          <a:prstGeom prst="rect">
            <a:avLst/>
          </a:prstGeom>
          <a:noFill/>
          <a:ln w="9525">
            <a:noFill/>
            <a:miter lim="800000"/>
            <a:headEnd/>
            <a:tailEnd/>
          </a:ln>
        </p:spPr>
      </p:pic>
      <p:pic>
        <p:nvPicPr>
          <p:cNvPr id="47" name="Picture 10"/>
          <p:cNvPicPr>
            <a:picLocks noChangeAspect="1" noChangeArrowheads="1"/>
          </p:cNvPicPr>
          <p:nvPr/>
        </p:nvPicPr>
        <p:blipFill>
          <a:blip r:embed="rId5" cstate="print"/>
          <a:srcRect/>
          <a:stretch>
            <a:fillRect/>
          </a:stretch>
        </p:blipFill>
        <p:spPr bwMode="auto">
          <a:xfrm>
            <a:off x="1936749" y="2133600"/>
            <a:ext cx="1574799" cy="321002"/>
          </a:xfrm>
          <a:prstGeom prst="rect">
            <a:avLst/>
          </a:prstGeom>
          <a:noFill/>
          <a:ln w="9525">
            <a:noFill/>
            <a:miter lim="800000"/>
            <a:headEnd/>
            <a:tailEnd/>
          </a:ln>
        </p:spPr>
      </p:pic>
      <p:pic>
        <p:nvPicPr>
          <p:cNvPr id="49" name="Picture 10"/>
          <p:cNvPicPr>
            <a:picLocks noChangeAspect="1" noChangeArrowheads="1"/>
          </p:cNvPicPr>
          <p:nvPr/>
        </p:nvPicPr>
        <p:blipFill>
          <a:blip r:embed="rId5" cstate="print"/>
          <a:srcRect/>
          <a:stretch>
            <a:fillRect/>
          </a:stretch>
        </p:blipFill>
        <p:spPr bwMode="auto">
          <a:xfrm>
            <a:off x="1936749" y="1746586"/>
            <a:ext cx="1574799" cy="321002"/>
          </a:xfrm>
          <a:prstGeom prst="rect">
            <a:avLst/>
          </a:prstGeom>
          <a:noFill/>
          <a:ln w="9525">
            <a:noFill/>
            <a:miter lim="800000"/>
            <a:headEnd/>
            <a:tailEnd/>
          </a:ln>
        </p:spPr>
      </p:pic>
      <p:pic>
        <p:nvPicPr>
          <p:cNvPr id="50" name="Picture 6"/>
          <p:cNvPicPr>
            <a:picLocks noChangeAspect="1" noChangeArrowheads="1"/>
          </p:cNvPicPr>
          <p:nvPr/>
        </p:nvPicPr>
        <p:blipFill>
          <a:blip r:embed="rId6" cstate="print"/>
          <a:srcRect t="32222" b="2222"/>
          <a:stretch>
            <a:fillRect/>
          </a:stretch>
        </p:blipFill>
        <p:spPr bwMode="auto">
          <a:xfrm>
            <a:off x="1934848" y="3535411"/>
            <a:ext cx="698124" cy="572074"/>
          </a:xfrm>
          <a:prstGeom prst="rect">
            <a:avLst/>
          </a:prstGeom>
          <a:noFill/>
          <a:ln w="9525">
            <a:noFill/>
            <a:miter lim="800000"/>
            <a:headEnd/>
            <a:tailEnd/>
          </a:ln>
        </p:spPr>
      </p:pic>
      <p:pic>
        <p:nvPicPr>
          <p:cNvPr id="74" name="Picture 6"/>
          <p:cNvPicPr>
            <a:picLocks noChangeAspect="1" noChangeArrowheads="1"/>
          </p:cNvPicPr>
          <p:nvPr/>
        </p:nvPicPr>
        <p:blipFill>
          <a:blip r:embed="rId6" cstate="print"/>
          <a:srcRect t="32222" b="2222"/>
          <a:stretch>
            <a:fillRect/>
          </a:stretch>
        </p:blipFill>
        <p:spPr bwMode="auto">
          <a:xfrm>
            <a:off x="1276725" y="2959197"/>
            <a:ext cx="698124" cy="572074"/>
          </a:xfrm>
          <a:prstGeom prst="rect">
            <a:avLst/>
          </a:prstGeom>
          <a:noFill/>
          <a:ln w="9525">
            <a:noFill/>
            <a:miter lim="800000"/>
            <a:headEnd/>
            <a:tailEnd/>
          </a:ln>
        </p:spPr>
      </p:pic>
      <p:pic>
        <p:nvPicPr>
          <p:cNvPr id="75" name="Picture 6"/>
          <p:cNvPicPr>
            <a:picLocks noChangeAspect="1" noChangeArrowheads="1"/>
          </p:cNvPicPr>
          <p:nvPr/>
        </p:nvPicPr>
        <p:blipFill>
          <a:blip r:embed="rId6" cstate="print"/>
          <a:srcRect t="32222" b="2222"/>
          <a:stretch>
            <a:fillRect/>
          </a:stretch>
        </p:blipFill>
        <p:spPr bwMode="auto">
          <a:xfrm>
            <a:off x="1276725" y="3529444"/>
            <a:ext cx="698124" cy="572074"/>
          </a:xfrm>
          <a:prstGeom prst="rect">
            <a:avLst/>
          </a:prstGeom>
          <a:noFill/>
          <a:ln w="9525">
            <a:noFill/>
            <a:miter lim="800000"/>
            <a:headEnd/>
            <a:tailEnd/>
          </a:ln>
        </p:spPr>
      </p:pic>
      <p:pic>
        <p:nvPicPr>
          <p:cNvPr id="76" name="Picture 6"/>
          <p:cNvPicPr>
            <a:picLocks noChangeAspect="1" noChangeArrowheads="1"/>
          </p:cNvPicPr>
          <p:nvPr/>
        </p:nvPicPr>
        <p:blipFill>
          <a:blip r:embed="rId6" cstate="print"/>
          <a:srcRect t="32222" b="2222"/>
          <a:stretch>
            <a:fillRect/>
          </a:stretch>
        </p:blipFill>
        <p:spPr bwMode="auto">
          <a:xfrm>
            <a:off x="1936749" y="2957370"/>
            <a:ext cx="698124" cy="572074"/>
          </a:xfrm>
          <a:prstGeom prst="rect">
            <a:avLst/>
          </a:prstGeom>
          <a:noFill/>
          <a:ln w="9525">
            <a:noFill/>
            <a:miter lim="800000"/>
            <a:headEnd/>
            <a:tailEnd/>
          </a:ln>
        </p:spPr>
      </p:pic>
      <p:sp>
        <p:nvSpPr>
          <p:cNvPr id="77" name="Right Arrow 76"/>
          <p:cNvSpPr/>
          <p:nvPr/>
        </p:nvSpPr>
        <p:spPr>
          <a:xfrm>
            <a:off x="2982911" y="3392403"/>
            <a:ext cx="1057274" cy="2931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Picture 4"/>
          <p:cNvPicPr>
            <a:picLocks noChangeAspect="1" noChangeArrowheads="1"/>
          </p:cNvPicPr>
          <p:nvPr/>
        </p:nvPicPr>
        <p:blipFill>
          <a:blip r:embed="rId7" cstate="print"/>
          <a:srcRect/>
          <a:stretch>
            <a:fillRect/>
          </a:stretch>
        </p:blipFill>
        <p:spPr bwMode="auto">
          <a:xfrm>
            <a:off x="4334676" y="2699523"/>
            <a:ext cx="2594257" cy="1556554"/>
          </a:xfrm>
          <a:prstGeom prst="rect">
            <a:avLst/>
          </a:prstGeom>
          <a:noFill/>
          <a:ln w="19050">
            <a:solidFill>
              <a:schemeClr val="bg2">
                <a:lumMod val="75000"/>
              </a:schemeClr>
            </a:solidFill>
            <a:miter lim="800000"/>
            <a:headEnd/>
            <a:tailEnd/>
          </a:ln>
          <a:effectLst>
            <a:outerShdw blurRad="50800" dist="38100" dir="2700000" algn="tl" rotWithShape="0">
              <a:prstClr val="black">
                <a:alpha val="40000"/>
              </a:prstClr>
            </a:outerShdw>
          </a:effectLst>
        </p:spPr>
      </p:pic>
      <p:pic>
        <p:nvPicPr>
          <p:cNvPr id="79" name="Picture 4"/>
          <p:cNvPicPr>
            <a:picLocks noChangeAspect="1" noChangeArrowheads="1"/>
          </p:cNvPicPr>
          <p:nvPr/>
        </p:nvPicPr>
        <p:blipFill>
          <a:blip r:embed="rId7" cstate="print"/>
          <a:srcRect/>
          <a:stretch>
            <a:fillRect/>
          </a:stretch>
        </p:blipFill>
        <p:spPr bwMode="auto">
          <a:xfrm rot="16200000" flipH="1">
            <a:off x="6737497" y="2652452"/>
            <a:ext cx="2594259" cy="1556555"/>
          </a:xfrm>
          <a:prstGeom prst="rect">
            <a:avLst/>
          </a:prstGeom>
          <a:noFill/>
          <a:ln w="19050">
            <a:solidFill>
              <a:schemeClr val="bg2">
                <a:lumMod val="75000"/>
              </a:schemeClr>
            </a:solidFill>
            <a:miter lim="800000"/>
            <a:headEnd/>
            <a:tailEnd/>
          </a:ln>
        </p:spPr>
      </p:pic>
      <p:sp>
        <p:nvSpPr>
          <p:cNvPr id="80" name="Rectangle 79"/>
          <p:cNvSpPr/>
          <p:nvPr/>
        </p:nvSpPr>
        <p:spPr>
          <a:xfrm>
            <a:off x="4334676" y="2699523"/>
            <a:ext cx="208195" cy="15288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1" name="Rectangle 80"/>
          <p:cNvSpPr/>
          <p:nvPr/>
        </p:nvSpPr>
        <p:spPr>
          <a:xfrm>
            <a:off x="7256347" y="2133600"/>
            <a:ext cx="208195" cy="15288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2" name="Rectangle 81"/>
          <p:cNvSpPr/>
          <p:nvPr/>
        </p:nvSpPr>
        <p:spPr>
          <a:xfrm>
            <a:off x="4542871" y="2700491"/>
            <a:ext cx="208195" cy="152884"/>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3" name="Rectangle 82"/>
          <p:cNvSpPr/>
          <p:nvPr/>
        </p:nvSpPr>
        <p:spPr>
          <a:xfrm>
            <a:off x="4542871" y="2852891"/>
            <a:ext cx="208195" cy="152884"/>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4" name="Rectangle 83"/>
          <p:cNvSpPr/>
          <p:nvPr/>
        </p:nvSpPr>
        <p:spPr>
          <a:xfrm>
            <a:off x="4334676" y="2852407"/>
            <a:ext cx="208195" cy="152884"/>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5" name="Rectangle 84"/>
          <p:cNvSpPr/>
          <p:nvPr/>
        </p:nvSpPr>
        <p:spPr>
          <a:xfrm>
            <a:off x="7256349" y="2286484"/>
            <a:ext cx="208195" cy="152884"/>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6" name="Rectangle 85"/>
          <p:cNvSpPr/>
          <p:nvPr/>
        </p:nvSpPr>
        <p:spPr>
          <a:xfrm>
            <a:off x="7464544" y="2133600"/>
            <a:ext cx="208195" cy="152884"/>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7" name="Rectangle 86"/>
          <p:cNvSpPr/>
          <p:nvPr/>
        </p:nvSpPr>
        <p:spPr>
          <a:xfrm>
            <a:off x="7464544" y="2286484"/>
            <a:ext cx="208195" cy="152884"/>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8" name="Rectangle 87"/>
          <p:cNvSpPr/>
          <p:nvPr/>
        </p:nvSpPr>
        <p:spPr>
          <a:xfrm>
            <a:off x="4751066" y="2700975"/>
            <a:ext cx="208195" cy="15288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9" name="Rectangle 88"/>
          <p:cNvSpPr/>
          <p:nvPr/>
        </p:nvSpPr>
        <p:spPr>
          <a:xfrm>
            <a:off x="4959261" y="2700975"/>
            <a:ext cx="208195" cy="152884"/>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0" name="Rectangle 89"/>
          <p:cNvSpPr/>
          <p:nvPr/>
        </p:nvSpPr>
        <p:spPr>
          <a:xfrm>
            <a:off x="4959261" y="2853375"/>
            <a:ext cx="208195" cy="152884"/>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1" name="Rectangle 90"/>
          <p:cNvSpPr/>
          <p:nvPr/>
        </p:nvSpPr>
        <p:spPr>
          <a:xfrm>
            <a:off x="4751066" y="2852891"/>
            <a:ext cx="208195" cy="152884"/>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2" name="Rectangle 91"/>
          <p:cNvSpPr/>
          <p:nvPr/>
        </p:nvSpPr>
        <p:spPr>
          <a:xfrm>
            <a:off x="7256351" y="2439368"/>
            <a:ext cx="208195" cy="15288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3" name="Rectangle 92"/>
          <p:cNvSpPr/>
          <p:nvPr/>
        </p:nvSpPr>
        <p:spPr>
          <a:xfrm>
            <a:off x="7464544" y="2439368"/>
            <a:ext cx="208195" cy="152884"/>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4" name="Rectangle 93"/>
          <p:cNvSpPr/>
          <p:nvPr/>
        </p:nvSpPr>
        <p:spPr>
          <a:xfrm>
            <a:off x="7464544" y="2592252"/>
            <a:ext cx="208195" cy="152884"/>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5" name="Rectangle 94"/>
          <p:cNvSpPr/>
          <p:nvPr/>
        </p:nvSpPr>
        <p:spPr>
          <a:xfrm>
            <a:off x="7256349" y="2592252"/>
            <a:ext cx="208195" cy="152884"/>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6" name="TextBox 95"/>
          <p:cNvSpPr txBox="1"/>
          <p:nvPr/>
        </p:nvSpPr>
        <p:spPr>
          <a:xfrm>
            <a:off x="382105" y="4256077"/>
            <a:ext cx="3185487" cy="369332"/>
          </a:xfrm>
          <a:prstGeom prst="rect">
            <a:avLst/>
          </a:prstGeom>
          <a:noFill/>
        </p:spPr>
        <p:txBody>
          <a:bodyPr wrap="none" rtlCol="0">
            <a:spAutoFit/>
          </a:bodyPr>
          <a:lstStyle/>
          <a:p>
            <a:r>
              <a:rPr lang="en-US" dirty="0" smtClean="0"/>
              <a:t>Into blocks of vector registers</a:t>
            </a:r>
            <a:endParaRPr lang="en-US" dirty="0"/>
          </a:p>
        </p:txBody>
      </p:sp>
      <p:sp>
        <p:nvSpPr>
          <p:cNvPr id="97" name="TextBox 96"/>
          <p:cNvSpPr txBox="1"/>
          <p:nvPr/>
        </p:nvSpPr>
        <p:spPr>
          <a:xfrm>
            <a:off x="485069" y="1164159"/>
            <a:ext cx="2903359" cy="369332"/>
          </a:xfrm>
          <a:prstGeom prst="rect">
            <a:avLst/>
          </a:prstGeom>
          <a:noFill/>
        </p:spPr>
        <p:txBody>
          <a:bodyPr wrap="none" rtlCol="0">
            <a:spAutoFit/>
          </a:bodyPr>
          <a:lstStyle/>
          <a:p>
            <a:r>
              <a:rPr lang="en-US" dirty="0" smtClean="0"/>
              <a:t>Read from few cache lines</a:t>
            </a:r>
            <a:endParaRPr lang="en-US" dirty="0"/>
          </a:p>
        </p:txBody>
      </p:sp>
      <p:sp>
        <p:nvSpPr>
          <p:cNvPr id="98" name="TextBox 97"/>
          <p:cNvSpPr txBox="1"/>
          <p:nvPr/>
        </p:nvSpPr>
        <p:spPr>
          <a:xfrm>
            <a:off x="4040185" y="2101818"/>
            <a:ext cx="3134191" cy="369332"/>
          </a:xfrm>
          <a:prstGeom prst="rect">
            <a:avLst/>
          </a:prstGeom>
          <a:noFill/>
        </p:spPr>
        <p:txBody>
          <a:bodyPr wrap="none" rtlCol="0">
            <a:spAutoFit/>
          </a:bodyPr>
          <a:lstStyle/>
          <a:p>
            <a:r>
              <a:rPr lang="en-US" dirty="0" smtClean="0"/>
              <a:t>Store original and transpose </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20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2000"/>
                                        <p:tgtEl>
                                          <p:spTgt spid="81"/>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1000"/>
                                        <p:tgtEl>
                                          <p:spTgt spid="8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1000"/>
                                        <p:tgtEl>
                                          <p:spTgt spid="82"/>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500"/>
                                        <p:tgtEl>
                                          <p:spTgt spid="8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500"/>
                                        <p:tgtEl>
                                          <p:spTgt spid="86"/>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fade">
                                      <p:cBhvr>
                                        <p:cTn id="38" dur="500"/>
                                        <p:tgtEl>
                                          <p:spTgt spid="92"/>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fade">
                                      <p:cBhvr>
                                        <p:cTn id="45" dur="500"/>
                                        <p:tgtEl>
                                          <p:spTgt spid="9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500"/>
                                        <p:tgtEl>
                                          <p:spTgt spid="9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500"/>
                                        <p:tgtEl>
                                          <p:spTgt spid="95"/>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90"/>
                                        </p:tgtEl>
                                        <p:attrNameLst>
                                          <p:attrName>style.visibility</p:attrName>
                                        </p:attrNameLst>
                                      </p:cBhvr>
                                      <p:to>
                                        <p:strVal val="visible"/>
                                      </p:to>
                                    </p:set>
                                    <p:animEffect transition="in" filter="fade">
                                      <p:cBhvr>
                                        <p:cTn id="56" dur="500"/>
                                        <p:tgtEl>
                                          <p:spTgt spid="9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fade">
                                      <p:cBhvr>
                                        <p:cTn id="5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smtClean="0">
                <a:latin typeface="+mj-lt"/>
                <a:cs typeface="Arial" charset="0"/>
              </a:rPr>
              <a:t>Blend Mask: Transpose</a:t>
            </a:r>
          </a:p>
        </p:txBody>
      </p:sp>
      <p:sp>
        <p:nvSpPr>
          <p:cNvPr id="6147" name="Content Placeholder 2"/>
          <p:cNvSpPr>
            <a:spLocks noGrp="1"/>
          </p:cNvSpPr>
          <p:nvPr>
            <p:ph idx="1"/>
          </p:nvPr>
        </p:nvSpPr>
        <p:spPr/>
        <p:txBody>
          <a:bodyPr/>
          <a:lstStyle/>
          <a:p>
            <a:r>
              <a:rPr lang="en-US" dirty="0" err="1" smtClean="0">
                <a:latin typeface="+mj-lt"/>
                <a:ea typeface="ＭＳ Ｐゴシック" pitchFamily="-112" charset="-128"/>
                <a:cs typeface="Arial" charset="0"/>
              </a:rPr>
              <a:t>Untile</a:t>
            </a:r>
            <a:r>
              <a:rPr lang="en-US" dirty="0" smtClean="0">
                <a:latin typeface="+mj-lt"/>
                <a:ea typeface="ＭＳ Ｐゴシック" pitchFamily="-112" charset="-128"/>
                <a:cs typeface="Arial" charset="0"/>
              </a:rPr>
              <a:t> creates horizontal, vertical images</a:t>
            </a:r>
          </a:p>
          <a:p>
            <a:pPr lvl="1"/>
            <a:r>
              <a:rPr lang="en-US" sz="2000" dirty="0" smtClean="0">
                <a:latin typeface="+mj-lt"/>
                <a:ea typeface="ＭＳ Ｐゴシック" pitchFamily="-112" charset="-128"/>
                <a:cs typeface="Arial" charset="0"/>
              </a:rPr>
              <a:t>We convert from 16bpp -&gt; 8bpp here as well</a:t>
            </a:r>
          </a:p>
          <a:p>
            <a:pPr lvl="1"/>
            <a:endParaRPr lang="en-US" sz="2000" dirty="0" smtClean="0">
              <a:latin typeface="+mj-lt"/>
              <a:ea typeface="ＭＳ Ｐゴシック" pitchFamily="-112" charset="-128"/>
              <a:cs typeface="Arial" charset="0"/>
            </a:endParaRPr>
          </a:p>
        </p:txBody>
      </p:sp>
      <p:sp>
        <p:nvSpPr>
          <p:cNvPr id="38917" name="AutoShape 5" descr="mk:@MSITStore:C:\Program%20Files%20(x86)\Microsoft%20Xbox%20360%20SDK\doc\1033\xbox360sdk.chm::/fig02_mem_interpreted.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0" name="Picture 4"/>
          <p:cNvPicPr>
            <a:picLocks noChangeAspect="1" noChangeArrowheads="1"/>
          </p:cNvPicPr>
          <p:nvPr/>
        </p:nvPicPr>
        <p:blipFill>
          <a:blip r:embed="rId4" cstate="print"/>
          <a:srcRect/>
          <a:stretch>
            <a:fillRect/>
          </a:stretch>
        </p:blipFill>
        <p:spPr bwMode="auto">
          <a:xfrm>
            <a:off x="4019550" y="2708155"/>
            <a:ext cx="2667000" cy="1600200"/>
          </a:xfrm>
          <a:prstGeom prst="rect">
            <a:avLst/>
          </a:prstGeom>
          <a:noFill/>
          <a:ln w="19050">
            <a:solidFill>
              <a:schemeClr val="bg2">
                <a:lumMod val="75000"/>
              </a:schemeClr>
            </a:solidFill>
            <a:miter lim="800000"/>
            <a:headEnd/>
            <a:tailEnd/>
          </a:ln>
          <a:effectLst>
            <a:outerShdw blurRad="50800" dist="38100" dir="2700000" algn="tl" rotWithShape="0">
              <a:prstClr val="black">
                <a:alpha val="40000"/>
              </a:prstClr>
            </a:outerShdw>
          </a:effectLst>
        </p:spPr>
      </p:pic>
      <p:pic>
        <p:nvPicPr>
          <p:cNvPr id="40" name="Picture 4"/>
          <p:cNvPicPr>
            <a:picLocks noChangeAspect="1" noChangeArrowheads="1"/>
          </p:cNvPicPr>
          <p:nvPr/>
        </p:nvPicPr>
        <p:blipFill>
          <a:blip r:embed="rId4" cstate="print"/>
          <a:srcRect/>
          <a:stretch>
            <a:fillRect/>
          </a:stretch>
        </p:blipFill>
        <p:spPr bwMode="auto">
          <a:xfrm rot="5400000">
            <a:off x="6455294" y="2727205"/>
            <a:ext cx="2667000" cy="1600200"/>
          </a:xfrm>
          <a:prstGeom prst="rect">
            <a:avLst/>
          </a:prstGeom>
          <a:noFill/>
          <a:ln w="19050">
            <a:solidFill>
              <a:schemeClr val="bg2">
                <a:lumMod val="75000"/>
              </a:schemeClr>
            </a:solidFill>
            <a:miter lim="800000"/>
            <a:headEnd/>
            <a:tailEnd/>
          </a:ln>
        </p:spPr>
      </p:pic>
      <p:pic>
        <p:nvPicPr>
          <p:cNvPr id="4102" name="Picture 6"/>
          <p:cNvPicPr>
            <a:picLocks noChangeAspect="1" noChangeArrowheads="1"/>
          </p:cNvPicPr>
          <p:nvPr/>
        </p:nvPicPr>
        <p:blipFill>
          <a:blip r:embed="rId5" cstate="print">
            <a:grayscl/>
            <a:lum bright="10000" contrast="20000"/>
          </a:blip>
          <a:srcRect/>
          <a:stretch>
            <a:fillRect/>
          </a:stretch>
        </p:blipFill>
        <p:spPr bwMode="auto">
          <a:xfrm>
            <a:off x="571500" y="2708155"/>
            <a:ext cx="2667000" cy="1600200"/>
          </a:xfrm>
          <a:prstGeom prst="rect">
            <a:avLst/>
          </a:prstGeom>
          <a:noFill/>
          <a:ln w="19050">
            <a:solidFill>
              <a:schemeClr val="bg2">
                <a:lumMod val="75000"/>
              </a:schemeClr>
            </a:solidFill>
            <a:miter lim="800000"/>
            <a:headEnd/>
            <a:tailEnd/>
          </a:ln>
          <a:effectLst>
            <a:outerShdw blurRad="50800" dist="38100" dir="2700000" algn="tl" rotWithShape="0">
              <a:prstClr val="black">
                <a:alpha val="40000"/>
              </a:prstClr>
            </a:outerShdw>
          </a:effectLst>
        </p:spPr>
      </p:pic>
      <p:sp>
        <p:nvSpPr>
          <p:cNvPr id="43" name="Right Arrow 42"/>
          <p:cNvSpPr/>
          <p:nvPr/>
        </p:nvSpPr>
        <p:spPr>
          <a:xfrm>
            <a:off x="3371850" y="3391071"/>
            <a:ext cx="542925" cy="285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Plus 44"/>
          <p:cNvSpPr/>
          <p:nvPr/>
        </p:nvSpPr>
        <p:spPr>
          <a:xfrm>
            <a:off x="6715125" y="3386880"/>
            <a:ext cx="260184" cy="275082"/>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85 Grupo"/>
          <p:cNvGrpSpPr/>
          <p:nvPr/>
        </p:nvGrpSpPr>
        <p:grpSpPr>
          <a:xfrm>
            <a:off x="8045662" y="734604"/>
            <a:ext cx="834291" cy="864522"/>
            <a:chOff x="5916623" y="2243148"/>
            <a:chExt cx="1627177" cy="1128702"/>
          </a:xfrm>
        </p:grpSpPr>
        <p:grpSp>
          <p:nvGrpSpPr>
            <p:cNvPr id="39" name="Group 39"/>
            <p:cNvGrpSpPr/>
            <p:nvPr/>
          </p:nvGrpSpPr>
          <p:grpSpPr>
            <a:xfrm>
              <a:off x="5916623" y="2243148"/>
              <a:ext cx="1627177" cy="1128702"/>
              <a:chOff x="5916623" y="1066800"/>
              <a:chExt cx="1627177" cy="1504936"/>
            </a:xfrm>
          </p:grpSpPr>
          <p:grpSp>
            <p:nvGrpSpPr>
              <p:cNvPr id="42" name="Group 40"/>
              <p:cNvGrpSpPr/>
              <p:nvPr/>
            </p:nvGrpSpPr>
            <p:grpSpPr>
              <a:xfrm>
                <a:off x="5916623" y="1066800"/>
                <a:ext cx="1627177" cy="1504936"/>
                <a:chOff x="6526223" y="1295400"/>
                <a:chExt cx="1627177" cy="1504936"/>
              </a:xfrm>
            </p:grpSpPr>
            <p:grpSp>
              <p:nvGrpSpPr>
                <p:cNvPr id="51" name="Group 47"/>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61" name="Rectangle 60"/>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48"/>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53" name="Rectangle 52"/>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1"/>
              <p:cNvGrpSpPr/>
              <p:nvPr/>
            </p:nvGrpSpPr>
            <p:grpSpPr>
              <a:xfrm>
                <a:off x="5916623" y="1429996"/>
                <a:ext cx="1627177" cy="789500"/>
                <a:chOff x="5916623" y="1429996"/>
                <a:chExt cx="1627177" cy="789500"/>
              </a:xfrm>
            </p:grpSpPr>
            <p:cxnSp>
              <p:nvCxnSpPr>
                <p:cNvPr id="46" name="Straight Connector 45"/>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cxnSp>
          <p:nvCxnSpPr>
            <p:cNvPr id="41" name="Straight Connector 40"/>
            <p:cNvCxnSpPr/>
            <p:nvPr/>
          </p:nvCxnSpPr>
          <p:spPr>
            <a:xfrm flipV="1">
              <a:off x="6341423" y="2661011"/>
              <a:ext cx="819398" cy="267195"/>
            </a:xfrm>
            <a:prstGeom prst="line">
              <a:avLst/>
            </a:prstGeom>
            <a:ln w="50800">
              <a:solidFill>
                <a:srgbClr val="FFFF0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50" name="Title 4"/>
          <p:cNvSpPr>
            <a:spLocks noGrp="1"/>
          </p:cNvSpPr>
          <p:nvPr>
            <p:ph type="ctrTitle"/>
          </p:nvPr>
        </p:nvSpPr>
        <p:spPr>
          <a:xfrm>
            <a:off x="685800" y="1598613"/>
            <a:ext cx="7772400" cy="1101725"/>
          </a:xfrm>
        </p:spPr>
        <p:txBody>
          <a:bodyPr/>
          <a:lstStyle/>
          <a:p>
            <a:pPr algn="ctr"/>
            <a:r>
              <a:rPr lang="en-US" sz="1800" b="0" i="1" dirty="0" smtClean="0">
                <a:latin typeface="+mj-lt"/>
              </a:rPr>
              <a:t>Filtering Approaches for Real-Time Anti-Aliasing </a:t>
            </a:r>
            <a:r>
              <a:rPr lang="en-US" sz="1800" i="1" dirty="0" smtClean="0">
                <a:latin typeface="+mj-lt"/>
              </a:rPr>
              <a:t/>
            </a:r>
            <a:br>
              <a:rPr lang="en-US" sz="1800" i="1" dirty="0" smtClean="0">
                <a:latin typeface="+mj-lt"/>
              </a:rPr>
            </a:br>
            <a:r>
              <a:rPr lang="en-US" dirty="0" smtClean="0">
                <a:latin typeface="+mj-lt"/>
                <a:cs typeface="Arial" charset="0"/>
              </a:rPr>
              <a:t>Hybrid CPU/GPU MLAA </a:t>
            </a:r>
            <a:br>
              <a:rPr lang="en-US" dirty="0" smtClean="0">
                <a:latin typeface="+mj-lt"/>
                <a:cs typeface="Arial" charset="0"/>
              </a:rPr>
            </a:br>
            <a:r>
              <a:rPr lang="en-US" sz="2800" dirty="0" smtClean="0">
                <a:latin typeface="+mj-lt"/>
                <a:cs typeface="Arial" charset="0"/>
              </a:rPr>
              <a:t>(on the Xbox 360)</a:t>
            </a:r>
            <a:r>
              <a:rPr lang="en-US" dirty="0" smtClean="0">
                <a:latin typeface="+mj-lt"/>
                <a:cs typeface="Arial" charset="0"/>
              </a:rPr>
              <a:t/>
            </a:r>
            <a:br>
              <a:rPr lang="en-US" dirty="0" smtClean="0">
                <a:latin typeface="+mj-lt"/>
                <a:cs typeface="Arial" charset="0"/>
              </a:rPr>
            </a:br>
            <a:endParaRPr lang="en-US" dirty="0" smtClean="0">
              <a:latin typeface="+mj-lt"/>
              <a:cs typeface="Arial" charset="0"/>
            </a:endParaRPr>
          </a:p>
        </p:txBody>
      </p:sp>
      <p:sp>
        <p:nvSpPr>
          <p:cNvPr id="6" name="Subtitle 5"/>
          <p:cNvSpPr>
            <a:spLocks noGrp="1"/>
          </p:cNvSpPr>
          <p:nvPr>
            <p:ph type="subTitle" idx="1"/>
          </p:nvPr>
        </p:nvSpPr>
        <p:spPr>
          <a:xfrm>
            <a:off x="1371600" y="2914649"/>
            <a:ext cx="6400800" cy="1838779"/>
          </a:xfrm>
        </p:spPr>
        <p:txBody>
          <a:bodyPr/>
          <a:lstStyle/>
          <a:p>
            <a:pPr>
              <a:defRPr/>
            </a:pPr>
            <a:endParaRPr lang="en-US" sz="2400" dirty="0" smtClean="0">
              <a:latin typeface="+mj-lt"/>
            </a:endParaRPr>
          </a:p>
          <a:p>
            <a:pPr>
              <a:defRPr/>
            </a:pPr>
            <a:r>
              <a:rPr lang="en-US" sz="2400" dirty="0" smtClean="0">
                <a:latin typeface="+mj-lt"/>
              </a:rPr>
              <a:t>Pete </a:t>
            </a:r>
            <a:r>
              <a:rPr lang="en-US" sz="2400" dirty="0" err="1" smtClean="0">
                <a:latin typeface="+mj-lt"/>
              </a:rPr>
              <a:t>Demoreuille</a:t>
            </a:r>
            <a:endParaRPr lang="en-US" sz="2400" dirty="0" smtClean="0">
              <a:latin typeface="+mj-lt"/>
            </a:endParaRPr>
          </a:p>
          <a:p>
            <a:pPr>
              <a:defRPr/>
            </a:pPr>
            <a:r>
              <a:rPr lang="en-US" sz="1600" dirty="0" smtClean="0">
                <a:latin typeface="+mj-lt"/>
              </a:rPr>
              <a:t>pbd@pod6.org</a:t>
            </a:r>
            <a:endParaRPr lang="en-US" sz="1600" dirty="0">
              <a:latin typeface="+mj-lt"/>
            </a:endParaRPr>
          </a:p>
        </p:txBody>
      </p:sp>
      <p:pic>
        <p:nvPicPr>
          <p:cNvPr id="4" name="Picture 3" descr="2hb_logo_small.PNG"/>
          <p:cNvPicPr>
            <a:picLocks noChangeAspect="1"/>
          </p:cNvPicPr>
          <p:nvPr/>
        </p:nvPicPr>
        <p:blipFill>
          <a:blip r:embed="rId4">
            <a:lum bright="-10000"/>
          </a:blip>
          <a:stretch>
            <a:fillRect/>
          </a:stretch>
        </p:blipFill>
        <p:spPr>
          <a:xfrm>
            <a:off x="7772401" y="3771901"/>
            <a:ext cx="1371600" cy="1371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smtClean="0">
                <a:latin typeface="+mj-lt"/>
                <a:cs typeface="Arial" charset="0"/>
              </a:rPr>
              <a:t>Blend Mask</a:t>
            </a:r>
          </a:p>
        </p:txBody>
      </p:sp>
      <p:sp>
        <p:nvSpPr>
          <p:cNvPr id="6147" name="Content Placeholder 2"/>
          <p:cNvSpPr>
            <a:spLocks noGrp="1"/>
          </p:cNvSpPr>
          <p:nvPr>
            <p:ph idx="1"/>
          </p:nvPr>
        </p:nvSpPr>
        <p:spPr/>
        <p:txBody>
          <a:bodyPr/>
          <a:lstStyle/>
          <a:p>
            <a:r>
              <a:rPr lang="en-US" dirty="0" smtClean="0">
                <a:latin typeface="+mj-lt"/>
                <a:ea typeface="ＭＳ Ｐゴシック" pitchFamily="-112" charset="-128"/>
                <a:cs typeface="Arial" charset="0"/>
              </a:rPr>
              <a:t>Now run horizontal mask code twice</a:t>
            </a:r>
          </a:p>
          <a:p>
            <a:pPr lvl="1"/>
            <a:r>
              <a:rPr lang="en-US" dirty="0" smtClean="0">
                <a:latin typeface="+mj-lt"/>
                <a:ea typeface="ＭＳ Ｐゴシック" pitchFamily="-112" charset="-128"/>
                <a:cs typeface="Arial" charset="0"/>
              </a:rPr>
              <a:t>Massive bandwidth reduction</a:t>
            </a:r>
          </a:p>
        </p:txBody>
      </p:sp>
      <p:pic>
        <p:nvPicPr>
          <p:cNvPr id="5124" name="Picture 4"/>
          <p:cNvPicPr>
            <a:picLocks noChangeAspect="1" noChangeArrowheads="1"/>
          </p:cNvPicPr>
          <p:nvPr/>
        </p:nvPicPr>
        <p:blipFill>
          <a:blip r:embed="rId4" cstate="print"/>
          <a:srcRect/>
          <a:stretch>
            <a:fillRect/>
          </a:stretch>
        </p:blipFill>
        <p:spPr bwMode="auto">
          <a:xfrm>
            <a:off x="84998" y="2705100"/>
            <a:ext cx="2171700" cy="2114550"/>
          </a:xfrm>
          <a:prstGeom prst="rect">
            <a:avLst/>
          </a:prstGeom>
          <a:noFill/>
          <a:ln w="9525">
            <a:noFill/>
            <a:miter lim="800000"/>
            <a:headEnd/>
            <a:tailEnd/>
          </a:ln>
          <a:effectLst>
            <a:outerShdw blurRad="50800" dist="63500" dir="2700000" algn="tl" rotWithShape="0">
              <a:prstClr val="black">
                <a:alpha val="40000"/>
              </a:prstClr>
            </a:outerShdw>
          </a:effectLst>
        </p:spPr>
      </p:pic>
      <p:pic>
        <p:nvPicPr>
          <p:cNvPr id="5125" name="Picture 5"/>
          <p:cNvPicPr>
            <a:picLocks noChangeAspect="1" noChangeArrowheads="1"/>
          </p:cNvPicPr>
          <p:nvPr/>
        </p:nvPicPr>
        <p:blipFill>
          <a:blip r:embed="rId5" cstate="print"/>
          <a:srcRect/>
          <a:stretch>
            <a:fillRect/>
          </a:stretch>
        </p:blipFill>
        <p:spPr bwMode="auto">
          <a:xfrm>
            <a:off x="2313848" y="2705100"/>
            <a:ext cx="2171700" cy="2114550"/>
          </a:xfrm>
          <a:prstGeom prst="rect">
            <a:avLst/>
          </a:prstGeom>
          <a:noFill/>
          <a:ln w="9525">
            <a:noFill/>
            <a:miter lim="800000"/>
            <a:headEnd/>
            <a:tailEnd/>
          </a:ln>
          <a:effectLst>
            <a:outerShdw blurRad="50800" dist="63500" dir="2700000" algn="tl" rotWithShape="0">
              <a:prstClr val="black">
                <a:alpha val="40000"/>
              </a:prstClr>
            </a:outerShdw>
          </a:effectLst>
        </p:spPr>
      </p:pic>
      <p:pic>
        <p:nvPicPr>
          <p:cNvPr id="5126" name="Picture 6"/>
          <p:cNvPicPr>
            <a:picLocks noChangeAspect="1" noChangeArrowheads="1"/>
          </p:cNvPicPr>
          <p:nvPr/>
        </p:nvPicPr>
        <p:blipFill>
          <a:blip r:embed="rId6" cstate="print"/>
          <a:srcRect/>
          <a:stretch>
            <a:fillRect/>
          </a:stretch>
        </p:blipFill>
        <p:spPr bwMode="auto">
          <a:xfrm rot="5400000">
            <a:off x="6902661" y="2733675"/>
            <a:ext cx="2171700" cy="2114550"/>
          </a:xfrm>
          <a:prstGeom prst="rect">
            <a:avLst/>
          </a:prstGeom>
          <a:noFill/>
          <a:ln w="9525">
            <a:noFill/>
            <a:miter lim="800000"/>
            <a:headEnd/>
            <a:tailEnd/>
          </a:ln>
          <a:effectLst>
            <a:outerShdw blurRad="50800" dist="63500" dir="2700000" algn="tl" rotWithShape="0">
              <a:prstClr val="black">
                <a:alpha val="40000"/>
              </a:prstClr>
            </a:outerShdw>
          </a:effectLst>
        </p:spPr>
      </p:pic>
      <p:grpSp>
        <p:nvGrpSpPr>
          <p:cNvPr id="67" name="85 Grupo"/>
          <p:cNvGrpSpPr/>
          <p:nvPr/>
        </p:nvGrpSpPr>
        <p:grpSpPr>
          <a:xfrm>
            <a:off x="8045662" y="734604"/>
            <a:ext cx="834291" cy="864522"/>
            <a:chOff x="5916623" y="2243148"/>
            <a:chExt cx="1627177" cy="1128702"/>
          </a:xfrm>
        </p:grpSpPr>
        <p:grpSp>
          <p:nvGrpSpPr>
            <p:cNvPr id="68" name="Group 39"/>
            <p:cNvGrpSpPr/>
            <p:nvPr/>
          </p:nvGrpSpPr>
          <p:grpSpPr>
            <a:xfrm>
              <a:off x="5916623" y="2243148"/>
              <a:ext cx="1627177" cy="1128702"/>
              <a:chOff x="5916623" y="1066800"/>
              <a:chExt cx="1627177" cy="1504936"/>
            </a:xfrm>
          </p:grpSpPr>
          <p:grpSp>
            <p:nvGrpSpPr>
              <p:cNvPr id="70" name="Group 40"/>
              <p:cNvGrpSpPr/>
              <p:nvPr/>
            </p:nvGrpSpPr>
            <p:grpSpPr>
              <a:xfrm>
                <a:off x="5916623" y="1066800"/>
                <a:ext cx="1627177" cy="1504936"/>
                <a:chOff x="6526223" y="1295400"/>
                <a:chExt cx="1627177" cy="1504936"/>
              </a:xfrm>
            </p:grpSpPr>
            <p:grpSp>
              <p:nvGrpSpPr>
                <p:cNvPr id="77" name="Group 47"/>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87" name="Rectangle 86"/>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48"/>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79" name="Rectangle 78"/>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41"/>
              <p:cNvGrpSpPr/>
              <p:nvPr/>
            </p:nvGrpSpPr>
            <p:grpSpPr>
              <a:xfrm>
                <a:off x="5916623" y="1429996"/>
                <a:ext cx="1627177" cy="789500"/>
                <a:chOff x="5916623" y="1429996"/>
                <a:chExt cx="1627177" cy="789500"/>
              </a:xfrm>
            </p:grpSpPr>
            <p:cxnSp>
              <p:nvCxnSpPr>
                <p:cNvPr id="72" name="Straight Connector 71"/>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cxnSp>
          <p:nvCxnSpPr>
            <p:cNvPr id="69" name="Straight Connector 68"/>
            <p:cNvCxnSpPr/>
            <p:nvPr/>
          </p:nvCxnSpPr>
          <p:spPr>
            <a:xfrm flipV="1">
              <a:off x="6341423" y="2661011"/>
              <a:ext cx="819398" cy="267195"/>
            </a:xfrm>
            <a:prstGeom prst="line">
              <a:avLst/>
            </a:prstGeom>
            <a:ln w="50800">
              <a:solidFill>
                <a:srgbClr val="FFFF0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pic>
        <p:nvPicPr>
          <p:cNvPr id="37" name="Picture 4"/>
          <p:cNvPicPr>
            <a:picLocks noChangeAspect="1" noChangeArrowheads="1"/>
          </p:cNvPicPr>
          <p:nvPr/>
        </p:nvPicPr>
        <p:blipFill>
          <a:blip r:embed="rId4" cstate="print"/>
          <a:srcRect/>
          <a:stretch>
            <a:fillRect/>
          </a:stretch>
        </p:blipFill>
        <p:spPr bwMode="auto">
          <a:xfrm rot="5400000">
            <a:off x="4740486" y="2733675"/>
            <a:ext cx="2171700" cy="2114550"/>
          </a:xfrm>
          <a:prstGeom prst="rect">
            <a:avLst/>
          </a:prstGeom>
          <a:noFill/>
          <a:ln w="9525">
            <a:noFill/>
            <a:miter lim="800000"/>
            <a:headEnd/>
            <a:tailEnd/>
          </a:ln>
          <a:effectLst>
            <a:outerShdw blurRad="50800" dist="63500" dir="2700000" algn="tl" rotWithShape="0">
              <a:prstClr val="black">
                <a:alpha val="40000"/>
              </a:prstClr>
            </a:outerShdw>
          </a:effectLst>
        </p:spPr>
      </p:pic>
      <p:sp>
        <p:nvSpPr>
          <p:cNvPr id="36" name="TextBox 35"/>
          <p:cNvSpPr txBox="1"/>
          <p:nvPr/>
        </p:nvSpPr>
        <p:spPr>
          <a:xfrm>
            <a:off x="84998" y="2397323"/>
            <a:ext cx="4400550" cy="307777"/>
          </a:xfrm>
          <a:prstGeom prst="rect">
            <a:avLst/>
          </a:prstGeom>
          <a:noFill/>
        </p:spPr>
        <p:txBody>
          <a:bodyPr wrap="square" rtlCol="0">
            <a:spAutoFit/>
          </a:bodyPr>
          <a:lstStyle/>
          <a:p>
            <a:pPr algn="ctr"/>
            <a:r>
              <a:rPr lang="en-US" sz="1400" dirty="0" smtClean="0">
                <a:latin typeface="+mn-lt"/>
              </a:rPr>
              <a:t>Horizontal edges</a:t>
            </a:r>
            <a:endParaRPr lang="en-US" sz="1400" dirty="0">
              <a:latin typeface="+mn-lt"/>
            </a:endParaRPr>
          </a:p>
        </p:txBody>
      </p:sp>
      <p:sp>
        <p:nvSpPr>
          <p:cNvPr id="39" name="TextBox 38"/>
          <p:cNvSpPr txBox="1"/>
          <p:nvPr/>
        </p:nvSpPr>
        <p:spPr>
          <a:xfrm>
            <a:off x="4769061" y="2397323"/>
            <a:ext cx="4276725" cy="307777"/>
          </a:xfrm>
          <a:prstGeom prst="rect">
            <a:avLst/>
          </a:prstGeom>
          <a:noFill/>
        </p:spPr>
        <p:txBody>
          <a:bodyPr wrap="square" rtlCol="0">
            <a:spAutoFit/>
          </a:bodyPr>
          <a:lstStyle/>
          <a:p>
            <a:pPr algn="ctr"/>
            <a:r>
              <a:rPr lang="en-US" sz="1400" dirty="0" smtClean="0">
                <a:latin typeface="+mn-lt"/>
              </a:rPr>
              <a:t>Vertical edges</a:t>
            </a:r>
            <a:endParaRPr lang="en-US" sz="14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smtClean="0">
                <a:latin typeface="+mj-lt"/>
                <a:cs typeface="Arial" charset="0"/>
              </a:rPr>
              <a:t>Blend Mask: Threading</a:t>
            </a:r>
          </a:p>
        </p:txBody>
      </p:sp>
      <p:sp>
        <p:nvSpPr>
          <p:cNvPr id="6147" name="Content Placeholder 2"/>
          <p:cNvSpPr>
            <a:spLocks noGrp="1"/>
          </p:cNvSpPr>
          <p:nvPr>
            <p:ph idx="1"/>
          </p:nvPr>
        </p:nvSpPr>
        <p:spPr/>
        <p:txBody>
          <a:bodyPr/>
          <a:lstStyle/>
          <a:p>
            <a:r>
              <a:rPr lang="en-US" dirty="0" smtClean="0">
                <a:latin typeface="+mj-lt"/>
                <a:ea typeface="ＭＳ Ｐゴシック" pitchFamily="-112" charset="-128"/>
                <a:cs typeface="Arial" charset="0"/>
              </a:rPr>
              <a:t>Last major step: threads</a:t>
            </a:r>
          </a:p>
          <a:p>
            <a:pPr lvl="1"/>
            <a:r>
              <a:rPr lang="en-US" dirty="0" smtClean="0">
                <a:latin typeface="+mj-lt"/>
                <a:ea typeface="ＭＳ Ｐゴシック" pitchFamily="-112" charset="-128"/>
                <a:cs typeface="Arial" charset="0"/>
              </a:rPr>
              <a:t>Process interleaved horizontal blocks</a:t>
            </a:r>
          </a:p>
          <a:p>
            <a:pPr lvl="1"/>
            <a:r>
              <a:rPr lang="en-US" dirty="0" smtClean="0">
                <a:latin typeface="+mj-lt"/>
                <a:ea typeface="ＭＳ Ｐゴシック" pitchFamily="-112" charset="-128"/>
                <a:cs typeface="Arial" charset="0"/>
              </a:rPr>
              <a:t>Jobs kicked as </a:t>
            </a:r>
            <a:r>
              <a:rPr lang="en-US" dirty="0" err="1" smtClean="0">
                <a:latin typeface="+mj-lt"/>
                <a:ea typeface="ＭＳ Ｐゴシック" pitchFamily="-112" charset="-128"/>
                <a:cs typeface="Arial" charset="0"/>
              </a:rPr>
              <a:t>untiling</a:t>
            </a:r>
            <a:r>
              <a:rPr lang="en-US" dirty="0" smtClean="0">
                <a:latin typeface="+mj-lt"/>
                <a:ea typeface="ＭＳ Ｐゴシック" pitchFamily="-112" charset="-128"/>
                <a:cs typeface="Arial" charset="0"/>
              </a:rPr>
              <a:t> of blocks completes</a:t>
            </a:r>
          </a:p>
          <a:p>
            <a:pPr lvl="2"/>
            <a:r>
              <a:rPr lang="en-US" dirty="0" smtClean="0">
                <a:latin typeface="+mj-lt"/>
                <a:ea typeface="ＭＳ Ｐゴシック" pitchFamily="-112" charset="-128"/>
                <a:cs typeface="Arial" charset="0"/>
              </a:rPr>
              <a:t>L2 still warm when mask generation starts</a:t>
            </a:r>
          </a:p>
          <a:p>
            <a:pPr lvl="1"/>
            <a:r>
              <a:rPr lang="en-US" dirty="0" smtClean="0">
                <a:latin typeface="+mj-lt"/>
                <a:ea typeface="ＭＳ Ｐゴシック" pitchFamily="-112" charset="-128"/>
                <a:cs typeface="Arial" charset="0"/>
              </a:rPr>
              <a:t>Wait for complete </a:t>
            </a:r>
            <a:r>
              <a:rPr lang="en-US" dirty="0" err="1" smtClean="0">
                <a:latin typeface="+mj-lt"/>
                <a:ea typeface="ＭＳ Ｐゴシック" pitchFamily="-112" charset="-128"/>
                <a:cs typeface="Arial" charset="0"/>
              </a:rPr>
              <a:t>untile</a:t>
            </a:r>
            <a:r>
              <a:rPr lang="en-US" dirty="0" smtClean="0">
                <a:latin typeface="+mj-lt"/>
                <a:ea typeface="ＭＳ Ｐゴシック" pitchFamily="-112" charset="-128"/>
                <a:cs typeface="Arial" charset="0"/>
              </a:rPr>
              <a:t> before vertical mask</a:t>
            </a:r>
          </a:p>
          <a:p>
            <a:pPr lvl="1"/>
            <a:endParaRPr lang="en-US" dirty="0" smtClean="0">
              <a:latin typeface="+mj-lt"/>
              <a:ea typeface="ＭＳ Ｐゴシック" pitchFamily="-112" charset="-128"/>
              <a:cs typeface="Arial" charset="0"/>
            </a:endParaRPr>
          </a:p>
          <a:p>
            <a:r>
              <a:rPr lang="en-US" dirty="0" smtClean="0">
                <a:latin typeface="+mj-lt"/>
                <a:ea typeface="ＭＳ Ｐゴシック" pitchFamily="-112" charset="-128"/>
                <a:cs typeface="Arial" charset="0"/>
              </a:rPr>
              <a:t>Final cost ~4-8ms per thread</a:t>
            </a:r>
          </a:p>
          <a:p>
            <a:pPr lvl="1"/>
            <a:r>
              <a:rPr lang="en-US" dirty="0" smtClean="0">
                <a:latin typeface="+mj-lt"/>
                <a:ea typeface="ＭＳ Ｐゴシック" pitchFamily="-112" charset="-128"/>
                <a:cs typeface="Arial" charset="0"/>
              </a:rPr>
              <a:t>Tons of potential optimizations left</a:t>
            </a:r>
          </a:p>
        </p:txBody>
      </p:sp>
      <p:grpSp>
        <p:nvGrpSpPr>
          <p:cNvPr id="32" name="85 Grupo"/>
          <p:cNvGrpSpPr/>
          <p:nvPr/>
        </p:nvGrpSpPr>
        <p:grpSpPr>
          <a:xfrm>
            <a:off x="8045662" y="734604"/>
            <a:ext cx="834291" cy="864522"/>
            <a:chOff x="5916623" y="2243148"/>
            <a:chExt cx="1627177" cy="1128702"/>
          </a:xfrm>
        </p:grpSpPr>
        <p:grpSp>
          <p:nvGrpSpPr>
            <p:cNvPr id="33" name="Group 39"/>
            <p:cNvGrpSpPr/>
            <p:nvPr/>
          </p:nvGrpSpPr>
          <p:grpSpPr>
            <a:xfrm>
              <a:off x="5916623" y="2243148"/>
              <a:ext cx="1627177" cy="1128702"/>
              <a:chOff x="5916623" y="1066800"/>
              <a:chExt cx="1627177" cy="1504936"/>
            </a:xfrm>
          </p:grpSpPr>
          <p:grpSp>
            <p:nvGrpSpPr>
              <p:cNvPr id="35" name="Group 40"/>
              <p:cNvGrpSpPr/>
              <p:nvPr/>
            </p:nvGrpSpPr>
            <p:grpSpPr>
              <a:xfrm>
                <a:off x="5916623" y="1066800"/>
                <a:ext cx="1627177" cy="1504936"/>
                <a:chOff x="6526223" y="1295400"/>
                <a:chExt cx="1627177" cy="1504936"/>
              </a:xfrm>
            </p:grpSpPr>
            <p:grpSp>
              <p:nvGrpSpPr>
                <p:cNvPr id="42" name="Group 47"/>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52" name="Rectangle 51"/>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8"/>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44" name="Rectangle 43"/>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41"/>
              <p:cNvGrpSpPr/>
              <p:nvPr/>
            </p:nvGrpSpPr>
            <p:grpSpPr>
              <a:xfrm>
                <a:off x="5916623" y="1429996"/>
                <a:ext cx="1627177" cy="789500"/>
                <a:chOff x="5916623" y="1429996"/>
                <a:chExt cx="1627177" cy="789500"/>
              </a:xfrm>
            </p:grpSpPr>
            <p:cxnSp>
              <p:nvCxnSpPr>
                <p:cNvPr id="37" name="Straight Connector 36"/>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cxnSp>
          <p:nvCxnSpPr>
            <p:cNvPr id="34" name="Straight Connector 33"/>
            <p:cNvCxnSpPr/>
            <p:nvPr/>
          </p:nvCxnSpPr>
          <p:spPr>
            <a:xfrm flipV="1">
              <a:off x="6341423" y="2661011"/>
              <a:ext cx="819398" cy="267195"/>
            </a:xfrm>
            <a:prstGeom prst="line">
              <a:avLst/>
            </a:prstGeom>
            <a:ln w="50800">
              <a:solidFill>
                <a:srgbClr val="FFFF0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4" cstate="print"/>
          <a:srcRect/>
          <a:stretch>
            <a:fillRect/>
          </a:stretch>
        </p:blipFill>
        <p:spPr bwMode="auto">
          <a:xfrm>
            <a:off x="6349740" y="2689777"/>
            <a:ext cx="2257425" cy="2228850"/>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pic>
      <p:grpSp>
        <p:nvGrpSpPr>
          <p:cNvPr id="32" name="84 Grupo"/>
          <p:cNvGrpSpPr/>
          <p:nvPr/>
        </p:nvGrpSpPr>
        <p:grpSpPr>
          <a:xfrm>
            <a:off x="8062759" y="744053"/>
            <a:ext cx="817195" cy="846529"/>
            <a:chOff x="5916623" y="3729048"/>
            <a:chExt cx="1627177" cy="1128702"/>
          </a:xfrm>
        </p:grpSpPr>
        <p:grpSp>
          <p:nvGrpSpPr>
            <p:cNvPr id="33" name="Group 95"/>
            <p:cNvGrpSpPr/>
            <p:nvPr/>
          </p:nvGrpSpPr>
          <p:grpSpPr>
            <a:xfrm>
              <a:off x="5916623" y="3729049"/>
              <a:ext cx="1627177" cy="1128703"/>
              <a:chOff x="6526223" y="1295400"/>
              <a:chExt cx="1627177" cy="1504936"/>
            </a:xfrm>
          </p:grpSpPr>
          <p:grpSp>
            <p:nvGrpSpPr>
              <p:cNvPr id="39" name="Group 100"/>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49" name="Rectangle 48"/>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01"/>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41" name="Rectangle 40"/>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119"/>
            <p:cNvGrpSpPr/>
            <p:nvPr/>
          </p:nvGrpSpPr>
          <p:grpSpPr>
            <a:xfrm>
              <a:off x="6323748" y="4007450"/>
              <a:ext cx="818606" cy="563027"/>
              <a:chOff x="6323748" y="5343267"/>
              <a:chExt cx="818606" cy="750702"/>
            </a:xfrm>
          </p:grpSpPr>
          <p:sp>
            <p:nvSpPr>
              <p:cNvPr id="35" name="Rectangle 34"/>
              <p:cNvSpPr/>
              <p:nvPr/>
            </p:nvSpPr>
            <p:spPr>
              <a:xfrm>
                <a:off x="6325169" y="5717735"/>
                <a:ext cx="406794" cy="376234"/>
              </a:xfrm>
              <a:prstGeom prst="rect">
                <a:avLst/>
              </a:prstGeom>
              <a:solidFill>
                <a:schemeClr val="tx2">
                  <a:lumMod val="60000"/>
                  <a:lumOff val="40000"/>
                  <a:alpha val="47000"/>
                </a:schemeClr>
              </a:solid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35560" y="5716647"/>
                <a:ext cx="406794" cy="376234"/>
              </a:xfrm>
              <a:prstGeom prst="rect">
                <a:avLst/>
              </a:prstGeom>
              <a:solidFill>
                <a:schemeClr val="tx2">
                  <a:lumMod val="60000"/>
                  <a:lumOff val="40000"/>
                  <a:alpha val="47000"/>
                </a:schemeClr>
              </a:solid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323748" y="5344355"/>
                <a:ext cx="406794" cy="376234"/>
              </a:xfrm>
              <a:prstGeom prst="rect">
                <a:avLst/>
              </a:prstGeom>
              <a:solidFill>
                <a:schemeClr val="accent2">
                  <a:lumMod val="75000"/>
                  <a:alpha val="47000"/>
                </a:schemeClr>
              </a:solid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34139" y="5343267"/>
                <a:ext cx="406794" cy="376234"/>
              </a:xfrm>
              <a:prstGeom prst="rect">
                <a:avLst/>
              </a:prstGeom>
              <a:solidFill>
                <a:schemeClr val="accent2">
                  <a:lumMod val="75000"/>
                  <a:alpha val="47000"/>
                </a:schemeClr>
              </a:solid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46" name="Title 1"/>
          <p:cNvSpPr>
            <a:spLocks noGrp="1"/>
          </p:cNvSpPr>
          <p:nvPr>
            <p:ph type="title"/>
          </p:nvPr>
        </p:nvSpPr>
        <p:spPr/>
        <p:txBody>
          <a:bodyPr/>
          <a:lstStyle/>
          <a:p>
            <a:pPr algn="ctr"/>
            <a:r>
              <a:rPr lang="en-US" smtClean="0">
                <a:latin typeface="+mj-lt"/>
                <a:cs typeface="Arial" charset="0"/>
              </a:rPr>
              <a:t>Blending</a:t>
            </a:r>
          </a:p>
        </p:txBody>
      </p:sp>
      <p:sp>
        <p:nvSpPr>
          <p:cNvPr id="6147" name="Content Placeholder 2"/>
          <p:cNvSpPr>
            <a:spLocks noGrp="1"/>
          </p:cNvSpPr>
          <p:nvPr>
            <p:ph idx="1"/>
          </p:nvPr>
        </p:nvSpPr>
        <p:spPr/>
        <p:txBody>
          <a:bodyPr/>
          <a:lstStyle/>
          <a:p>
            <a:r>
              <a:rPr lang="en-US" smtClean="0">
                <a:latin typeface="+mj-lt"/>
                <a:ea typeface="ＭＳ Ｐゴシック" pitchFamily="-112" charset="-128"/>
                <a:cs typeface="Arial" charset="0"/>
              </a:rPr>
              <a:t>GPU reads horizontal and vertical masks</a:t>
            </a:r>
          </a:p>
          <a:p>
            <a:pPr lvl="1"/>
            <a:r>
              <a:rPr lang="en-US" smtClean="0">
                <a:latin typeface="+mj-lt"/>
                <a:ea typeface="ＭＳ Ｐゴシック" pitchFamily="-112" charset="-128"/>
                <a:cs typeface="Arial" charset="0"/>
              </a:rPr>
              <a:t>Linear textures, but </a:t>
            </a:r>
            <a:r>
              <a:rPr lang="en-US" err="1" smtClean="0">
                <a:latin typeface="+mj-lt"/>
                <a:ea typeface="ＭＳ Ｐゴシック" pitchFamily="-112" charset="-128"/>
                <a:cs typeface="Arial" charset="0"/>
              </a:rPr>
              <a:t>shader</a:t>
            </a:r>
            <a:r>
              <a:rPr lang="en-US" smtClean="0">
                <a:latin typeface="+mj-lt"/>
                <a:ea typeface="ＭＳ Ｐゴシック" pitchFamily="-112" charset="-128"/>
                <a:cs typeface="Arial" charset="0"/>
              </a:rPr>
              <a:t> is ALU bound</a:t>
            </a:r>
          </a:p>
          <a:p>
            <a:pPr lvl="1"/>
            <a:r>
              <a:rPr lang="en-US" smtClean="0">
                <a:latin typeface="+mj-lt"/>
                <a:ea typeface="ＭＳ Ｐゴシック" pitchFamily="-112" charset="-128"/>
                <a:cs typeface="Arial" charset="0"/>
              </a:rPr>
              <a:t>Performed with color correction, etc</a:t>
            </a:r>
          </a:p>
          <a:p>
            <a:pPr lvl="1">
              <a:buNone/>
            </a:pPr>
            <a:endParaRPr lang="en-US" smtClean="0">
              <a:latin typeface="+mj-lt"/>
              <a:ea typeface="ＭＳ Ｐゴシック" pitchFamily="-112" charset="-128"/>
              <a:cs typeface="Arial" charset="0"/>
            </a:endParaRPr>
          </a:p>
          <a:p>
            <a:pPr lvl="1"/>
            <a:endParaRPr lang="en-US" smtClean="0">
              <a:latin typeface="+mj-lt"/>
              <a:ea typeface="ＭＳ Ｐゴシック" pitchFamily="-112" charset="-128"/>
              <a:cs typeface="Arial" charset="0"/>
            </a:endParaRPr>
          </a:p>
        </p:txBody>
      </p:sp>
      <p:sp>
        <p:nvSpPr>
          <p:cNvPr id="64" name="Right Arrow 63"/>
          <p:cNvSpPr/>
          <p:nvPr/>
        </p:nvSpPr>
        <p:spPr>
          <a:xfrm>
            <a:off x="5721090" y="3631406"/>
            <a:ext cx="546360" cy="31908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5" cstate="print"/>
          <a:srcRect/>
          <a:stretch>
            <a:fillRect/>
          </a:stretch>
        </p:blipFill>
        <p:spPr bwMode="auto">
          <a:xfrm>
            <a:off x="3371850" y="2689777"/>
            <a:ext cx="2257425" cy="2228850"/>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pic>
      <p:pic>
        <p:nvPicPr>
          <p:cNvPr id="57" name="Picture 5"/>
          <p:cNvPicPr>
            <a:picLocks noChangeAspect="1" noChangeArrowheads="1"/>
          </p:cNvPicPr>
          <p:nvPr/>
        </p:nvPicPr>
        <p:blipFill>
          <a:blip r:embed="rId6" cstate="print"/>
          <a:srcRect/>
          <a:stretch>
            <a:fillRect/>
          </a:stretch>
        </p:blipFill>
        <p:spPr bwMode="auto">
          <a:xfrm>
            <a:off x="457200" y="2771775"/>
            <a:ext cx="1666875" cy="1623010"/>
          </a:xfrm>
          <a:prstGeom prst="rect">
            <a:avLst/>
          </a:prstGeom>
          <a:noFill/>
          <a:ln w="9525">
            <a:solidFill>
              <a:schemeClr val="bg1">
                <a:lumMod val="65000"/>
              </a:schemeClr>
            </a:solidFill>
            <a:miter lim="800000"/>
            <a:headEnd/>
            <a:tailEnd/>
          </a:ln>
          <a:effectLst>
            <a:outerShdw blurRad="50800" dist="63500" dir="2700000" algn="tl" rotWithShape="0">
              <a:prstClr val="black">
                <a:alpha val="40000"/>
              </a:prstClr>
            </a:outerShdw>
          </a:effectLst>
        </p:spPr>
      </p:pic>
      <p:pic>
        <p:nvPicPr>
          <p:cNvPr id="58" name="Picture 6"/>
          <p:cNvPicPr>
            <a:picLocks noChangeAspect="1" noChangeArrowheads="1"/>
          </p:cNvPicPr>
          <p:nvPr/>
        </p:nvPicPr>
        <p:blipFill>
          <a:blip r:embed="rId7" cstate="print"/>
          <a:srcRect/>
          <a:stretch>
            <a:fillRect/>
          </a:stretch>
        </p:blipFill>
        <p:spPr bwMode="auto">
          <a:xfrm>
            <a:off x="1291410" y="3297121"/>
            <a:ext cx="1665330" cy="1621506"/>
          </a:xfrm>
          <a:prstGeom prst="rect">
            <a:avLst/>
          </a:prstGeom>
          <a:noFill/>
          <a:ln w="9525">
            <a:solidFill>
              <a:schemeClr val="bg1">
                <a:lumMod val="65000"/>
              </a:schemeClr>
            </a:solidFill>
            <a:miter lim="800000"/>
            <a:headEnd/>
            <a:tailEnd/>
          </a:ln>
          <a:effectLst>
            <a:outerShdw blurRad="50800" dist="63500" dir="2700000" algn="tl" rotWithShape="0">
              <a:prstClr val="black">
                <a:alpha val="40000"/>
              </a:prstClr>
            </a:outerShdw>
          </a:effectLst>
        </p:spPr>
      </p:pic>
      <p:sp>
        <p:nvSpPr>
          <p:cNvPr id="65" name="Plus 64"/>
          <p:cNvSpPr/>
          <p:nvPr/>
        </p:nvSpPr>
        <p:spPr>
          <a:xfrm>
            <a:off x="3042465" y="3654552"/>
            <a:ext cx="260184" cy="275082"/>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39" name="86 Grupo"/>
          <p:cNvGrpSpPr/>
          <p:nvPr/>
        </p:nvGrpSpPr>
        <p:grpSpPr>
          <a:xfrm>
            <a:off x="8048297" y="738139"/>
            <a:ext cx="834291" cy="863800"/>
            <a:chOff x="5916623" y="800100"/>
            <a:chExt cx="1627177" cy="1128702"/>
          </a:xfrm>
        </p:grpSpPr>
        <p:grpSp>
          <p:nvGrpSpPr>
            <p:cNvPr id="40" name="Group 22"/>
            <p:cNvGrpSpPr/>
            <p:nvPr/>
          </p:nvGrpSpPr>
          <p:grpSpPr>
            <a:xfrm>
              <a:off x="5916623" y="800101"/>
              <a:ext cx="1627177" cy="1128703"/>
              <a:chOff x="6526223" y="1295400"/>
              <a:chExt cx="1627177" cy="1504936"/>
            </a:xfrm>
          </p:grpSpPr>
          <p:grpSp>
            <p:nvGrpSpPr>
              <p:cNvPr id="69" name="Group 21"/>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79" name="Rectangle 78"/>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9"/>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10"/>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11"/>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71" name="Rectangle 70"/>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37"/>
            <p:cNvGrpSpPr/>
            <p:nvPr/>
          </p:nvGrpSpPr>
          <p:grpSpPr>
            <a:xfrm>
              <a:off x="5916623" y="1072032"/>
              <a:ext cx="1627177" cy="591868"/>
              <a:chOff x="5916623" y="1429996"/>
              <a:chExt cx="1627177" cy="789500"/>
            </a:xfrm>
          </p:grpSpPr>
          <p:cxnSp>
            <p:nvCxnSpPr>
              <p:cNvPr id="58" name="Straight Connector 57"/>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sp>
        <p:nvSpPr>
          <p:cNvPr id="6146" name="Title 1"/>
          <p:cNvSpPr>
            <a:spLocks noGrp="1"/>
          </p:cNvSpPr>
          <p:nvPr>
            <p:ph type="title"/>
          </p:nvPr>
        </p:nvSpPr>
        <p:spPr/>
        <p:txBody>
          <a:bodyPr/>
          <a:lstStyle/>
          <a:p>
            <a:pPr algn="ctr"/>
            <a:r>
              <a:rPr lang="en-US" smtClean="0">
                <a:latin typeface="+mj-lt"/>
                <a:cs typeface="Arial" charset="0"/>
              </a:rPr>
              <a:t>Edge Detection</a:t>
            </a:r>
          </a:p>
        </p:txBody>
      </p:sp>
      <p:sp>
        <p:nvSpPr>
          <p:cNvPr id="6147" name="Content Placeholder 2"/>
          <p:cNvSpPr>
            <a:spLocks noGrp="1"/>
          </p:cNvSpPr>
          <p:nvPr>
            <p:ph idx="1"/>
          </p:nvPr>
        </p:nvSpPr>
        <p:spPr/>
        <p:txBody>
          <a:bodyPr/>
          <a:lstStyle/>
          <a:p>
            <a:r>
              <a:rPr lang="en-US" dirty="0" smtClean="0">
                <a:latin typeface="+mj-lt"/>
                <a:ea typeface="ＭＳ Ｐゴシック" pitchFamily="-112" charset="-128"/>
                <a:cs typeface="Arial" charset="0"/>
              </a:rPr>
              <a:t>GPU offers additional options</a:t>
            </a:r>
          </a:p>
          <a:p>
            <a:pPr lvl="1"/>
            <a:r>
              <a:rPr lang="en-US" dirty="0" smtClean="0">
                <a:latin typeface="+mj-lt"/>
                <a:ea typeface="ＭＳ Ｐゴシック" pitchFamily="-112" charset="-128"/>
                <a:cs typeface="Arial" charset="0"/>
              </a:rPr>
              <a:t>Augment color with stencil, depth, </a:t>
            </a:r>
            <a:r>
              <a:rPr lang="en-US" dirty="0" err="1" smtClean="0">
                <a:latin typeface="+mj-lt"/>
                <a:ea typeface="ＭＳ Ｐゴシック" pitchFamily="-112" charset="-128"/>
                <a:cs typeface="Arial" charset="0"/>
              </a:rPr>
              <a:t>normals</a:t>
            </a:r>
            <a:endParaRPr lang="en-US" dirty="0" smtClean="0">
              <a:latin typeface="+mj-lt"/>
              <a:ea typeface="ＭＳ Ｐゴシック" pitchFamily="-112" charset="-128"/>
              <a:cs typeface="Arial" charset="0"/>
            </a:endParaRPr>
          </a:p>
          <a:p>
            <a:pPr lvl="1"/>
            <a:r>
              <a:rPr lang="en-US" dirty="0" smtClean="0">
                <a:latin typeface="+mj-lt"/>
                <a:ea typeface="ＭＳ Ｐゴシック" pitchFamily="-112" charset="-128"/>
                <a:cs typeface="Arial" charset="0"/>
              </a:rPr>
              <a:t>Cheaper to use linear intensity values, if desired</a:t>
            </a:r>
          </a:p>
          <a:p>
            <a:pPr lvl="1"/>
            <a:endParaRPr lang="en-US" dirty="0" smtClean="0">
              <a:latin typeface="+mj-lt"/>
              <a:ea typeface="ＭＳ Ｐゴシック" pitchFamily="-112" charset="-128"/>
              <a:cs typeface="Arial" charset="0"/>
            </a:endParaRPr>
          </a:p>
          <a:p>
            <a:r>
              <a:rPr lang="en-US" dirty="0" smtClean="0">
                <a:latin typeface="+mj-lt"/>
                <a:ea typeface="ＭＳ Ｐゴシック" pitchFamily="-112" charset="-128"/>
                <a:cs typeface="Arial" charset="0"/>
              </a:rPr>
              <a:t>Still must work to avoid </a:t>
            </a:r>
            <a:r>
              <a:rPr lang="en-US" dirty="0" err="1" smtClean="0">
                <a:latin typeface="+mj-lt"/>
                <a:ea typeface="ＭＳ Ｐゴシック" pitchFamily="-112" charset="-128"/>
                <a:cs typeface="Arial" charset="0"/>
              </a:rPr>
              <a:t>overblurring</a:t>
            </a:r>
            <a:r>
              <a:rPr lang="en-US" dirty="0" smtClean="0">
                <a:latin typeface="+mj-lt"/>
                <a:ea typeface="ＭＳ Ｐゴシック" pitchFamily="-112" charset="-128"/>
                <a:cs typeface="Arial" charset="0"/>
              </a:rPr>
              <a:t>!</a:t>
            </a:r>
          </a:p>
          <a:p>
            <a:pPr lvl="1"/>
            <a:r>
              <a:rPr lang="en-US" dirty="0" smtClean="0">
                <a:latin typeface="+mj-lt"/>
                <a:ea typeface="ＭＳ Ｐゴシック" pitchFamily="-112" charset="-128"/>
                <a:cs typeface="Arial" charset="0"/>
              </a:rPr>
              <a:t>Image quality suffers (</a:t>
            </a:r>
            <a:r>
              <a:rPr lang="en-US" dirty="0" err="1" smtClean="0">
                <a:latin typeface="+mj-lt"/>
                <a:ea typeface="ＭＳ Ｐゴシック" pitchFamily="-112" charset="-128"/>
                <a:cs typeface="Arial" charset="0"/>
              </a:rPr>
              <a:t>toon</a:t>
            </a:r>
            <a:r>
              <a:rPr lang="en-US" dirty="0" smtClean="0">
                <a:latin typeface="+mj-lt"/>
                <a:ea typeface="ＭＳ Ｐゴシック" pitchFamily="-112" charset="-128"/>
                <a:cs typeface="Arial" charset="0"/>
              </a:rPr>
              <a:t>-like images, fonts, etc)</a:t>
            </a:r>
          </a:p>
          <a:p>
            <a:pPr lvl="1"/>
            <a:r>
              <a:rPr lang="en-US" dirty="0" smtClean="0">
                <a:latin typeface="+mj-lt"/>
                <a:ea typeface="ＭＳ Ｐゴシック" pitchFamily="-112" charset="-128"/>
                <a:cs typeface="Arial" charset="0"/>
              </a:rPr>
              <a:t>Uses excessive CPU, forcing throttling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5" name="Content Placeholder 2"/>
          <p:cNvSpPr>
            <a:spLocks noGrp="1"/>
          </p:cNvSpPr>
          <p:nvPr>
            <p:ph idx="1"/>
          </p:nvPr>
        </p:nvSpPr>
        <p:spPr>
          <a:xfrm>
            <a:off x="457200" y="1200150"/>
            <a:ext cx="8229600" cy="3394075"/>
          </a:xfrm>
        </p:spPr>
        <p:txBody>
          <a:bodyPr/>
          <a:lstStyle/>
          <a:p>
            <a:pPr lvl="0"/>
            <a:r>
              <a:rPr lang="en-US" dirty="0" smtClean="0">
                <a:latin typeface="+mn-lt"/>
                <a:cs typeface="Arial" charset="0"/>
              </a:rPr>
              <a:t>Start with technique from Brutal Legend</a:t>
            </a:r>
          </a:p>
          <a:p>
            <a:pPr lvl="0"/>
            <a:r>
              <a:rPr lang="en-US" dirty="0" smtClean="0">
                <a:latin typeface="+mn-lt"/>
                <a:cs typeface="Arial" charset="0"/>
              </a:rPr>
              <a:t>Our best results are with raw/projected Z</a:t>
            </a:r>
          </a:p>
          <a:p>
            <a:pPr lvl="1"/>
            <a:r>
              <a:rPr lang="en-US" dirty="0" smtClean="0">
                <a:latin typeface="+mn-lt"/>
                <a:ea typeface="ＭＳ Ｐゴシック" pitchFamily="-112" charset="-128"/>
                <a:cs typeface="Arial" charset="0"/>
              </a:rPr>
              <a:t>But hard to tune absolute tolerance</a:t>
            </a:r>
          </a:p>
          <a:p>
            <a:pPr lvl="1"/>
            <a:endParaRPr lang="en-US" dirty="0" smtClean="0">
              <a:latin typeface="+mn-lt"/>
              <a:ea typeface="ＭＳ Ｐゴシック" pitchFamily="-112" charset="-128"/>
              <a:cs typeface="Arial" charset="0"/>
            </a:endParaRPr>
          </a:p>
          <a:p>
            <a:pPr lvl="1"/>
            <a:r>
              <a:rPr lang="en-US" dirty="0" smtClean="0">
                <a:latin typeface="+mn-lt"/>
                <a:ea typeface="ＭＳ Ｐゴシック" pitchFamily="-112" charset="-128"/>
                <a:cs typeface="Arial" charset="0"/>
              </a:rPr>
              <a:t>Use ratio of gradient and center depth plus bias</a:t>
            </a:r>
          </a:p>
          <a:p>
            <a:pPr lvl="1"/>
            <a:endParaRPr lang="en-US" dirty="0" smtClean="0">
              <a:latin typeface="+mn-lt"/>
              <a:ea typeface="ＭＳ Ｐゴシック" pitchFamily="-112" charset="-128"/>
              <a:cs typeface="Arial" charset="0"/>
            </a:endParaRPr>
          </a:p>
        </p:txBody>
      </p:sp>
      <p:sp>
        <p:nvSpPr>
          <p:cNvPr id="6146" name="Title 1"/>
          <p:cNvSpPr>
            <a:spLocks noGrp="1"/>
          </p:cNvSpPr>
          <p:nvPr>
            <p:ph type="title"/>
          </p:nvPr>
        </p:nvSpPr>
        <p:spPr/>
        <p:txBody>
          <a:bodyPr/>
          <a:lstStyle/>
          <a:p>
            <a:pPr algn="ctr"/>
            <a:r>
              <a:rPr lang="en-US" smtClean="0">
                <a:latin typeface="+mj-lt"/>
                <a:cs typeface="Arial" charset="0"/>
              </a:rPr>
              <a:t>Depth-based Edges</a:t>
            </a:r>
          </a:p>
        </p:txBody>
      </p:sp>
      <p:graphicFrame>
        <p:nvGraphicFramePr>
          <p:cNvPr id="1032" name="Object 8"/>
          <p:cNvGraphicFramePr>
            <a:graphicFrameLocks noChangeAspect="1"/>
          </p:cNvGraphicFramePr>
          <p:nvPr/>
        </p:nvGraphicFramePr>
        <p:xfrm>
          <a:off x="1651001" y="3571875"/>
          <a:ext cx="4470400" cy="404505"/>
        </p:xfrm>
        <a:graphic>
          <a:graphicData uri="http://schemas.openxmlformats.org/presentationml/2006/ole">
            <mc:AlternateContent xmlns:mc="http://schemas.openxmlformats.org/markup-compatibility/2006">
              <mc:Choice xmlns:v="urn:schemas-microsoft-com:vml" Requires="v">
                <p:oleObj spid="_x0000_s1040" name="Equation" r:id="rId5" imgW="2247840" imgH="203040" progId="Equation.3">
                  <p:embed/>
                </p:oleObj>
              </mc:Choice>
              <mc:Fallback>
                <p:oleObj name="Equation" r:id="rId5" imgW="2247840" imgH="20304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01" y="3571875"/>
                        <a:ext cx="4470400" cy="4045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2" name="86 Grupo"/>
          <p:cNvGrpSpPr/>
          <p:nvPr/>
        </p:nvGrpSpPr>
        <p:grpSpPr>
          <a:xfrm>
            <a:off x="8048297" y="738139"/>
            <a:ext cx="834291" cy="863800"/>
            <a:chOff x="5916623" y="800100"/>
            <a:chExt cx="1627177" cy="1128702"/>
          </a:xfrm>
        </p:grpSpPr>
        <p:grpSp>
          <p:nvGrpSpPr>
            <p:cNvPr id="33" name="Group 22"/>
            <p:cNvGrpSpPr/>
            <p:nvPr/>
          </p:nvGrpSpPr>
          <p:grpSpPr>
            <a:xfrm>
              <a:off x="5916623" y="800101"/>
              <a:ext cx="1627177" cy="1128703"/>
              <a:chOff x="6526223" y="1295400"/>
              <a:chExt cx="1627177" cy="1504936"/>
            </a:xfrm>
          </p:grpSpPr>
          <p:grpSp>
            <p:nvGrpSpPr>
              <p:cNvPr id="40" name="Group 21"/>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52" name="Rectangle 51"/>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9"/>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10"/>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11"/>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69"/>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43" name="Rectangle 42"/>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7"/>
            <p:cNvGrpSpPr/>
            <p:nvPr/>
          </p:nvGrpSpPr>
          <p:grpSpPr>
            <a:xfrm>
              <a:off x="5916623" y="1072032"/>
              <a:ext cx="1627177" cy="591868"/>
              <a:chOff x="5916623" y="1429996"/>
              <a:chExt cx="1627177" cy="789500"/>
            </a:xfrm>
          </p:grpSpPr>
          <p:cxnSp>
            <p:nvCxnSpPr>
              <p:cNvPr id="35" name="Straight Connector 34"/>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graphicFrame>
        <p:nvGraphicFramePr>
          <p:cNvPr id="1033" name="Object 9"/>
          <p:cNvGraphicFramePr>
            <a:graphicFrameLocks noChangeAspect="1"/>
          </p:cNvGraphicFramePr>
          <p:nvPr/>
        </p:nvGraphicFramePr>
        <p:xfrm>
          <a:off x="1673225" y="2681288"/>
          <a:ext cx="3435350" cy="404812"/>
        </p:xfrm>
        <a:graphic>
          <a:graphicData uri="http://schemas.openxmlformats.org/presentationml/2006/ole">
            <mc:AlternateContent xmlns:mc="http://schemas.openxmlformats.org/markup-compatibility/2006">
              <mc:Choice xmlns:v="urn:schemas-microsoft-com:vml" Requires="v">
                <p:oleObj spid="_x0000_s1041" name="Equation" r:id="rId7" imgW="1726920" imgH="203040" progId="Equation.3">
                  <p:embed/>
                </p:oleObj>
              </mc:Choice>
              <mc:Fallback>
                <p:oleObj name="Equation" r:id="rId7" imgW="1726920" imgH="20304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3225" y="2681288"/>
                        <a:ext cx="3435350"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smtClean="0">
                <a:latin typeface="+mj-lt"/>
                <a:cs typeface="Arial" charset="0"/>
              </a:rPr>
              <a:t>Depth-based Edges</a:t>
            </a:r>
          </a:p>
        </p:txBody>
      </p:sp>
      <p:pic>
        <p:nvPicPr>
          <p:cNvPr id="1026" name="Picture 2"/>
          <p:cNvPicPr>
            <a:picLocks noGrp="1" noChangeAspect="1" noChangeArrowheads="1"/>
          </p:cNvPicPr>
          <p:nvPr>
            <p:ph idx="1"/>
          </p:nvPr>
        </p:nvPicPr>
        <p:blipFill>
          <a:blip r:embed="rId4" cstate="print"/>
          <a:srcRect/>
          <a:stretch>
            <a:fillRect/>
          </a:stretch>
        </p:blipFill>
        <p:spPr bwMode="auto">
          <a:xfrm>
            <a:off x="251885" y="2085976"/>
            <a:ext cx="4299131" cy="257947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5" name="Picture 6"/>
          <p:cNvPicPr>
            <a:picLocks noChangeAspect="1" noChangeArrowheads="1"/>
          </p:cNvPicPr>
          <p:nvPr/>
        </p:nvPicPr>
        <p:blipFill>
          <a:blip r:embed="rId5" cstate="print"/>
          <a:srcRect/>
          <a:stretch>
            <a:fillRect/>
          </a:stretch>
        </p:blipFill>
        <p:spPr bwMode="auto">
          <a:xfrm>
            <a:off x="4592982" y="2085976"/>
            <a:ext cx="4299131" cy="257947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6" name="TextBox 35"/>
          <p:cNvSpPr txBox="1"/>
          <p:nvPr/>
        </p:nvSpPr>
        <p:spPr>
          <a:xfrm>
            <a:off x="251884" y="1716644"/>
            <a:ext cx="4299131" cy="369332"/>
          </a:xfrm>
          <a:prstGeom prst="rect">
            <a:avLst/>
          </a:prstGeom>
          <a:noFill/>
        </p:spPr>
        <p:txBody>
          <a:bodyPr wrap="square" rtlCol="0">
            <a:spAutoFit/>
          </a:bodyPr>
          <a:lstStyle/>
          <a:p>
            <a:pPr algn="ctr"/>
            <a:r>
              <a:rPr lang="en-US" smtClean="0">
                <a:latin typeface="+mn-lt"/>
              </a:rPr>
              <a:t>Absolute Tolerance</a:t>
            </a:r>
            <a:endParaRPr lang="en-US">
              <a:latin typeface="+mn-lt"/>
            </a:endParaRPr>
          </a:p>
        </p:txBody>
      </p:sp>
      <p:sp>
        <p:nvSpPr>
          <p:cNvPr id="38" name="TextBox 37"/>
          <p:cNvSpPr txBox="1"/>
          <p:nvPr/>
        </p:nvSpPr>
        <p:spPr>
          <a:xfrm>
            <a:off x="4592981" y="1716643"/>
            <a:ext cx="4299131" cy="369332"/>
          </a:xfrm>
          <a:prstGeom prst="rect">
            <a:avLst/>
          </a:prstGeom>
          <a:noFill/>
        </p:spPr>
        <p:txBody>
          <a:bodyPr wrap="square" rtlCol="0">
            <a:spAutoFit/>
          </a:bodyPr>
          <a:lstStyle/>
          <a:p>
            <a:pPr algn="ctr"/>
            <a:r>
              <a:rPr lang="en-US" smtClean="0">
                <a:latin typeface="+mn-lt"/>
              </a:rPr>
              <a:t>Relative Tolerance</a:t>
            </a:r>
            <a:endParaRPr lang="en-US">
              <a:latin typeface="+mn-lt"/>
            </a:endParaRPr>
          </a:p>
        </p:txBody>
      </p:sp>
      <p:sp>
        <p:nvSpPr>
          <p:cNvPr id="39" name="Content Placeholder 2"/>
          <p:cNvSpPr txBox="1">
            <a:spLocks/>
          </p:cNvSpPr>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smtClean="0">
              <a:ln>
                <a:noFill/>
              </a:ln>
              <a:solidFill>
                <a:schemeClr val="tx1"/>
              </a:solidFill>
              <a:effectLst/>
              <a:uLnTx/>
              <a:uFillTx/>
              <a:latin typeface="+mj-lt"/>
              <a:ea typeface="ＭＳ Ｐゴシック" pitchFamily="-112" charset="-128"/>
              <a:cs typeface="Arial" charset="0"/>
            </a:endParaRPr>
          </a:p>
        </p:txBody>
      </p:sp>
      <p:grpSp>
        <p:nvGrpSpPr>
          <p:cNvPr id="34" name="86 Grupo"/>
          <p:cNvGrpSpPr/>
          <p:nvPr/>
        </p:nvGrpSpPr>
        <p:grpSpPr>
          <a:xfrm>
            <a:off x="8048297" y="738139"/>
            <a:ext cx="834291" cy="863800"/>
            <a:chOff x="5916623" y="800100"/>
            <a:chExt cx="1627177" cy="1128702"/>
          </a:xfrm>
        </p:grpSpPr>
        <p:grpSp>
          <p:nvGrpSpPr>
            <p:cNvPr id="37" name="Group 22"/>
            <p:cNvGrpSpPr/>
            <p:nvPr/>
          </p:nvGrpSpPr>
          <p:grpSpPr>
            <a:xfrm>
              <a:off x="5916623" y="800101"/>
              <a:ext cx="1627177" cy="1128703"/>
              <a:chOff x="6526223" y="1295400"/>
              <a:chExt cx="1627177" cy="1504936"/>
            </a:xfrm>
          </p:grpSpPr>
          <p:grpSp>
            <p:nvGrpSpPr>
              <p:cNvPr id="46" name="Group 21"/>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56" name="Rectangle 55"/>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9"/>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10"/>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11"/>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69"/>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48" name="Rectangle 47"/>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7"/>
            <p:cNvGrpSpPr/>
            <p:nvPr/>
          </p:nvGrpSpPr>
          <p:grpSpPr>
            <a:xfrm>
              <a:off x="5916623" y="1072032"/>
              <a:ext cx="1627177" cy="591868"/>
              <a:chOff x="5916623" y="1429996"/>
              <a:chExt cx="1627177" cy="789500"/>
            </a:xfrm>
          </p:grpSpPr>
          <p:cxnSp>
            <p:nvCxnSpPr>
              <p:cNvPr id="41" name="Straight Connector 40"/>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dirty="0" smtClean="0">
                <a:latin typeface="+mj-lt"/>
                <a:cs typeface="Arial" charset="0"/>
              </a:rPr>
              <a:t>Material-based Edges</a:t>
            </a:r>
          </a:p>
        </p:txBody>
      </p:sp>
      <p:sp>
        <p:nvSpPr>
          <p:cNvPr id="6147" name="Content Placeholder 2"/>
          <p:cNvSpPr>
            <a:spLocks noGrp="1"/>
          </p:cNvSpPr>
          <p:nvPr>
            <p:ph idx="1"/>
          </p:nvPr>
        </p:nvSpPr>
        <p:spPr/>
        <p:txBody>
          <a:bodyPr/>
          <a:lstStyle/>
          <a:p>
            <a:r>
              <a:rPr lang="en-US" dirty="0" smtClean="0">
                <a:latin typeface="+mj-lt"/>
                <a:ea typeface="ＭＳ Ｐゴシック" pitchFamily="-112" charset="-128"/>
                <a:cs typeface="Arial" charset="0"/>
              </a:rPr>
              <a:t>Use a few stencil bits for per-material values</a:t>
            </a:r>
          </a:p>
        </p:txBody>
      </p:sp>
      <p:pic>
        <p:nvPicPr>
          <p:cNvPr id="2051" name="Picture 3"/>
          <p:cNvPicPr>
            <a:picLocks noChangeAspect="1" noChangeArrowheads="1"/>
          </p:cNvPicPr>
          <p:nvPr/>
        </p:nvPicPr>
        <p:blipFill>
          <a:blip r:embed="rId4" cstate="print"/>
          <a:srcRect/>
          <a:stretch>
            <a:fillRect/>
          </a:stretch>
        </p:blipFill>
        <p:spPr bwMode="auto">
          <a:xfrm>
            <a:off x="261410" y="2314576"/>
            <a:ext cx="4289605" cy="257376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3" name="Picture 6"/>
          <p:cNvPicPr>
            <a:picLocks noChangeAspect="1" noChangeArrowheads="1"/>
          </p:cNvPicPr>
          <p:nvPr/>
        </p:nvPicPr>
        <p:blipFill>
          <a:blip r:embed="rId5" cstate="print"/>
          <a:srcRect/>
          <a:stretch>
            <a:fillRect/>
          </a:stretch>
        </p:blipFill>
        <p:spPr bwMode="auto">
          <a:xfrm>
            <a:off x="4592982" y="2314577"/>
            <a:ext cx="4289605" cy="25737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4" name="TextBox 33"/>
          <p:cNvSpPr txBox="1"/>
          <p:nvPr/>
        </p:nvSpPr>
        <p:spPr>
          <a:xfrm>
            <a:off x="1266825" y="1945244"/>
            <a:ext cx="1697901" cy="369332"/>
          </a:xfrm>
          <a:prstGeom prst="rect">
            <a:avLst/>
          </a:prstGeom>
          <a:noFill/>
        </p:spPr>
        <p:txBody>
          <a:bodyPr wrap="none" rtlCol="0">
            <a:spAutoFit/>
          </a:bodyPr>
          <a:lstStyle/>
          <a:p>
            <a:r>
              <a:rPr lang="en-US" smtClean="0">
                <a:latin typeface="+mn-lt"/>
              </a:rPr>
              <a:t>Material edges</a:t>
            </a:r>
            <a:endParaRPr lang="en-US">
              <a:latin typeface="+mn-lt"/>
            </a:endParaRPr>
          </a:p>
        </p:txBody>
      </p:sp>
      <p:sp>
        <p:nvSpPr>
          <p:cNvPr id="35" name="TextBox 34"/>
          <p:cNvSpPr txBox="1"/>
          <p:nvPr/>
        </p:nvSpPr>
        <p:spPr>
          <a:xfrm>
            <a:off x="6000750" y="1945244"/>
            <a:ext cx="1518364" cy="369332"/>
          </a:xfrm>
          <a:prstGeom prst="rect">
            <a:avLst/>
          </a:prstGeom>
          <a:noFill/>
        </p:spPr>
        <p:txBody>
          <a:bodyPr wrap="none" rtlCol="0">
            <a:spAutoFit/>
          </a:bodyPr>
          <a:lstStyle/>
          <a:p>
            <a:r>
              <a:rPr lang="en-US" smtClean="0">
                <a:latin typeface="+mn-lt"/>
              </a:rPr>
              <a:t>Depth Edges</a:t>
            </a:r>
            <a:endParaRPr lang="en-US">
              <a:latin typeface="+mn-lt"/>
            </a:endParaRPr>
          </a:p>
        </p:txBody>
      </p:sp>
      <p:grpSp>
        <p:nvGrpSpPr>
          <p:cNvPr id="36" name="86 Grupo"/>
          <p:cNvGrpSpPr/>
          <p:nvPr/>
        </p:nvGrpSpPr>
        <p:grpSpPr>
          <a:xfrm>
            <a:off x="8048297" y="738139"/>
            <a:ext cx="834291" cy="863800"/>
            <a:chOff x="5916623" y="800100"/>
            <a:chExt cx="1627177" cy="1128702"/>
          </a:xfrm>
        </p:grpSpPr>
        <p:grpSp>
          <p:nvGrpSpPr>
            <p:cNvPr id="37" name="Group 22"/>
            <p:cNvGrpSpPr/>
            <p:nvPr/>
          </p:nvGrpSpPr>
          <p:grpSpPr>
            <a:xfrm>
              <a:off x="5916623" y="800101"/>
              <a:ext cx="1627177" cy="1128703"/>
              <a:chOff x="6526223" y="1295400"/>
              <a:chExt cx="1627177" cy="1504936"/>
            </a:xfrm>
          </p:grpSpPr>
          <p:grpSp>
            <p:nvGrpSpPr>
              <p:cNvPr id="44" name="Group 21"/>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54" name="Rectangle 53"/>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9"/>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10"/>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11"/>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69"/>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46" name="Rectangle 45"/>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p:cNvGrpSpPr/>
            <p:nvPr/>
          </p:nvGrpSpPr>
          <p:grpSpPr>
            <a:xfrm>
              <a:off x="5916623" y="1072032"/>
              <a:ext cx="1627177" cy="591868"/>
              <a:chOff x="5916623" y="1429996"/>
              <a:chExt cx="1627177" cy="789500"/>
            </a:xfrm>
          </p:grpSpPr>
          <p:cxnSp>
            <p:nvCxnSpPr>
              <p:cNvPr id="39" name="Straight Connector 38"/>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1063626"/>
            <a:ext cx="8229600" cy="3530600"/>
          </a:xfrm>
        </p:spPr>
        <p:txBody>
          <a:bodyPr/>
          <a:lstStyle/>
          <a:p>
            <a:r>
              <a:rPr lang="en-US" dirty="0" smtClean="0">
                <a:latin typeface="+mj-lt"/>
                <a:ea typeface="ＭＳ Ｐゴシック" pitchFamily="-112" charset="-128"/>
                <a:cs typeface="Arial" charset="0"/>
              </a:rPr>
              <a:t>Even combinations fail</a:t>
            </a:r>
          </a:p>
          <a:p>
            <a:pPr lvl="1"/>
            <a:r>
              <a:rPr lang="en-US" dirty="0" smtClean="0">
                <a:latin typeface="+mj-lt"/>
                <a:ea typeface="ＭＳ Ｐゴシック" pitchFamily="-112" charset="-128"/>
                <a:cs typeface="Arial" charset="0"/>
              </a:rPr>
              <a:t>Choose best for your app (or add more sources)</a:t>
            </a:r>
          </a:p>
        </p:txBody>
      </p:sp>
      <p:pic>
        <p:nvPicPr>
          <p:cNvPr id="3088" name="Picture 16"/>
          <p:cNvPicPr>
            <a:picLocks noChangeAspect="1" noChangeArrowheads="1"/>
          </p:cNvPicPr>
          <p:nvPr/>
        </p:nvPicPr>
        <p:blipFill>
          <a:blip r:embed="rId4" cstate="print"/>
          <a:srcRect/>
          <a:stretch>
            <a:fillRect/>
          </a:stretch>
        </p:blipFill>
        <p:spPr bwMode="auto">
          <a:xfrm>
            <a:off x="638174" y="2366302"/>
            <a:ext cx="3771899" cy="250414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87" name="Picture 15"/>
          <p:cNvPicPr>
            <a:picLocks noChangeAspect="1" noChangeArrowheads="1"/>
          </p:cNvPicPr>
          <p:nvPr/>
        </p:nvPicPr>
        <p:blipFill>
          <a:blip r:embed="rId5" cstate="print"/>
          <a:srcRect/>
          <a:stretch>
            <a:fillRect/>
          </a:stretch>
        </p:blipFill>
        <p:spPr bwMode="auto">
          <a:xfrm>
            <a:off x="4733926" y="2366302"/>
            <a:ext cx="3929216" cy="250414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146" name="Title 1"/>
          <p:cNvSpPr>
            <a:spLocks noGrp="1"/>
          </p:cNvSpPr>
          <p:nvPr>
            <p:ph type="title"/>
          </p:nvPr>
        </p:nvSpPr>
        <p:spPr/>
        <p:txBody>
          <a:bodyPr/>
          <a:lstStyle/>
          <a:p>
            <a:pPr algn="ctr"/>
            <a:r>
              <a:rPr lang="en-US" smtClean="0">
                <a:latin typeface="+mj-lt"/>
                <a:cs typeface="Arial" charset="0"/>
              </a:rPr>
              <a:t>Neither a panacea</a:t>
            </a:r>
          </a:p>
        </p:txBody>
      </p:sp>
      <p:sp>
        <p:nvSpPr>
          <p:cNvPr id="47" name="TextBox 46"/>
          <p:cNvSpPr txBox="1"/>
          <p:nvPr/>
        </p:nvSpPr>
        <p:spPr>
          <a:xfrm>
            <a:off x="638175" y="2027748"/>
            <a:ext cx="3771899" cy="338554"/>
          </a:xfrm>
          <a:prstGeom prst="rect">
            <a:avLst/>
          </a:prstGeom>
          <a:noFill/>
        </p:spPr>
        <p:txBody>
          <a:bodyPr wrap="square" rtlCol="0">
            <a:spAutoFit/>
          </a:bodyPr>
          <a:lstStyle/>
          <a:p>
            <a:pPr algn="ctr"/>
            <a:r>
              <a:rPr lang="en-US" sz="1600" dirty="0" smtClean="0">
                <a:latin typeface="+mn-lt"/>
              </a:rPr>
              <a:t>Depth</a:t>
            </a:r>
            <a:endParaRPr lang="en-US" sz="1600" dirty="0">
              <a:latin typeface="+mn-lt"/>
            </a:endParaRPr>
          </a:p>
        </p:txBody>
      </p:sp>
      <p:sp>
        <p:nvSpPr>
          <p:cNvPr id="48" name="TextBox 47"/>
          <p:cNvSpPr txBox="1"/>
          <p:nvPr/>
        </p:nvSpPr>
        <p:spPr>
          <a:xfrm>
            <a:off x="4733925" y="2027748"/>
            <a:ext cx="3771900" cy="338554"/>
          </a:xfrm>
          <a:prstGeom prst="rect">
            <a:avLst/>
          </a:prstGeom>
          <a:noFill/>
        </p:spPr>
        <p:txBody>
          <a:bodyPr wrap="square" rtlCol="0">
            <a:spAutoFit/>
          </a:bodyPr>
          <a:lstStyle/>
          <a:p>
            <a:pPr algn="ctr"/>
            <a:r>
              <a:rPr lang="en-US" sz="1600" dirty="0" smtClean="0">
                <a:latin typeface="+mn-lt"/>
              </a:rPr>
              <a:t>Material</a:t>
            </a:r>
            <a:endParaRPr lang="en-US" sz="1600" dirty="0">
              <a:latin typeface="+mn-lt"/>
            </a:endParaRPr>
          </a:p>
        </p:txBody>
      </p:sp>
      <p:grpSp>
        <p:nvGrpSpPr>
          <p:cNvPr id="8" name="86 Grupo"/>
          <p:cNvGrpSpPr/>
          <p:nvPr/>
        </p:nvGrpSpPr>
        <p:grpSpPr>
          <a:xfrm>
            <a:off x="8048297" y="738139"/>
            <a:ext cx="834291" cy="863800"/>
            <a:chOff x="5916623" y="800100"/>
            <a:chExt cx="1627177" cy="1128702"/>
          </a:xfrm>
        </p:grpSpPr>
        <p:grpSp>
          <p:nvGrpSpPr>
            <p:cNvPr id="9" name="Group 22"/>
            <p:cNvGrpSpPr/>
            <p:nvPr/>
          </p:nvGrpSpPr>
          <p:grpSpPr>
            <a:xfrm>
              <a:off x="5916623" y="800101"/>
              <a:ext cx="1627177" cy="1128703"/>
              <a:chOff x="6526223" y="1295400"/>
              <a:chExt cx="1627177" cy="1504936"/>
            </a:xfrm>
          </p:grpSpPr>
          <p:grpSp>
            <p:nvGrpSpPr>
              <p:cNvPr id="16" name="Group 21"/>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26" name="Rectangle 25"/>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9"/>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0"/>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1"/>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69"/>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18" name="Rectangle 17"/>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37"/>
            <p:cNvGrpSpPr/>
            <p:nvPr/>
          </p:nvGrpSpPr>
          <p:grpSpPr>
            <a:xfrm>
              <a:off x="5916623" y="1072032"/>
              <a:ext cx="1627177" cy="591868"/>
              <a:chOff x="5916623" y="1429996"/>
              <a:chExt cx="1627177" cy="789500"/>
            </a:xfrm>
          </p:grpSpPr>
          <p:cxnSp>
            <p:nvCxnSpPr>
              <p:cNvPr id="11" name="Straight Connector 10"/>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smtClean="0">
                <a:latin typeface="+mj-lt"/>
                <a:cs typeface="Arial" charset="0"/>
              </a:rPr>
              <a:t>Edge Detection</a:t>
            </a:r>
          </a:p>
        </p:txBody>
      </p:sp>
      <p:sp>
        <p:nvSpPr>
          <p:cNvPr id="6147" name="Content Placeholder 2"/>
          <p:cNvSpPr>
            <a:spLocks noGrp="1"/>
          </p:cNvSpPr>
          <p:nvPr>
            <p:ph idx="1"/>
          </p:nvPr>
        </p:nvSpPr>
        <p:spPr/>
        <p:txBody>
          <a:bodyPr/>
          <a:lstStyle/>
          <a:p>
            <a:r>
              <a:rPr lang="en-US" dirty="0" smtClean="0">
                <a:latin typeface="+mn-lt"/>
                <a:ea typeface="ＭＳ Ｐゴシック" pitchFamily="-112" charset="-128"/>
                <a:cs typeface="Arial" charset="0"/>
              </a:rPr>
              <a:t>Costume Quest used a blend</a:t>
            </a:r>
          </a:p>
          <a:p>
            <a:pPr lvl="1"/>
            <a:r>
              <a:rPr lang="en-US" dirty="0" smtClean="0">
                <a:latin typeface="+mn-lt"/>
                <a:ea typeface="ＭＳ Ｐゴシック" pitchFamily="-112" charset="-128"/>
                <a:cs typeface="Arial" charset="0"/>
              </a:rPr>
              <a:t>Material edges used to increase color tolerance</a:t>
            </a:r>
          </a:p>
          <a:p>
            <a:pPr lvl="1"/>
            <a:r>
              <a:rPr lang="en-US" dirty="0" smtClean="0">
                <a:latin typeface="+mn-lt"/>
                <a:ea typeface="ＭＳ Ｐゴシック" pitchFamily="-112" charset="-128"/>
                <a:cs typeface="Arial" charset="0"/>
              </a:rPr>
              <a:t>Stopped short of using normal edges (GPU cost)</a:t>
            </a:r>
          </a:p>
          <a:p>
            <a:pPr lvl="1"/>
            <a:endParaRPr lang="en-US" dirty="0" smtClean="0">
              <a:latin typeface="+mn-lt"/>
              <a:ea typeface="ＭＳ Ｐゴシック" pitchFamily="-112" charset="-128"/>
              <a:cs typeface="Arial" charset="0"/>
            </a:endParaRPr>
          </a:p>
          <a:p>
            <a:r>
              <a:rPr lang="en-US" dirty="0" smtClean="0">
                <a:latin typeface="+mn-lt"/>
                <a:ea typeface="ＭＳ Ｐゴシック" pitchFamily="-112" charset="-128"/>
                <a:cs typeface="Arial" charset="0"/>
              </a:rPr>
              <a:t>Stacking went simpler</a:t>
            </a:r>
          </a:p>
          <a:p>
            <a:pPr lvl="1"/>
            <a:r>
              <a:rPr lang="en-US" dirty="0" smtClean="0">
                <a:latin typeface="+mn-lt"/>
                <a:ea typeface="ＭＳ Ｐゴシック" pitchFamily="-112" charset="-128"/>
                <a:cs typeface="Arial" charset="0"/>
              </a:rPr>
              <a:t>Pure color/luminance thresholds, with tweaks</a:t>
            </a:r>
          </a:p>
          <a:p>
            <a:pPr lvl="1"/>
            <a:r>
              <a:rPr lang="en-US" dirty="0" smtClean="0">
                <a:latin typeface="+mn-lt"/>
                <a:ea typeface="ＭＳ Ｐゴシック" pitchFamily="-112" charset="-128"/>
                <a:cs typeface="Arial" charset="0"/>
              </a:rPr>
              <a:t>Skip gamma, use x</a:t>
            </a:r>
            <a:r>
              <a:rPr lang="en-US" baseline="30000" dirty="0" smtClean="0">
                <a:latin typeface="+mn-lt"/>
                <a:ea typeface="ＭＳ Ｐゴシック" pitchFamily="-112" charset="-128"/>
                <a:cs typeface="Arial" charset="0"/>
              </a:rPr>
              <a:t>^2</a:t>
            </a:r>
            <a:r>
              <a:rPr lang="en-US" dirty="0" smtClean="0">
                <a:latin typeface="+mn-lt"/>
                <a:ea typeface="ＭＳ Ｐゴシック" pitchFamily="-112" charset="-128"/>
                <a:cs typeface="Arial" charset="0"/>
              </a:rPr>
              <a:t> to save fetch cost (or x</a:t>
            </a:r>
            <a:r>
              <a:rPr lang="en-US" baseline="30000" dirty="0" smtClean="0">
                <a:latin typeface="+mn-lt"/>
                <a:ea typeface="ＭＳ Ｐゴシック" pitchFamily="-112" charset="-128"/>
                <a:cs typeface="Arial" charset="0"/>
              </a:rPr>
              <a:t>^1</a:t>
            </a:r>
            <a:r>
              <a:rPr lang="en-US" dirty="0" smtClean="0">
                <a:latin typeface="+mn-lt"/>
                <a:ea typeface="ＭＳ Ｐゴシック" pitchFamily="-112" charset="-128"/>
                <a:cs typeface="Arial" charset="0"/>
              </a:rPr>
              <a:t>…)</a:t>
            </a:r>
            <a:endParaRPr lang="en-US" baseline="30000" dirty="0" smtClean="0">
              <a:latin typeface="+mn-lt"/>
              <a:ea typeface="ＭＳ Ｐゴシック" pitchFamily="-112" charset="-128"/>
              <a:cs typeface="Arial" charset="0"/>
            </a:endParaRPr>
          </a:p>
        </p:txBody>
      </p:sp>
      <p:grpSp>
        <p:nvGrpSpPr>
          <p:cNvPr id="30" name="86 Grupo"/>
          <p:cNvGrpSpPr/>
          <p:nvPr/>
        </p:nvGrpSpPr>
        <p:grpSpPr>
          <a:xfrm>
            <a:off x="8048297" y="738139"/>
            <a:ext cx="834291" cy="863800"/>
            <a:chOff x="5916623" y="800100"/>
            <a:chExt cx="1627177" cy="1128702"/>
          </a:xfrm>
        </p:grpSpPr>
        <p:grpSp>
          <p:nvGrpSpPr>
            <p:cNvPr id="31" name="Group 22"/>
            <p:cNvGrpSpPr/>
            <p:nvPr/>
          </p:nvGrpSpPr>
          <p:grpSpPr>
            <a:xfrm>
              <a:off x="5916623" y="800101"/>
              <a:ext cx="1627177" cy="1128703"/>
              <a:chOff x="6526223" y="1295400"/>
              <a:chExt cx="1627177" cy="1504936"/>
            </a:xfrm>
          </p:grpSpPr>
          <p:grpSp>
            <p:nvGrpSpPr>
              <p:cNvPr id="38" name="Group 21"/>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48" name="Rectangle 47"/>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9"/>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0"/>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1"/>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69"/>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40" name="Rectangle 39"/>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7"/>
            <p:cNvGrpSpPr/>
            <p:nvPr/>
          </p:nvGrpSpPr>
          <p:grpSpPr>
            <a:xfrm>
              <a:off x="5916623" y="1072032"/>
              <a:ext cx="1627177" cy="591868"/>
              <a:chOff x="5916623" y="1429996"/>
              <a:chExt cx="1627177" cy="789500"/>
            </a:xfrm>
          </p:grpSpPr>
          <p:cxnSp>
            <p:nvCxnSpPr>
              <p:cNvPr id="33" name="Straight Connector 32"/>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r>
              <a:rPr lang="en-US" dirty="0" smtClean="0">
                <a:latin typeface="+mj-lt"/>
                <a:ea typeface="ＭＳ Ｐゴシック" pitchFamily="-112" charset="-128"/>
                <a:cs typeface="Arial" charset="0"/>
              </a:rPr>
              <a:t>Adjust tolerance based on local contrast</a:t>
            </a:r>
          </a:p>
          <a:p>
            <a:pPr lvl="1"/>
            <a:r>
              <a:rPr lang="en-US" sz="2000" dirty="0" smtClean="0">
                <a:latin typeface="+mj-lt"/>
                <a:ea typeface="ＭＳ Ｐゴシック" pitchFamily="-112" charset="-128"/>
                <a:cs typeface="Arial" charset="0"/>
              </a:rPr>
              <a:t>Similar to depth approach</a:t>
            </a:r>
          </a:p>
        </p:txBody>
      </p:sp>
      <p:sp>
        <p:nvSpPr>
          <p:cNvPr id="6146" name="Title 1"/>
          <p:cNvSpPr>
            <a:spLocks noGrp="1"/>
          </p:cNvSpPr>
          <p:nvPr>
            <p:ph type="title"/>
          </p:nvPr>
        </p:nvSpPr>
        <p:spPr/>
        <p:txBody>
          <a:bodyPr/>
          <a:lstStyle/>
          <a:p>
            <a:pPr algn="ctr"/>
            <a:r>
              <a:rPr lang="en-US" smtClean="0">
                <a:latin typeface="+mj-lt"/>
                <a:cs typeface="Arial" charset="0"/>
              </a:rPr>
              <a:t>Avoiding </a:t>
            </a:r>
            <a:r>
              <a:rPr lang="en-US" err="1" smtClean="0">
                <a:latin typeface="+mj-lt"/>
                <a:cs typeface="Arial" charset="0"/>
              </a:rPr>
              <a:t>Overblurring</a:t>
            </a:r>
            <a:endParaRPr lang="en-US" smtClean="0">
              <a:latin typeface="+mj-lt"/>
              <a:cs typeface="Arial" charset="0"/>
            </a:endParaRPr>
          </a:p>
        </p:txBody>
      </p:sp>
      <p:pic>
        <p:nvPicPr>
          <p:cNvPr id="6148" name="Picture 4"/>
          <p:cNvPicPr>
            <a:picLocks noChangeAspect="1" noChangeArrowheads="1"/>
          </p:cNvPicPr>
          <p:nvPr/>
        </p:nvPicPr>
        <p:blipFill>
          <a:blip r:embed="rId4" cstate="print">
            <a:lum bright="-29000" contrast="27000"/>
          </a:blip>
          <a:srcRect/>
          <a:stretch>
            <a:fillRect/>
          </a:stretch>
        </p:blipFill>
        <p:spPr bwMode="auto">
          <a:xfrm>
            <a:off x="457200" y="2174875"/>
            <a:ext cx="3962400" cy="26193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149" name="Picture 5"/>
          <p:cNvPicPr>
            <a:picLocks noChangeAspect="1" noChangeArrowheads="1"/>
          </p:cNvPicPr>
          <p:nvPr/>
        </p:nvPicPr>
        <p:blipFill>
          <a:blip r:embed="rId5" cstate="print">
            <a:lum bright="-29000" contrast="27000"/>
          </a:blip>
          <a:srcRect/>
          <a:stretch>
            <a:fillRect/>
          </a:stretch>
        </p:blipFill>
        <p:spPr bwMode="auto">
          <a:xfrm>
            <a:off x="4724400" y="2174875"/>
            <a:ext cx="3962400" cy="2619375"/>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6" name="86 Grupo"/>
          <p:cNvGrpSpPr/>
          <p:nvPr/>
        </p:nvGrpSpPr>
        <p:grpSpPr>
          <a:xfrm>
            <a:off x="8048297" y="738139"/>
            <a:ext cx="834291" cy="863800"/>
            <a:chOff x="5916623" y="800100"/>
            <a:chExt cx="1627177" cy="1128702"/>
          </a:xfrm>
        </p:grpSpPr>
        <p:grpSp>
          <p:nvGrpSpPr>
            <p:cNvPr id="7" name="Group 22"/>
            <p:cNvGrpSpPr/>
            <p:nvPr/>
          </p:nvGrpSpPr>
          <p:grpSpPr>
            <a:xfrm>
              <a:off x="5916623" y="800101"/>
              <a:ext cx="1627177" cy="1128703"/>
              <a:chOff x="6526223" y="1295400"/>
              <a:chExt cx="1627177" cy="1504936"/>
            </a:xfrm>
          </p:grpSpPr>
          <p:grpSp>
            <p:nvGrpSpPr>
              <p:cNvPr id="14" name="Group 21"/>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24" name="Rectangle 23"/>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9"/>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0"/>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1"/>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69"/>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16" name="Rectangle 15"/>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37"/>
            <p:cNvGrpSpPr/>
            <p:nvPr/>
          </p:nvGrpSpPr>
          <p:grpSpPr>
            <a:xfrm>
              <a:off x="5916623" y="1072032"/>
              <a:ext cx="1627177" cy="591868"/>
              <a:chOff x="5916623" y="1429996"/>
              <a:chExt cx="1627177" cy="789500"/>
            </a:xfrm>
          </p:grpSpPr>
          <p:cxnSp>
            <p:nvCxnSpPr>
              <p:cNvPr id="9" name="Straight Connector 8"/>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en-US" smtClean="0">
                <a:latin typeface="+mj-lt"/>
                <a:ea typeface="ＭＳ Ｐゴシック" pitchFamily="-112" charset="-128"/>
                <a:cs typeface="Arial" charset="0"/>
              </a:rPr>
              <a:t>MLAA</a:t>
            </a:r>
          </a:p>
        </p:txBody>
      </p:sp>
      <p:sp>
        <p:nvSpPr>
          <p:cNvPr id="3075" name="Content Placeholder 2"/>
          <p:cNvSpPr>
            <a:spLocks noGrp="1"/>
          </p:cNvSpPr>
          <p:nvPr>
            <p:ph idx="1"/>
          </p:nvPr>
        </p:nvSpPr>
        <p:spPr/>
        <p:txBody>
          <a:bodyPr/>
          <a:lstStyle/>
          <a:p>
            <a:r>
              <a:rPr lang="en-US" dirty="0" smtClean="0">
                <a:latin typeface="+mj-lt"/>
                <a:ea typeface="ＭＳ Ｐゴシック" pitchFamily="-112" charset="-128"/>
                <a:cs typeface="Arial" charset="0"/>
              </a:rPr>
              <a:t>Algorithm well described by this point</a:t>
            </a:r>
          </a:p>
          <a:p>
            <a:r>
              <a:rPr lang="en-US" dirty="0" smtClean="0">
                <a:latin typeface="+mj-lt"/>
                <a:ea typeface="ＭＳ Ｐゴシック" pitchFamily="-112" charset="-128"/>
                <a:cs typeface="Arial" charset="0"/>
              </a:rPr>
              <a:t>As well as benefits and drawbacks </a:t>
            </a:r>
          </a:p>
          <a:p>
            <a:r>
              <a:rPr lang="en-US" dirty="0" smtClean="0">
                <a:latin typeface="+mj-lt"/>
                <a:ea typeface="ＭＳ Ｐゴシック" pitchFamily="-112" charset="-128"/>
                <a:cs typeface="Arial" charset="0"/>
              </a:rPr>
              <a:t>This talk focuses on</a:t>
            </a:r>
          </a:p>
          <a:p>
            <a:pPr lvl="1"/>
            <a:r>
              <a:rPr lang="en-US" dirty="0" smtClean="0">
                <a:latin typeface="+mj-lt"/>
                <a:ea typeface="ＭＳ Ｐゴシック" pitchFamily="-112" charset="-128"/>
                <a:cs typeface="Arial" charset="0"/>
              </a:rPr>
              <a:t>Shipping hybrid CPU/GPU implementation</a:t>
            </a:r>
          </a:p>
          <a:p>
            <a:pPr lvl="1"/>
            <a:r>
              <a:rPr lang="en-US" dirty="0" smtClean="0">
                <a:ea typeface="ＭＳ Ｐゴシック" pitchFamily="-112" charset="-128"/>
                <a:cs typeface="Arial" charset="0"/>
              </a:rPr>
              <a:t>Assorted edge detection routines</a:t>
            </a:r>
          </a:p>
          <a:p>
            <a:pPr lvl="1"/>
            <a:r>
              <a:rPr lang="en-US" dirty="0" smtClean="0">
                <a:latin typeface="+mj-lt"/>
                <a:ea typeface="ＭＳ Ｐゴシック" pitchFamily="-112" charset="-128"/>
                <a:cs typeface="Arial" charset="0"/>
              </a:rPr>
              <a:t>Integration and use in engine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r>
              <a:rPr lang="en-US" dirty="0" smtClean="0">
                <a:latin typeface="+mj-lt"/>
                <a:ea typeface="ＭＳ Ｐゴシック" pitchFamily="-112" charset="-128"/>
                <a:cs typeface="Arial" charset="0"/>
              </a:rPr>
              <a:t>Cutoff MLAA where fully out of focus</a:t>
            </a:r>
          </a:p>
        </p:txBody>
      </p:sp>
      <p:sp>
        <p:nvSpPr>
          <p:cNvPr id="6146" name="Title 1"/>
          <p:cNvSpPr>
            <a:spLocks noGrp="1"/>
          </p:cNvSpPr>
          <p:nvPr>
            <p:ph type="title"/>
          </p:nvPr>
        </p:nvSpPr>
        <p:spPr/>
        <p:txBody>
          <a:bodyPr/>
          <a:lstStyle/>
          <a:p>
            <a:pPr algn="ctr"/>
            <a:r>
              <a:rPr lang="en-US" smtClean="0">
                <a:latin typeface="+mj-lt"/>
                <a:cs typeface="Arial" charset="0"/>
              </a:rPr>
              <a:t>Skip Unneeded work</a:t>
            </a:r>
          </a:p>
        </p:txBody>
      </p:sp>
      <p:grpSp>
        <p:nvGrpSpPr>
          <p:cNvPr id="2" name="86 Grupo"/>
          <p:cNvGrpSpPr/>
          <p:nvPr/>
        </p:nvGrpSpPr>
        <p:grpSpPr>
          <a:xfrm>
            <a:off x="8048297" y="738139"/>
            <a:ext cx="834291" cy="863800"/>
            <a:chOff x="5916623" y="800100"/>
            <a:chExt cx="1627177" cy="1128702"/>
          </a:xfrm>
        </p:grpSpPr>
        <p:grpSp>
          <p:nvGrpSpPr>
            <p:cNvPr id="3" name="Group 22"/>
            <p:cNvGrpSpPr/>
            <p:nvPr/>
          </p:nvGrpSpPr>
          <p:grpSpPr>
            <a:xfrm>
              <a:off x="5916623" y="800101"/>
              <a:ext cx="1627177" cy="1128703"/>
              <a:chOff x="6526223" y="1295400"/>
              <a:chExt cx="1627177" cy="1504936"/>
            </a:xfrm>
          </p:grpSpPr>
          <p:grpSp>
            <p:nvGrpSpPr>
              <p:cNvPr id="4" name="Group 21"/>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24" name="Rectangle 23"/>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9"/>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0"/>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1"/>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9"/>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16" name="Rectangle 15"/>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37"/>
            <p:cNvGrpSpPr/>
            <p:nvPr/>
          </p:nvGrpSpPr>
          <p:grpSpPr>
            <a:xfrm>
              <a:off x="5916623" y="1072032"/>
              <a:ext cx="1627177" cy="591868"/>
              <a:chOff x="5916623" y="1429996"/>
              <a:chExt cx="1627177" cy="789500"/>
            </a:xfrm>
          </p:grpSpPr>
          <p:cxnSp>
            <p:nvCxnSpPr>
              <p:cNvPr id="9" name="Straight Connector 8"/>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pic>
        <p:nvPicPr>
          <p:cNvPr id="45059" name="Picture 3"/>
          <p:cNvPicPr>
            <a:picLocks noChangeAspect="1" noChangeArrowheads="1"/>
          </p:cNvPicPr>
          <p:nvPr/>
        </p:nvPicPr>
        <p:blipFill>
          <a:blip r:embed="rId4"/>
          <a:srcRect/>
          <a:stretch>
            <a:fillRect/>
          </a:stretch>
        </p:blipFill>
        <p:spPr bwMode="auto">
          <a:xfrm>
            <a:off x="1352550" y="1743194"/>
            <a:ext cx="5846896" cy="3305056"/>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r>
              <a:rPr lang="en-US" dirty="0" smtClean="0">
                <a:latin typeface="+mj-lt"/>
                <a:ea typeface="ＭＳ Ｐゴシック" pitchFamily="-112" charset="-128"/>
                <a:cs typeface="Arial" charset="0"/>
              </a:rPr>
              <a:t>Plan for the worst case</a:t>
            </a:r>
          </a:p>
          <a:p>
            <a:pPr lvl="1"/>
            <a:r>
              <a:rPr lang="en-US" dirty="0" smtClean="0">
                <a:latin typeface="+mj-lt"/>
                <a:ea typeface="ＭＳ Ｐゴシック" pitchFamily="-112" charset="-128"/>
                <a:cs typeface="Arial" charset="0"/>
              </a:rPr>
              <a:t>Close view of high frequency materials</a:t>
            </a:r>
          </a:p>
          <a:p>
            <a:pPr lvl="1"/>
            <a:r>
              <a:rPr lang="en-US" dirty="0" smtClean="0">
                <a:latin typeface="+mj-lt"/>
                <a:ea typeface="ＭＳ Ｐゴシック" pitchFamily="-112" charset="-128"/>
                <a:cs typeface="Arial" charset="0"/>
              </a:rPr>
              <a:t>Enforce wall-clock CPU budget</a:t>
            </a:r>
          </a:p>
          <a:p>
            <a:pPr lvl="1"/>
            <a:r>
              <a:rPr lang="en-US" dirty="0" smtClean="0">
                <a:latin typeface="+mj-lt"/>
                <a:ea typeface="ＭＳ Ｐゴシック" pitchFamily="-112" charset="-128"/>
                <a:cs typeface="Arial" charset="0"/>
              </a:rPr>
              <a:t>Can adaptively change threshold</a:t>
            </a:r>
          </a:p>
          <a:p>
            <a:pPr lvl="1"/>
            <a:endParaRPr lang="en-US" dirty="0" smtClean="0">
              <a:latin typeface="+mj-lt"/>
              <a:ea typeface="ＭＳ Ｐゴシック" pitchFamily="-112" charset="-128"/>
              <a:cs typeface="Arial" charset="0"/>
            </a:endParaRPr>
          </a:p>
          <a:p>
            <a:r>
              <a:rPr lang="en-US" dirty="0" smtClean="0">
                <a:latin typeface="+mj-lt"/>
                <a:ea typeface="ＭＳ Ｐゴシック" pitchFamily="-112" charset="-128"/>
                <a:cs typeface="Arial" charset="0"/>
              </a:rPr>
              <a:t>“Interior” flag could help</a:t>
            </a:r>
          </a:p>
        </p:txBody>
      </p:sp>
      <p:sp>
        <p:nvSpPr>
          <p:cNvPr id="6146" name="Title 1"/>
          <p:cNvSpPr>
            <a:spLocks noGrp="1"/>
          </p:cNvSpPr>
          <p:nvPr>
            <p:ph type="title"/>
          </p:nvPr>
        </p:nvSpPr>
        <p:spPr/>
        <p:txBody>
          <a:bodyPr/>
          <a:lstStyle/>
          <a:p>
            <a:pPr algn="ctr"/>
            <a:r>
              <a:rPr lang="en-US" smtClean="0">
                <a:latin typeface="+mj-lt"/>
                <a:cs typeface="Arial" charset="0"/>
              </a:rPr>
              <a:t>Backup Plan</a:t>
            </a:r>
          </a:p>
        </p:txBody>
      </p:sp>
      <p:grpSp>
        <p:nvGrpSpPr>
          <p:cNvPr id="2" name="86 Grupo"/>
          <p:cNvGrpSpPr/>
          <p:nvPr/>
        </p:nvGrpSpPr>
        <p:grpSpPr>
          <a:xfrm>
            <a:off x="8048297" y="738139"/>
            <a:ext cx="834291" cy="863800"/>
            <a:chOff x="5916623" y="800100"/>
            <a:chExt cx="1627177" cy="1128702"/>
          </a:xfrm>
        </p:grpSpPr>
        <p:grpSp>
          <p:nvGrpSpPr>
            <p:cNvPr id="3" name="Group 22"/>
            <p:cNvGrpSpPr/>
            <p:nvPr/>
          </p:nvGrpSpPr>
          <p:grpSpPr>
            <a:xfrm>
              <a:off x="5916623" y="800101"/>
              <a:ext cx="1627177" cy="1128703"/>
              <a:chOff x="6526223" y="1295400"/>
              <a:chExt cx="1627177" cy="1504936"/>
            </a:xfrm>
          </p:grpSpPr>
          <p:grpSp>
            <p:nvGrpSpPr>
              <p:cNvPr id="4" name="Group 21"/>
              <p:cNvGrpSpPr/>
              <p:nvPr/>
            </p:nvGrpSpPr>
            <p:grpSpPr>
              <a:xfrm>
                <a:off x="6526223" y="1295400"/>
                <a:ext cx="1627177" cy="1128702"/>
                <a:chOff x="6526223" y="1295400"/>
                <a:chExt cx="1627177" cy="1128702"/>
              </a:xfrm>
              <a:gradFill>
                <a:gsLst>
                  <a:gs pos="0">
                    <a:srgbClr val="5E9EFF"/>
                  </a:gs>
                  <a:gs pos="39999">
                    <a:srgbClr val="85C2FF"/>
                  </a:gs>
                  <a:gs pos="70000">
                    <a:srgbClr val="C4D6EB"/>
                  </a:gs>
                  <a:gs pos="100000">
                    <a:srgbClr val="FFEBFA"/>
                  </a:gs>
                </a:gsLst>
                <a:lin ang="5400000" scaled="0"/>
              </a:gradFill>
            </p:grpSpPr>
            <p:sp>
              <p:nvSpPr>
                <p:cNvPr id="24" name="Rectangle 23"/>
                <p:cNvSpPr/>
                <p:nvPr/>
              </p:nvSpPr>
              <p:spPr>
                <a:xfrm>
                  <a:off x="6526223"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933018"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39812"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46606" y="1295400"/>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7"/>
                <p:cNvSpPr/>
                <p:nvPr/>
              </p:nvSpPr>
              <p:spPr>
                <a:xfrm>
                  <a:off x="6526223"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9"/>
                <p:cNvSpPr/>
                <p:nvPr/>
              </p:nvSpPr>
              <p:spPr>
                <a:xfrm>
                  <a:off x="6933018"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0"/>
                <p:cNvSpPr/>
                <p:nvPr/>
              </p:nvSpPr>
              <p:spPr>
                <a:xfrm>
                  <a:off x="7339812" y="1671634"/>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1"/>
                <p:cNvSpPr/>
                <p:nvPr/>
              </p:nvSpPr>
              <p:spPr>
                <a:xfrm>
                  <a:off x="6526223" y="2047868"/>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9"/>
              <p:cNvGrpSpPr/>
              <p:nvPr/>
            </p:nvGrpSpPr>
            <p:grpSpPr>
              <a:xfrm>
                <a:off x="6526223" y="1671634"/>
                <a:ext cx="1627177" cy="1128702"/>
                <a:chOff x="3343322" y="2028019"/>
                <a:chExt cx="1627177" cy="1128702"/>
              </a:xfr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p:grpSpPr>
            <p:sp>
              <p:nvSpPr>
                <p:cNvPr id="16" name="Rectangle 15"/>
                <p:cNvSpPr/>
                <p:nvPr/>
              </p:nvSpPr>
              <p:spPr>
                <a:xfrm>
                  <a:off x="4563705" y="2028019"/>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50117"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56911"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63705" y="2404253"/>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43322"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50117"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56911"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63705" y="2780487"/>
                  <a:ext cx="406794" cy="376234"/>
                </a:xfrm>
                <a:prstGeom prst="rect">
                  <a:avLst/>
                </a:prstGeom>
                <a:grpFill/>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37"/>
            <p:cNvGrpSpPr/>
            <p:nvPr/>
          </p:nvGrpSpPr>
          <p:grpSpPr>
            <a:xfrm>
              <a:off x="5916623" y="1072032"/>
              <a:ext cx="1627177" cy="591868"/>
              <a:chOff x="5916623" y="1429996"/>
              <a:chExt cx="1627177" cy="789500"/>
            </a:xfrm>
          </p:grpSpPr>
          <p:cxnSp>
            <p:nvCxnSpPr>
              <p:cNvPr id="9" name="Straight Connector 8"/>
              <p:cNvCxnSpPr/>
              <p:nvPr/>
            </p:nvCxnSpPr>
            <p:spPr>
              <a:xfrm>
                <a:off x="5916623" y="2195502"/>
                <a:ext cx="427205" cy="767"/>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137006" y="1429996"/>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323731" y="1830224"/>
                <a:ext cx="1581" cy="389272"/>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15798" y="1444239"/>
                <a:ext cx="428002" cy="3561"/>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99675" y="1814557"/>
                <a:ext cx="858852" cy="1424"/>
              </a:xfrm>
              <a:prstGeom prst="line">
                <a:avLst/>
              </a:prstGeom>
              <a:ln w="50800">
                <a:solidFill>
                  <a:srgbClr val="00B050"/>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grpSp>
      <p:pic>
        <p:nvPicPr>
          <p:cNvPr id="46083" name="Picture 3"/>
          <p:cNvPicPr>
            <a:picLocks noChangeAspect="1" noChangeArrowheads="1"/>
          </p:cNvPicPr>
          <p:nvPr/>
        </p:nvPicPr>
        <p:blipFill>
          <a:blip r:embed="rId4"/>
          <a:srcRect/>
          <a:stretch>
            <a:fillRect/>
          </a:stretch>
        </p:blipFill>
        <p:spPr bwMode="auto">
          <a:xfrm>
            <a:off x="5939035" y="2171700"/>
            <a:ext cx="2943554" cy="2762249"/>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smtClean="0">
                <a:latin typeface="+mj-lt"/>
                <a:cs typeface="Arial" charset="0"/>
              </a:rPr>
              <a:t>Integration</a:t>
            </a:r>
          </a:p>
        </p:txBody>
      </p:sp>
      <p:sp>
        <p:nvSpPr>
          <p:cNvPr id="17411" name="Content Placeholder 2"/>
          <p:cNvSpPr>
            <a:spLocks noGrp="1"/>
          </p:cNvSpPr>
          <p:nvPr>
            <p:ph idx="1"/>
          </p:nvPr>
        </p:nvSpPr>
        <p:spPr/>
        <p:txBody>
          <a:bodyPr/>
          <a:lstStyle/>
          <a:p>
            <a:r>
              <a:rPr lang="en-US" dirty="0" smtClean="0">
                <a:latin typeface="+mn-lt"/>
                <a:ea typeface="ＭＳ Ｐゴシック" pitchFamily="-112" charset="-128"/>
                <a:cs typeface="Arial" charset="0"/>
              </a:rPr>
              <a:t>Memory required: 4x 8bpp buffers</a:t>
            </a:r>
          </a:p>
          <a:p>
            <a:pPr lvl="1"/>
            <a:r>
              <a:rPr lang="en-US" dirty="0" smtClean="0">
                <a:latin typeface="+mn-lt"/>
                <a:ea typeface="ＭＳ Ｐゴシック" pitchFamily="-112" charset="-128"/>
                <a:cs typeface="Arial" charset="0"/>
              </a:rPr>
              <a:t>Edge input, blend masks, two temporary buffers</a:t>
            </a:r>
          </a:p>
          <a:p>
            <a:pPr lvl="2"/>
            <a:r>
              <a:rPr lang="en-US" dirty="0" smtClean="0">
                <a:latin typeface="+mn-lt"/>
                <a:ea typeface="ＭＳ Ｐゴシック" pitchFamily="-112" charset="-128"/>
                <a:cs typeface="Arial" charset="0"/>
              </a:rPr>
              <a:t>Could reduce using pool of tile buffers</a:t>
            </a:r>
          </a:p>
          <a:p>
            <a:r>
              <a:rPr lang="en-US" dirty="0" smtClean="0">
                <a:latin typeface="+mn-lt"/>
                <a:ea typeface="ＭＳ Ｐゴシック" pitchFamily="-112" charset="-128"/>
                <a:cs typeface="Arial" charset="0"/>
              </a:rPr>
              <a:t>Latency hidden behind post, parts of next frame</a:t>
            </a:r>
          </a:p>
          <a:p>
            <a:r>
              <a:rPr lang="en-US" dirty="0" smtClean="0">
                <a:latin typeface="+mn-lt"/>
                <a:ea typeface="ＭＳ Ｐゴシック" pitchFamily="-112" charset="-128"/>
                <a:cs typeface="Arial" charset="0"/>
              </a:rPr>
              <a:t>Applied after lighting, before </a:t>
            </a:r>
            <a:r>
              <a:rPr lang="en-US" dirty="0" err="1" smtClean="0">
                <a:latin typeface="+mn-lt"/>
                <a:ea typeface="ＭＳ Ｐゴシック" pitchFamily="-112" charset="-128"/>
                <a:cs typeface="Arial" charset="0"/>
              </a:rPr>
              <a:t>DOF+Post+UI</a:t>
            </a:r>
            <a:endParaRPr lang="en-US" dirty="0" smtClean="0">
              <a:latin typeface="+mn-lt"/>
              <a:ea typeface="ＭＳ Ｐゴシック" pitchFamily="-112" charset="-128"/>
              <a:cs typeface="Arial" charset="0"/>
            </a:endParaRPr>
          </a:p>
          <a:p>
            <a:r>
              <a:rPr lang="en-US" dirty="0" smtClean="0">
                <a:latin typeface="+mn-lt"/>
                <a:ea typeface="ＭＳ Ｐゴシック" pitchFamily="-112" charset="-128"/>
                <a:cs typeface="Arial" charset="0"/>
              </a:rPr>
              <a:t>GPU cost varies, 0.4-0.7ms plus z-buffer reload</a:t>
            </a:r>
          </a:p>
          <a:p>
            <a:pPr lvl="1"/>
            <a:r>
              <a:rPr lang="en-US" dirty="0" smtClean="0">
                <a:latin typeface="+mn-lt"/>
                <a:ea typeface="ＭＳ Ｐゴシック" pitchFamily="-112" charset="-128"/>
                <a:cs typeface="Arial" charset="0"/>
              </a:rPr>
              <a:t>Lower when work can be added to existing passes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smtClean="0">
                <a:latin typeface="+mj-lt"/>
                <a:cs typeface="Arial" charset="0"/>
              </a:rPr>
              <a:t>Future Work</a:t>
            </a:r>
          </a:p>
        </p:txBody>
      </p:sp>
      <p:sp>
        <p:nvSpPr>
          <p:cNvPr id="17411" name="Content Placeholder 2"/>
          <p:cNvSpPr>
            <a:spLocks noGrp="1"/>
          </p:cNvSpPr>
          <p:nvPr>
            <p:ph idx="1"/>
          </p:nvPr>
        </p:nvSpPr>
        <p:spPr/>
        <p:txBody>
          <a:bodyPr/>
          <a:lstStyle/>
          <a:p>
            <a:r>
              <a:rPr lang="en-US" dirty="0" smtClean="0">
                <a:latin typeface="+mn-lt"/>
                <a:ea typeface="ＭＳ Ｐゴシック" pitchFamily="-112" charset="-128"/>
                <a:cs typeface="Arial" charset="0"/>
              </a:rPr>
              <a:t>Better edge detection</a:t>
            </a:r>
          </a:p>
          <a:p>
            <a:r>
              <a:rPr lang="en-US" dirty="0" smtClean="0">
                <a:latin typeface="+mn-lt"/>
                <a:ea typeface="ＭＳ Ｐゴシック" pitchFamily="-112" charset="-128"/>
                <a:cs typeface="Arial" charset="0"/>
              </a:rPr>
              <a:t>Quality improvements</a:t>
            </a:r>
          </a:p>
          <a:p>
            <a:r>
              <a:rPr lang="en-US" dirty="0" smtClean="0">
                <a:latin typeface="+mn-lt"/>
                <a:ea typeface="ＭＳ Ｐゴシック" pitchFamily="-112" charset="-128"/>
                <a:cs typeface="Arial" charset="0"/>
              </a:rPr>
              <a:t>Many optimizations to code possible</a:t>
            </a:r>
          </a:p>
          <a:p>
            <a:pPr lvl="1"/>
            <a:r>
              <a:rPr lang="en-US" dirty="0" smtClean="0">
                <a:latin typeface="+mn-lt"/>
                <a:ea typeface="ＭＳ Ｐゴシック" pitchFamily="-112" charset="-128"/>
                <a:cs typeface="Arial" charset="0"/>
              </a:rPr>
              <a:t>And some to GPU passes</a:t>
            </a:r>
          </a:p>
          <a:p>
            <a:endParaRPr lang="en-US" dirty="0" smtClean="0">
              <a:latin typeface="+mn-lt"/>
              <a:ea typeface="ＭＳ Ｐゴシック" pitchFamily="-112" charset="-128"/>
              <a:cs typeface="Arial" charset="0"/>
            </a:endParaRPr>
          </a:p>
          <a:p>
            <a:r>
              <a:rPr lang="en-US" dirty="0" smtClean="0">
                <a:latin typeface="+mn-lt"/>
                <a:ea typeface="ＭＳ Ｐゴシック" pitchFamily="-112" charset="-128"/>
                <a:cs typeface="Arial" charset="0"/>
              </a:rPr>
              <a:t>Many ideas described in this course applicable!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endParaRPr lang="en-US" dirty="0" smtClean="0">
              <a:latin typeface="+mj-lt"/>
              <a:cs typeface="Arial" charset="0"/>
            </a:endParaRPr>
          </a:p>
        </p:txBody>
      </p:sp>
      <p:sp>
        <p:nvSpPr>
          <p:cNvPr id="17411" name="Content Placeholder 2"/>
          <p:cNvSpPr>
            <a:spLocks noGrp="1"/>
          </p:cNvSpPr>
          <p:nvPr>
            <p:ph idx="1"/>
          </p:nvPr>
        </p:nvSpPr>
        <p:spPr/>
        <p:txBody>
          <a:bodyPr/>
          <a:lstStyle/>
          <a:p>
            <a:pPr algn="ctr">
              <a:buNone/>
            </a:pPr>
            <a:endParaRPr lang="en-US" sz="4000" dirty="0" smtClean="0">
              <a:latin typeface="+mn-lt"/>
              <a:ea typeface="ＭＳ Ｐゴシック" pitchFamily="-112" charset="-128"/>
              <a:cs typeface="Arial" charset="0"/>
            </a:endParaRPr>
          </a:p>
          <a:p>
            <a:pPr algn="ctr">
              <a:buNone/>
            </a:pPr>
            <a:r>
              <a:rPr lang="en-US" sz="4000" dirty="0" smtClean="0">
                <a:latin typeface="+mn-lt"/>
                <a:ea typeface="ＭＳ Ｐゴシック" pitchFamily="-112" charset="-128"/>
                <a:cs typeface="Arial" charset="0"/>
              </a:rPr>
              <a:t>Thank You!</a:t>
            </a:r>
          </a:p>
        </p:txBody>
      </p:sp>
      <p:sp>
        <p:nvSpPr>
          <p:cNvPr id="4" name="Subtitle 5"/>
          <p:cNvSpPr txBox="1">
            <a:spLocks/>
          </p:cNvSpPr>
          <p:nvPr/>
        </p:nvSpPr>
        <p:spPr bwMode="auto">
          <a:xfrm>
            <a:off x="1371600" y="2914649"/>
            <a:ext cx="6400800" cy="18387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457200" rtl="0" eaLnBrk="0" fontAlgn="base" latinLnBrk="0" hangingPunct="0">
              <a:lnSpc>
                <a:spcPct val="100000"/>
              </a:lnSpc>
              <a:spcBef>
                <a:spcPct val="20000"/>
              </a:spcBef>
              <a:spcAft>
                <a:spcPct val="0"/>
              </a:spcAft>
              <a:buClrTx/>
              <a:buSzTx/>
              <a:tabLst/>
              <a:defRPr/>
            </a:pPr>
            <a:endParaRPr lang="en-US" sz="2000" dirty="0" smtClean="0">
              <a:solidFill>
                <a:schemeClr val="tx1">
                  <a:lumMod val="50000"/>
                  <a:lumOff val="50000"/>
                </a:schemeClr>
              </a:solidFill>
              <a:latin typeface="+mj-lt"/>
              <a:ea typeface="ＭＳ Ｐゴシック" charset="-128"/>
              <a:cs typeface="Arial" pitchFamily="34" charset="0"/>
            </a:endParaRPr>
          </a:p>
          <a:p>
            <a:pPr marL="342900" marR="0" lvl="0" indent="-342900" algn="ctr" defTabSz="457200" rtl="0" eaLnBrk="0" fontAlgn="base" latinLnBrk="0" hangingPunct="0">
              <a:lnSpc>
                <a:spcPct val="100000"/>
              </a:lnSpc>
              <a:spcBef>
                <a:spcPct val="20000"/>
              </a:spcBef>
              <a:spcAft>
                <a:spcPct val="0"/>
              </a:spcAft>
              <a:buClrTx/>
              <a:buSzTx/>
              <a:tabLst/>
              <a:defRPr/>
            </a:pPr>
            <a:endParaRPr lang="en-US" sz="2000" dirty="0" smtClean="0">
              <a:solidFill>
                <a:schemeClr val="tx1">
                  <a:lumMod val="50000"/>
                  <a:lumOff val="50000"/>
                </a:schemeClr>
              </a:solidFill>
              <a:latin typeface="+mj-lt"/>
              <a:ea typeface="ＭＳ Ｐゴシック" charset="-128"/>
              <a:cs typeface="Arial" pitchFamily="34" charset="0"/>
            </a:endParaRPr>
          </a:p>
          <a:p>
            <a:pPr marL="342900" marR="0" lvl="0" indent="-342900" algn="ctr" defTabSz="457200" rtl="0" eaLnBrk="0" fontAlgn="base" latinLnBrk="0" hangingPunct="0">
              <a:lnSpc>
                <a:spcPct val="100000"/>
              </a:lnSpc>
              <a:spcBef>
                <a:spcPct val="20000"/>
              </a:spcBef>
              <a:spcAft>
                <a:spcPct val="0"/>
              </a:spcAft>
              <a:buClrTx/>
              <a:buSzTx/>
              <a:tabLst/>
              <a:defRPr/>
            </a:pPr>
            <a:r>
              <a:rPr lang="en-US" sz="2000" dirty="0" smtClean="0">
                <a:solidFill>
                  <a:schemeClr val="tx1">
                    <a:lumMod val="50000"/>
                    <a:lumOff val="50000"/>
                  </a:schemeClr>
                </a:solidFill>
                <a:latin typeface="+mj-lt"/>
                <a:ea typeface="ＭＳ Ｐゴシック" charset="-128"/>
                <a:cs typeface="Arial" pitchFamily="34" charset="0"/>
              </a:rPr>
              <a:t>Questions:</a:t>
            </a:r>
          </a:p>
          <a:p>
            <a:pPr marL="342900" marR="0" lvl="0" indent="-342900" algn="ctr" defTabSz="457200" rtl="0" eaLnBrk="0" fontAlgn="base" latinLnBrk="0" hangingPunct="0">
              <a:lnSpc>
                <a:spcPct val="100000"/>
              </a:lnSpc>
              <a:spcBef>
                <a:spcPct val="20000"/>
              </a:spcBef>
              <a:spcAft>
                <a:spcPct val="0"/>
              </a:spcAft>
              <a:buClrTx/>
              <a:buSzTx/>
              <a:tabLst/>
              <a:defRPr/>
            </a:pPr>
            <a:r>
              <a:rPr lang="en-US" sz="2000" dirty="0" smtClean="0">
                <a:solidFill>
                  <a:schemeClr val="tx1">
                    <a:lumMod val="50000"/>
                    <a:lumOff val="50000"/>
                  </a:schemeClr>
                </a:solidFill>
                <a:latin typeface="+mj-lt"/>
                <a:ea typeface="ＭＳ Ｐゴシック" charset="-128"/>
                <a:cs typeface="Arial" pitchFamily="34" charset="0"/>
              </a:rPr>
              <a:t>p</a:t>
            </a:r>
            <a:r>
              <a:rPr kumimoji="0" lang="en-US" sz="2000" b="0" i="0" u="none" strike="noStrike" kern="1200" cap="none" spc="0" normalizeH="0" baseline="0" noProof="0" dirty="0" smtClean="0">
                <a:ln>
                  <a:noFill/>
                </a:ln>
                <a:solidFill>
                  <a:schemeClr val="tx1">
                    <a:lumMod val="50000"/>
                    <a:lumOff val="50000"/>
                  </a:schemeClr>
                </a:solidFill>
                <a:effectLst/>
                <a:uLnTx/>
                <a:uFillTx/>
                <a:latin typeface="+mj-lt"/>
                <a:ea typeface="ＭＳ Ｐゴシック" charset="-128"/>
                <a:cs typeface="Arial" pitchFamily="34" charset="0"/>
              </a:rPr>
              <a:t>bd@pod6.org</a:t>
            </a:r>
            <a:endParaRPr kumimoji="0" lang="en-US" sz="2000" b="0" i="0" u="none" strike="noStrike" kern="1200" cap="none" spc="0" normalizeH="0" baseline="0" noProof="0" dirty="0">
              <a:ln>
                <a:noFill/>
              </a:ln>
              <a:solidFill>
                <a:schemeClr val="tx1">
                  <a:lumMod val="50000"/>
                  <a:lumOff val="50000"/>
                </a:schemeClr>
              </a:solidFill>
              <a:effectLst/>
              <a:uLnTx/>
              <a:uFillTx/>
              <a:latin typeface="+mj-lt"/>
              <a:ea typeface="ＭＳ Ｐゴシック" charset="-128"/>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en-US" dirty="0" smtClean="0">
                <a:cs typeface="Arial" charset="0"/>
              </a:rPr>
              <a:t>Example Results</a:t>
            </a:r>
            <a:endParaRPr lang="en-US" dirty="0" smtClean="0">
              <a:latin typeface="+mj-lt"/>
              <a:ea typeface="ＭＳ Ｐゴシック" pitchFamily="-112" charset="-128"/>
              <a:cs typeface="Arial" charset="0"/>
            </a:endParaRPr>
          </a:p>
        </p:txBody>
      </p:sp>
      <p:pic>
        <p:nvPicPr>
          <p:cNvPr id="6" name="Picture 4"/>
          <p:cNvPicPr>
            <a:picLocks noChangeAspect="1" noChangeArrowheads="1"/>
          </p:cNvPicPr>
          <p:nvPr/>
        </p:nvPicPr>
        <p:blipFill>
          <a:blip r:embed="rId4" cstate="print"/>
          <a:srcRect l="12025"/>
          <a:stretch>
            <a:fillRect/>
          </a:stretch>
        </p:blipFill>
        <p:spPr bwMode="auto">
          <a:xfrm>
            <a:off x="4714875" y="881063"/>
            <a:ext cx="3971925" cy="4086225"/>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l="11813"/>
          <a:stretch>
            <a:fillRect/>
          </a:stretch>
        </p:blipFill>
        <p:spPr bwMode="auto">
          <a:xfrm>
            <a:off x="457200" y="881063"/>
            <a:ext cx="3981450"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en-US" dirty="0" smtClean="0">
                <a:cs typeface="Arial" charset="0"/>
              </a:rPr>
              <a:t>Example Results</a:t>
            </a:r>
            <a:endParaRPr lang="en-US" dirty="0" smtClean="0">
              <a:latin typeface="+mj-lt"/>
              <a:ea typeface="ＭＳ Ｐゴシック" pitchFamily="-112" charset="-128"/>
              <a:cs typeface="Arial" charset="0"/>
            </a:endParaRPr>
          </a:p>
        </p:txBody>
      </p:sp>
      <p:pic>
        <p:nvPicPr>
          <p:cNvPr id="4" name="Picture 4"/>
          <p:cNvPicPr>
            <a:picLocks noChangeAspect="1" noChangeArrowheads="1"/>
          </p:cNvPicPr>
          <p:nvPr/>
        </p:nvPicPr>
        <p:blipFill>
          <a:blip r:embed="rId4" cstate="print"/>
          <a:srcRect/>
          <a:stretch>
            <a:fillRect/>
          </a:stretch>
        </p:blipFill>
        <p:spPr bwMode="auto">
          <a:xfrm>
            <a:off x="4705350" y="1063625"/>
            <a:ext cx="3981450" cy="3695700"/>
          </a:xfrm>
          <a:prstGeom prst="rect">
            <a:avLst/>
          </a:prstGeom>
          <a:noFill/>
          <a:ln w="9525">
            <a:noFill/>
            <a:miter lim="800000"/>
            <a:headEnd/>
            <a:tailEnd/>
          </a:ln>
        </p:spPr>
      </p:pic>
      <p:pic>
        <p:nvPicPr>
          <p:cNvPr id="6" name="Picture 6"/>
          <p:cNvPicPr>
            <a:picLocks noChangeAspect="1" noChangeArrowheads="1"/>
          </p:cNvPicPr>
          <p:nvPr/>
        </p:nvPicPr>
        <p:blipFill>
          <a:blip r:embed="rId5" cstate="print"/>
          <a:srcRect/>
          <a:stretch>
            <a:fillRect/>
          </a:stretch>
        </p:blipFill>
        <p:spPr bwMode="auto">
          <a:xfrm>
            <a:off x="457200" y="1063625"/>
            <a:ext cx="3981450" cy="3695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en-US" dirty="0" smtClean="0">
                <a:cs typeface="Arial" charset="0"/>
              </a:rPr>
              <a:t>Example Results</a:t>
            </a:r>
            <a:endParaRPr lang="en-US" dirty="0" smtClean="0">
              <a:latin typeface="+mj-lt"/>
              <a:ea typeface="ＭＳ Ｐゴシック" pitchFamily="-112" charset="-128"/>
              <a:cs typeface="Arial" charset="0"/>
            </a:endParaRPr>
          </a:p>
        </p:txBody>
      </p:sp>
      <p:pic>
        <p:nvPicPr>
          <p:cNvPr id="4" name="Picture 3"/>
          <p:cNvPicPr>
            <a:picLocks noChangeAspect="1" noChangeArrowheads="1"/>
          </p:cNvPicPr>
          <p:nvPr/>
        </p:nvPicPr>
        <p:blipFill>
          <a:blip r:embed="rId4" cstate="print">
            <a:lum bright="10000"/>
          </a:blip>
          <a:srcRect/>
          <a:stretch>
            <a:fillRect/>
          </a:stretch>
        </p:blipFill>
        <p:spPr bwMode="auto">
          <a:xfrm>
            <a:off x="4605338" y="885825"/>
            <a:ext cx="4081462" cy="4016375"/>
          </a:xfrm>
          <a:prstGeom prst="rect">
            <a:avLst/>
          </a:prstGeom>
          <a:noFill/>
          <a:ln w="9525">
            <a:noFill/>
            <a:miter lim="800000"/>
            <a:headEnd/>
            <a:tailEnd/>
          </a:ln>
        </p:spPr>
      </p:pic>
      <p:pic>
        <p:nvPicPr>
          <p:cNvPr id="6" name="Picture 4"/>
          <p:cNvPicPr>
            <a:picLocks noChangeAspect="1" noChangeArrowheads="1"/>
          </p:cNvPicPr>
          <p:nvPr/>
        </p:nvPicPr>
        <p:blipFill>
          <a:blip r:embed="rId5" cstate="print">
            <a:lum bright="10000"/>
          </a:blip>
          <a:srcRect/>
          <a:stretch>
            <a:fillRect/>
          </a:stretch>
        </p:blipFill>
        <p:spPr bwMode="auto">
          <a:xfrm>
            <a:off x="457200" y="885825"/>
            <a:ext cx="4081463" cy="401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en-US" dirty="0" smtClean="0">
                <a:cs typeface="Arial" charset="0"/>
              </a:rPr>
              <a:t>Example Results</a:t>
            </a:r>
            <a:endParaRPr lang="en-US" dirty="0" smtClean="0">
              <a:latin typeface="+mj-lt"/>
              <a:ea typeface="ＭＳ Ｐゴシック" pitchFamily="-112" charset="-128"/>
              <a:cs typeface="Arial" charset="0"/>
            </a:endParaRPr>
          </a:p>
        </p:txBody>
      </p:sp>
      <p:pic>
        <p:nvPicPr>
          <p:cNvPr id="4" name="Picture 5"/>
          <p:cNvPicPr>
            <a:picLocks noChangeAspect="1" noChangeArrowheads="1"/>
          </p:cNvPicPr>
          <p:nvPr/>
        </p:nvPicPr>
        <p:blipFill>
          <a:blip r:embed="rId4" cstate="print">
            <a:lum bright="10000"/>
          </a:blip>
          <a:srcRect/>
          <a:stretch>
            <a:fillRect/>
          </a:stretch>
        </p:blipFill>
        <p:spPr bwMode="auto">
          <a:xfrm>
            <a:off x="828675" y="1063625"/>
            <a:ext cx="3333750" cy="3619500"/>
          </a:xfrm>
          <a:prstGeom prst="rect">
            <a:avLst/>
          </a:prstGeom>
          <a:noFill/>
          <a:ln w="9525">
            <a:noFill/>
            <a:miter lim="800000"/>
            <a:headEnd/>
            <a:tailEnd/>
          </a:ln>
        </p:spPr>
      </p:pic>
      <p:pic>
        <p:nvPicPr>
          <p:cNvPr id="6" name="Picture 6"/>
          <p:cNvPicPr>
            <a:picLocks noChangeAspect="1" noChangeArrowheads="1"/>
          </p:cNvPicPr>
          <p:nvPr/>
        </p:nvPicPr>
        <p:blipFill>
          <a:blip r:embed="rId5" cstate="print">
            <a:lum bright="10000"/>
          </a:blip>
          <a:srcRect/>
          <a:stretch>
            <a:fillRect/>
          </a:stretch>
        </p:blipFill>
        <p:spPr bwMode="auto">
          <a:xfrm>
            <a:off x="5067300" y="1063625"/>
            <a:ext cx="3333750" cy="3619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US" smtClean="0">
                <a:latin typeface="+mj-lt"/>
                <a:cs typeface="Arial" charset="0"/>
              </a:rPr>
              <a:t>Motivations</a:t>
            </a:r>
          </a:p>
        </p:txBody>
      </p:sp>
      <p:sp>
        <p:nvSpPr>
          <p:cNvPr id="4099" name="Content Placeholder 2"/>
          <p:cNvSpPr>
            <a:spLocks noGrp="1"/>
          </p:cNvSpPr>
          <p:nvPr>
            <p:ph idx="1"/>
          </p:nvPr>
        </p:nvSpPr>
        <p:spPr/>
        <p:txBody>
          <a:bodyPr/>
          <a:lstStyle/>
          <a:p>
            <a:r>
              <a:rPr lang="en-US" dirty="0" smtClean="0">
                <a:latin typeface="+mn-lt"/>
                <a:ea typeface="ＭＳ Ｐゴシック" pitchFamily="-112" charset="-128"/>
                <a:cs typeface="Arial" charset="0"/>
              </a:rPr>
              <a:t>Engine uses variant of deferred rendering</a:t>
            </a:r>
          </a:p>
          <a:p>
            <a:r>
              <a:rPr lang="en-US" dirty="0" smtClean="0">
                <a:latin typeface="+mn-lt"/>
                <a:ea typeface="ＭＳ Ｐゴシック" pitchFamily="-112" charset="-128"/>
                <a:cs typeface="Arial" charset="0"/>
              </a:rPr>
              <a:t>GPU time at a premium, prefer fixed cost</a:t>
            </a:r>
          </a:p>
          <a:p>
            <a:r>
              <a:rPr lang="en-US" dirty="0" smtClean="0">
                <a:ea typeface="ＭＳ Ｐゴシック" pitchFamily="-112" charset="-128"/>
                <a:cs typeface="Arial" charset="0"/>
              </a:rPr>
              <a:t>SSAA (!) originally used, needed alternative</a:t>
            </a:r>
            <a:endParaRPr lang="en-US" dirty="0" smtClean="0">
              <a:latin typeface="+mn-lt"/>
              <a:ea typeface="ＭＳ Ｐゴシック" pitchFamily="-112" charset="-128"/>
              <a:cs typeface="Arial" charset="0"/>
            </a:endParaRPr>
          </a:p>
          <a:p>
            <a:r>
              <a:rPr lang="en-US" dirty="0" smtClean="0">
                <a:latin typeface="+mn-lt"/>
                <a:ea typeface="ＭＳ Ｐゴシック" pitchFamily="-112" charset="-128"/>
                <a:cs typeface="Arial" charset="0"/>
              </a:rPr>
              <a:t>Complicated by time pressure</a:t>
            </a:r>
          </a:p>
          <a:p>
            <a:pPr lvl="1"/>
            <a:r>
              <a:rPr lang="en-US" dirty="0" smtClean="0">
                <a:latin typeface="+mn-lt"/>
                <a:ea typeface="ＭＳ Ｐゴシック" pitchFamily="-112" charset="-128"/>
                <a:cs typeface="Arial" charset="0"/>
              </a:rPr>
              <a:t>Added </a:t>
            </a:r>
            <a:r>
              <a:rPr lang="en-US" i="1" dirty="0" smtClean="0">
                <a:latin typeface="+mn-lt"/>
                <a:ea typeface="ＭＳ Ｐゴシック" pitchFamily="-112" charset="-128"/>
                <a:cs typeface="Arial" charset="0"/>
              </a:rPr>
              <a:t>right</a:t>
            </a:r>
            <a:r>
              <a:rPr lang="en-US" dirty="0" smtClean="0">
                <a:latin typeface="+mn-lt"/>
                <a:ea typeface="ＭＳ Ｐゴシック" pitchFamily="-112" charset="-128"/>
                <a:cs typeface="Arial" charset="0"/>
              </a:rPr>
              <a:t> before shipping Costume Quest</a:t>
            </a:r>
          </a:p>
          <a:p>
            <a:pPr lvl="1"/>
            <a:r>
              <a:rPr lang="en-US" dirty="0" smtClean="0">
                <a:latin typeface="+mn-lt"/>
                <a:ea typeface="ＭＳ Ｐゴシック" pitchFamily="-112" charset="-128"/>
                <a:cs typeface="Arial" charset="0"/>
              </a:rPr>
              <a:t>Aspects of implementation show this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dirty="0" smtClean="0">
                <a:latin typeface="+mj-lt"/>
                <a:cs typeface="Arial" charset="0"/>
              </a:rPr>
              <a:t>Starting Points</a:t>
            </a:r>
          </a:p>
        </p:txBody>
      </p:sp>
      <p:sp>
        <p:nvSpPr>
          <p:cNvPr id="6147" name="Content Placeholder 2"/>
          <p:cNvSpPr>
            <a:spLocks noGrp="1"/>
          </p:cNvSpPr>
          <p:nvPr>
            <p:ph idx="1"/>
          </p:nvPr>
        </p:nvSpPr>
        <p:spPr/>
        <p:txBody>
          <a:bodyPr/>
          <a:lstStyle/>
          <a:p>
            <a:r>
              <a:rPr lang="en-US" dirty="0" smtClean="0">
                <a:latin typeface="+mj-lt"/>
                <a:ea typeface="ＭＳ Ｐゴシック" pitchFamily="-112" charset="-128"/>
                <a:cs typeface="Arial" charset="0"/>
              </a:rPr>
              <a:t>Reference implementation from paper</a:t>
            </a:r>
          </a:p>
          <a:p>
            <a:pPr lvl="1"/>
            <a:r>
              <a:rPr lang="en-US" dirty="0" smtClean="0">
                <a:latin typeface="+mj-lt"/>
                <a:ea typeface="ＭＳ Ｐゴシック" pitchFamily="-112" charset="-128"/>
                <a:cs typeface="Arial" charset="0"/>
              </a:rPr>
              <a:t>Took unspeakable amount of time on PPC</a:t>
            </a:r>
          </a:p>
          <a:p>
            <a:pPr lvl="1"/>
            <a:endParaRPr lang="en-US" dirty="0" smtClean="0">
              <a:latin typeface="+mj-lt"/>
              <a:ea typeface="ＭＳ Ｐゴシック" pitchFamily="-112" charset="-128"/>
              <a:cs typeface="Arial" charset="0"/>
            </a:endParaRPr>
          </a:p>
          <a:p>
            <a:r>
              <a:rPr lang="en-US" dirty="0" smtClean="0">
                <a:latin typeface="+mj-lt"/>
                <a:ea typeface="ＭＳ Ｐゴシック" pitchFamily="-112" charset="-128"/>
                <a:cs typeface="Arial" charset="0"/>
              </a:rPr>
              <a:t>First-pass fixed-point implementation</a:t>
            </a:r>
          </a:p>
          <a:p>
            <a:pPr lvl="1"/>
            <a:r>
              <a:rPr lang="en-US" dirty="0" smtClean="0">
                <a:latin typeface="+mj-lt"/>
                <a:ea typeface="ＭＳ Ｐゴシック" pitchFamily="-112" charset="-128"/>
                <a:cs typeface="Arial" charset="0"/>
              </a:rPr>
              <a:t>Took ~90ms (not include </a:t>
            </a:r>
            <a:r>
              <a:rPr lang="en-US" dirty="0" err="1" smtClean="0">
                <a:latin typeface="+mj-lt"/>
                <a:ea typeface="ＭＳ Ｐゴシック" pitchFamily="-112" charset="-128"/>
                <a:cs typeface="Arial" charset="0"/>
              </a:rPr>
              <a:t>untiling</a:t>
            </a:r>
            <a:r>
              <a:rPr lang="en-US" dirty="0" smtClean="0">
                <a:latin typeface="+mj-lt"/>
                <a:ea typeface="ＭＳ Ｐゴシック" pitchFamily="-112" charset="-128"/>
                <a:cs typeface="Arial" charset="0"/>
              </a:rPr>
              <a:t>!)</a:t>
            </a:r>
          </a:p>
          <a:p>
            <a:pPr lvl="1"/>
            <a:r>
              <a:rPr lang="en-US" dirty="0" smtClean="0">
                <a:latin typeface="+mj-lt"/>
                <a:ea typeface="ＭＳ Ｐゴシック" pitchFamily="-112" charset="-128"/>
                <a:cs typeface="Arial" charset="0"/>
              </a:rPr>
              <a:t>~21ms for edges, ~4.5ms blending</a:t>
            </a:r>
          </a:p>
          <a:p>
            <a:pPr lvl="1"/>
            <a:r>
              <a:rPr lang="en-US" dirty="0" smtClean="0">
                <a:latin typeface="+mj-lt"/>
                <a:ea typeface="ＭＳ Ｐゴシック" pitchFamily="-112" charset="-128"/>
                <a:cs typeface="Arial" charset="0"/>
              </a:rPr>
              <a:t>~65ms for blend weight calculations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1"/>
</p:tagLst>
</file>

<file path=ppt/tags/tag2.xml><?xml version="1.0" encoding="utf-8"?>
<p:tagLst xmlns:a="http://schemas.openxmlformats.org/drawingml/2006/main" xmlns:r="http://schemas.openxmlformats.org/officeDocument/2006/relationships" xmlns:p="http://schemas.openxmlformats.org/presentationml/2006/main">
  <p:tag name="TIMING" val="|37.5"/>
</p:tagLst>
</file>

<file path=ppt/tags/tag3.xml><?xml version="1.0" encoding="utf-8"?>
<p:tagLst xmlns:a="http://schemas.openxmlformats.org/drawingml/2006/main" xmlns:r="http://schemas.openxmlformats.org/officeDocument/2006/relationships" xmlns:p="http://schemas.openxmlformats.org/presentationml/2006/main">
  <p:tag name="TIMING" val="|3.3|7.3"/>
</p:tagLst>
</file>

<file path=ppt/tags/tag4.xml><?xml version="1.0" encoding="utf-8"?>
<p:tagLst xmlns:a="http://schemas.openxmlformats.org/drawingml/2006/main" xmlns:r="http://schemas.openxmlformats.org/officeDocument/2006/relationships" xmlns:p="http://schemas.openxmlformats.org/presentationml/2006/main">
  <p:tag name="TIMING" val="|45.5"/>
</p:tagLst>
</file>

<file path=ppt/tags/tag5.xml><?xml version="1.0" encoding="utf-8"?>
<p:tagLst xmlns:a="http://schemas.openxmlformats.org/drawingml/2006/main" xmlns:r="http://schemas.openxmlformats.org/officeDocument/2006/relationships" xmlns:p="http://schemas.openxmlformats.org/presentationml/2006/main">
  <p:tag name="TIMING" val="|19.7"/>
</p:tagLst>
</file>

<file path=ppt/tags/tag6.xml><?xml version="1.0" encoding="utf-8"?>
<p:tagLst xmlns:a="http://schemas.openxmlformats.org/drawingml/2006/main" xmlns:r="http://schemas.openxmlformats.org/officeDocument/2006/relationships" xmlns:p="http://schemas.openxmlformats.org/presentationml/2006/main">
  <p:tag name="TIMING" val="|14.4|2.6|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5299</TotalTime>
  <Words>3892</Words>
  <Application>Microsoft Office PowerPoint</Application>
  <PresentationFormat>Presentación en pantalla (16:9)</PresentationFormat>
  <Paragraphs>321</Paragraphs>
  <Slides>34</Slides>
  <Notes>34</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34</vt:i4>
      </vt:variant>
    </vt:vector>
  </HeadingPairs>
  <TitlesOfParts>
    <vt:vector size="37" baseType="lpstr">
      <vt:lpstr>Office Theme</vt:lpstr>
      <vt:lpstr>1_Office Theme</vt:lpstr>
      <vt:lpstr>Equation</vt:lpstr>
      <vt:lpstr> Filtering Approaches for  Real-Time Anti-Aliasing </vt:lpstr>
      <vt:lpstr>Filtering Approaches for Real-Time Anti-Aliasing  Hybrid CPU/GPU MLAA  (on the Xbox 360) </vt:lpstr>
      <vt:lpstr>MLAA</vt:lpstr>
      <vt:lpstr>Example Results</vt:lpstr>
      <vt:lpstr>Example Results</vt:lpstr>
      <vt:lpstr>Example Results</vt:lpstr>
      <vt:lpstr>Example Results</vt:lpstr>
      <vt:lpstr>Motivations</vt:lpstr>
      <vt:lpstr>Starting Points</vt:lpstr>
      <vt:lpstr>Starting Points</vt:lpstr>
      <vt:lpstr>Hybrid MLAA: Overview</vt:lpstr>
      <vt:lpstr>Hybrid MLAA: Timeline</vt:lpstr>
      <vt:lpstr>Blend Mask</vt:lpstr>
      <vt:lpstr>Blend Mask Input</vt:lpstr>
      <vt:lpstr>Blend Mask Input</vt:lpstr>
      <vt:lpstr>An Aside: Tiling</vt:lpstr>
      <vt:lpstr>Not an Annoyance</vt:lpstr>
      <vt:lpstr>Multiple tiles</vt:lpstr>
      <vt:lpstr>Blend Mask: Transpose</vt:lpstr>
      <vt:lpstr>Blend Mask</vt:lpstr>
      <vt:lpstr>Blend Mask: Threading</vt:lpstr>
      <vt:lpstr>Blending</vt:lpstr>
      <vt:lpstr>Edge Detection</vt:lpstr>
      <vt:lpstr>Depth-based Edges</vt:lpstr>
      <vt:lpstr>Depth-based Edges</vt:lpstr>
      <vt:lpstr>Material-based Edges</vt:lpstr>
      <vt:lpstr>Neither a panacea</vt:lpstr>
      <vt:lpstr>Edge Detection</vt:lpstr>
      <vt:lpstr>Avoiding Overblurring</vt:lpstr>
      <vt:lpstr>Skip Unneeded work</vt:lpstr>
      <vt:lpstr>Backup Plan</vt:lpstr>
      <vt:lpstr>Integration</vt:lpstr>
      <vt:lpstr>Future Work</vt:lpstr>
      <vt:lpstr>Presentación de PowerPoint</vt:lpstr>
    </vt:vector>
  </TitlesOfParts>
  <Company>Northeastern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CPU/GPU MLAA (on the Xbox 360)</dc:title>
  <dc:creator>Pete Demoreuille</dc:creator>
  <cp:lastModifiedBy>IRYOKU</cp:lastModifiedBy>
  <cp:revision>389</cp:revision>
  <dcterms:created xsi:type="dcterms:W3CDTF">2010-04-07T23:52:34Z</dcterms:created>
  <dcterms:modified xsi:type="dcterms:W3CDTF">2011-08-16T11:33:24Z</dcterms:modified>
</cp:coreProperties>
</file>