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 id="2147483672" r:id="rId2"/>
  </p:sldMasterIdLst>
  <p:notesMasterIdLst>
    <p:notesMasterId r:id="rId64"/>
  </p:notesMasterIdLst>
  <p:handoutMasterIdLst>
    <p:handoutMasterId r:id="rId65"/>
  </p:handoutMasterIdLst>
  <p:sldIdLst>
    <p:sldId id="378" r:id="rId3"/>
    <p:sldId id="358" r:id="rId4"/>
    <p:sldId id="359" r:id="rId5"/>
    <p:sldId id="312" r:id="rId6"/>
    <p:sldId id="313" r:id="rId7"/>
    <p:sldId id="347" r:id="rId8"/>
    <p:sldId id="345" r:id="rId9"/>
    <p:sldId id="317" r:id="rId10"/>
    <p:sldId id="318" r:id="rId11"/>
    <p:sldId id="319" r:id="rId12"/>
    <p:sldId id="320" r:id="rId13"/>
    <p:sldId id="321" r:id="rId14"/>
    <p:sldId id="316" r:id="rId15"/>
    <p:sldId id="314" r:id="rId16"/>
    <p:sldId id="325" r:id="rId17"/>
    <p:sldId id="348" r:id="rId18"/>
    <p:sldId id="326" r:id="rId19"/>
    <p:sldId id="327" r:id="rId20"/>
    <p:sldId id="328" r:id="rId21"/>
    <p:sldId id="323" r:id="rId22"/>
    <p:sldId id="324" r:id="rId23"/>
    <p:sldId id="329" r:id="rId24"/>
    <p:sldId id="331" r:id="rId25"/>
    <p:sldId id="332" r:id="rId26"/>
    <p:sldId id="330" r:id="rId27"/>
    <p:sldId id="333" r:id="rId28"/>
    <p:sldId id="334" r:id="rId29"/>
    <p:sldId id="335" r:id="rId30"/>
    <p:sldId id="336" r:id="rId31"/>
    <p:sldId id="337" r:id="rId32"/>
    <p:sldId id="338" r:id="rId33"/>
    <p:sldId id="339" r:id="rId34"/>
    <p:sldId id="340" r:id="rId35"/>
    <p:sldId id="341" r:id="rId36"/>
    <p:sldId id="342" r:id="rId37"/>
    <p:sldId id="343" r:id="rId38"/>
    <p:sldId id="344" r:id="rId39"/>
    <p:sldId id="349" r:id="rId40"/>
    <p:sldId id="350" r:id="rId41"/>
    <p:sldId id="351" r:id="rId42"/>
    <p:sldId id="361" r:id="rId43"/>
    <p:sldId id="352" r:id="rId44"/>
    <p:sldId id="353" r:id="rId45"/>
    <p:sldId id="354" r:id="rId46"/>
    <p:sldId id="355" r:id="rId47"/>
    <p:sldId id="360" r:id="rId48"/>
    <p:sldId id="356" r:id="rId49"/>
    <p:sldId id="362" r:id="rId50"/>
    <p:sldId id="363" r:id="rId51"/>
    <p:sldId id="364" r:id="rId52"/>
    <p:sldId id="365" r:id="rId53"/>
    <p:sldId id="366" r:id="rId54"/>
    <p:sldId id="367" r:id="rId55"/>
    <p:sldId id="368" r:id="rId56"/>
    <p:sldId id="369" r:id="rId57"/>
    <p:sldId id="370" r:id="rId58"/>
    <p:sldId id="371" r:id="rId59"/>
    <p:sldId id="372" r:id="rId60"/>
    <p:sldId id="373" r:id="rId61"/>
    <p:sldId id="375" r:id="rId62"/>
    <p:sldId id="374" r:id="rId63"/>
  </p:sldIdLst>
  <p:sldSz cx="10836275" cy="6099175"/>
  <p:notesSz cx="7099300" cy="10234613"/>
  <p:defaultTextStyle>
    <a:defPPr>
      <a:defRPr lang="en-US"/>
    </a:defPPr>
    <a:lvl1pPr algn="l" defTabSz="456682" rtl="0" fontAlgn="base">
      <a:spcBef>
        <a:spcPct val="0"/>
      </a:spcBef>
      <a:spcAft>
        <a:spcPct val="0"/>
      </a:spcAft>
      <a:defRPr kern="1200">
        <a:solidFill>
          <a:schemeClr val="tx1"/>
        </a:solidFill>
        <a:latin typeface="Arial" charset="0"/>
        <a:ea typeface="+mn-ea"/>
        <a:cs typeface="+mn-cs"/>
      </a:defRPr>
    </a:lvl1pPr>
    <a:lvl2pPr marL="456682" algn="l" defTabSz="456682" rtl="0" fontAlgn="base">
      <a:spcBef>
        <a:spcPct val="0"/>
      </a:spcBef>
      <a:spcAft>
        <a:spcPct val="0"/>
      </a:spcAft>
      <a:defRPr kern="1200">
        <a:solidFill>
          <a:schemeClr val="tx1"/>
        </a:solidFill>
        <a:latin typeface="Arial" charset="0"/>
        <a:ea typeface="+mn-ea"/>
        <a:cs typeface="+mn-cs"/>
      </a:defRPr>
    </a:lvl2pPr>
    <a:lvl3pPr marL="913370" algn="l" defTabSz="456682" rtl="0" fontAlgn="base">
      <a:spcBef>
        <a:spcPct val="0"/>
      </a:spcBef>
      <a:spcAft>
        <a:spcPct val="0"/>
      </a:spcAft>
      <a:defRPr kern="1200">
        <a:solidFill>
          <a:schemeClr val="tx1"/>
        </a:solidFill>
        <a:latin typeface="Arial" charset="0"/>
        <a:ea typeface="+mn-ea"/>
        <a:cs typeface="+mn-cs"/>
      </a:defRPr>
    </a:lvl3pPr>
    <a:lvl4pPr marL="1370046" algn="l" defTabSz="456682" rtl="0" fontAlgn="base">
      <a:spcBef>
        <a:spcPct val="0"/>
      </a:spcBef>
      <a:spcAft>
        <a:spcPct val="0"/>
      </a:spcAft>
      <a:defRPr kern="1200">
        <a:solidFill>
          <a:schemeClr val="tx1"/>
        </a:solidFill>
        <a:latin typeface="Arial" charset="0"/>
        <a:ea typeface="+mn-ea"/>
        <a:cs typeface="+mn-cs"/>
      </a:defRPr>
    </a:lvl4pPr>
    <a:lvl5pPr marL="1826735" algn="l" defTabSz="456682" rtl="0" fontAlgn="base">
      <a:spcBef>
        <a:spcPct val="0"/>
      </a:spcBef>
      <a:spcAft>
        <a:spcPct val="0"/>
      </a:spcAft>
      <a:defRPr kern="1200">
        <a:solidFill>
          <a:schemeClr val="tx1"/>
        </a:solidFill>
        <a:latin typeface="Arial" charset="0"/>
        <a:ea typeface="+mn-ea"/>
        <a:cs typeface="+mn-cs"/>
      </a:defRPr>
    </a:lvl5pPr>
    <a:lvl6pPr marL="2283412" algn="l" defTabSz="913370" rtl="0" eaLnBrk="1" latinLnBrk="0" hangingPunct="1">
      <a:defRPr kern="1200">
        <a:solidFill>
          <a:schemeClr val="tx1"/>
        </a:solidFill>
        <a:latin typeface="Arial" charset="0"/>
        <a:ea typeface="+mn-ea"/>
        <a:cs typeface="+mn-cs"/>
      </a:defRPr>
    </a:lvl6pPr>
    <a:lvl7pPr marL="2740097" algn="l" defTabSz="913370" rtl="0" eaLnBrk="1" latinLnBrk="0" hangingPunct="1">
      <a:defRPr kern="1200">
        <a:solidFill>
          <a:schemeClr val="tx1"/>
        </a:solidFill>
        <a:latin typeface="Arial" charset="0"/>
        <a:ea typeface="+mn-ea"/>
        <a:cs typeface="+mn-cs"/>
      </a:defRPr>
    </a:lvl7pPr>
    <a:lvl8pPr marL="3196775" algn="l" defTabSz="913370" rtl="0" eaLnBrk="1" latinLnBrk="0" hangingPunct="1">
      <a:defRPr kern="1200">
        <a:solidFill>
          <a:schemeClr val="tx1"/>
        </a:solidFill>
        <a:latin typeface="Arial" charset="0"/>
        <a:ea typeface="+mn-ea"/>
        <a:cs typeface="+mn-cs"/>
      </a:defRPr>
    </a:lvl8pPr>
    <a:lvl9pPr marL="3653460" algn="l" defTabSz="91337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FF00"/>
    <a:srgbClr val="0000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81350" autoAdjust="0"/>
  </p:normalViewPr>
  <p:slideViewPr>
    <p:cSldViewPr snapToGrid="0" snapToObjects="1">
      <p:cViewPr varScale="1">
        <p:scale>
          <a:sx n="67" d="100"/>
          <a:sy n="67" d="100"/>
        </p:scale>
        <p:origin x="-1116" y="-96"/>
      </p:cViewPr>
      <p:guideLst>
        <p:guide orient="horz" pos="1921"/>
        <p:guide pos="341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1" d="100"/>
          <a:sy n="91" d="100"/>
        </p:scale>
        <p:origin x="-2088" y="-108"/>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6363" cy="511731"/>
          </a:xfrm>
          <a:prstGeom prst="rect">
            <a:avLst/>
          </a:prstGeom>
        </p:spPr>
        <p:txBody>
          <a:bodyPr vert="horz" lIns="99048" tIns="49524" rIns="99048" bIns="49524"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sz="quarter" idx="1"/>
          </p:nvPr>
        </p:nvSpPr>
        <p:spPr>
          <a:xfrm>
            <a:off x="4021705" y="1"/>
            <a:ext cx="3076363" cy="511731"/>
          </a:xfrm>
          <a:prstGeom prst="rect">
            <a:avLst/>
          </a:prstGeom>
        </p:spPr>
        <p:txBody>
          <a:bodyPr vert="horz" lIns="99048" tIns="49524" rIns="99048" bIns="49524" rtlCol="0"/>
          <a:lstStyle>
            <a:lvl1pPr algn="r" fontAlgn="auto">
              <a:spcBef>
                <a:spcPts val="0"/>
              </a:spcBef>
              <a:spcAft>
                <a:spcPts val="0"/>
              </a:spcAft>
              <a:defRPr sz="1300">
                <a:latin typeface="+mn-lt"/>
              </a:defRPr>
            </a:lvl1pPr>
          </a:lstStyle>
          <a:p>
            <a:pPr>
              <a:defRPr/>
            </a:pPr>
            <a:fld id="{06F7D177-B327-4558-84E9-D9A7A4BC2717}" type="datetimeFigureOut">
              <a:rPr lang="en-US"/>
              <a:pPr>
                <a:defRPr/>
              </a:pPr>
              <a:t>8/18/2011</a:t>
            </a:fld>
            <a:endParaRPr lang="en-US"/>
          </a:p>
        </p:txBody>
      </p:sp>
      <p:sp>
        <p:nvSpPr>
          <p:cNvPr id="4" name="Footer Placeholder 3"/>
          <p:cNvSpPr>
            <a:spLocks noGrp="1"/>
          </p:cNvSpPr>
          <p:nvPr>
            <p:ph type="ftr" sz="quarter" idx="2"/>
          </p:nvPr>
        </p:nvSpPr>
        <p:spPr>
          <a:xfrm>
            <a:off x="1" y="9720514"/>
            <a:ext cx="3076363" cy="511731"/>
          </a:xfrm>
          <a:prstGeom prst="rect">
            <a:avLst/>
          </a:prstGeom>
        </p:spPr>
        <p:txBody>
          <a:bodyPr vert="horz" lIns="99048" tIns="49524" rIns="99048" bIns="49524" rtlCol="0" anchor="b"/>
          <a:lstStyle>
            <a:lvl1pPr algn="l" fontAlgn="auto">
              <a:spcBef>
                <a:spcPts val="0"/>
              </a:spcBef>
              <a:spcAft>
                <a:spcPts val="0"/>
              </a:spcAft>
              <a:defRPr sz="1300">
                <a:latin typeface="+mn-lt"/>
              </a:defRPr>
            </a:lvl1pPr>
          </a:lstStyle>
          <a:p>
            <a:pPr>
              <a:defRPr/>
            </a:pPr>
            <a:endParaRPr lang="en-US"/>
          </a:p>
        </p:txBody>
      </p:sp>
      <p:sp>
        <p:nvSpPr>
          <p:cNvPr id="5" name="Slide Number Placeholder 4"/>
          <p:cNvSpPr>
            <a:spLocks noGrp="1"/>
          </p:cNvSpPr>
          <p:nvPr>
            <p:ph type="sldNum" sz="quarter" idx="3"/>
          </p:nvPr>
        </p:nvSpPr>
        <p:spPr>
          <a:xfrm>
            <a:off x="4021705" y="9720514"/>
            <a:ext cx="3076363" cy="511731"/>
          </a:xfrm>
          <a:prstGeom prst="rect">
            <a:avLst/>
          </a:prstGeom>
        </p:spPr>
        <p:txBody>
          <a:bodyPr vert="horz" lIns="99048" tIns="49524" rIns="99048" bIns="49524" rtlCol="0" anchor="b"/>
          <a:lstStyle>
            <a:lvl1pPr algn="r" fontAlgn="auto">
              <a:spcBef>
                <a:spcPts val="0"/>
              </a:spcBef>
              <a:spcAft>
                <a:spcPts val="0"/>
              </a:spcAft>
              <a:defRPr sz="1300">
                <a:latin typeface="+mn-lt"/>
              </a:defRPr>
            </a:lvl1pPr>
          </a:lstStyle>
          <a:p>
            <a:pPr>
              <a:defRPr/>
            </a:pPr>
            <a:fld id="{EC2F79B3-ADA5-475C-AC0C-F7D254F0EDE1}" type="slidenum">
              <a:rPr lang="en-US"/>
              <a:pPr>
                <a:defRPr/>
              </a:pPr>
              <a:t>‹Nº›</a:t>
            </a:fld>
            <a:endParaRPr lang="en-US"/>
          </a:p>
        </p:txBody>
      </p:sp>
    </p:spTree>
    <p:extLst>
      <p:ext uri="{BB962C8B-B14F-4D97-AF65-F5344CB8AC3E}">
        <p14:creationId xmlns:p14="http://schemas.microsoft.com/office/powerpoint/2010/main" val="12584860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6363" cy="511731"/>
          </a:xfrm>
          <a:prstGeom prst="rect">
            <a:avLst/>
          </a:prstGeom>
        </p:spPr>
        <p:txBody>
          <a:bodyPr vert="horz" lIns="99048" tIns="49524" rIns="99048" bIns="49524"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idx="1"/>
          </p:nvPr>
        </p:nvSpPr>
        <p:spPr>
          <a:xfrm>
            <a:off x="4021705" y="1"/>
            <a:ext cx="3076363" cy="511731"/>
          </a:xfrm>
          <a:prstGeom prst="rect">
            <a:avLst/>
          </a:prstGeom>
        </p:spPr>
        <p:txBody>
          <a:bodyPr vert="horz" lIns="99048" tIns="49524" rIns="99048" bIns="49524" rtlCol="0"/>
          <a:lstStyle>
            <a:lvl1pPr algn="r" fontAlgn="auto">
              <a:spcBef>
                <a:spcPts val="0"/>
              </a:spcBef>
              <a:spcAft>
                <a:spcPts val="0"/>
              </a:spcAft>
              <a:defRPr sz="1300">
                <a:latin typeface="+mn-lt"/>
              </a:defRPr>
            </a:lvl1pPr>
          </a:lstStyle>
          <a:p>
            <a:pPr>
              <a:defRPr/>
            </a:pPr>
            <a:fld id="{C51E1228-96B5-4100-8E14-254A46721765}" type="datetimeFigureOut">
              <a:rPr lang="en-US"/>
              <a:pPr>
                <a:defRPr/>
              </a:pPr>
              <a:t>8/18/2011</a:t>
            </a:fld>
            <a:endParaRPr lang="en-US"/>
          </a:p>
        </p:txBody>
      </p:sp>
      <p:sp>
        <p:nvSpPr>
          <p:cNvPr id="4" name="Slide Image Placeholder 3"/>
          <p:cNvSpPr>
            <a:spLocks noGrp="1" noRot="1" noChangeAspect="1"/>
          </p:cNvSpPr>
          <p:nvPr>
            <p:ph type="sldImg" idx="2"/>
          </p:nvPr>
        </p:nvSpPr>
        <p:spPr>
          <a:xfrm>
            <a:off x="139700" y="766763"/>
            <a:ext cx="6819900" cy="3838575"/>
          </a:xfrm>
          <a:prstGeom prst="rect">
            <a:avLst/>
          </a:prstGeom>
          <a:noFill/>
          <a:ln w="12700">
            <a:solidFill>
              <a:prstClr val="black"/>
            </a:solidFill>
          </a:ln>
        </p:spPr>
        <p:txBody>
          <a:bodyPr vert="horz" lIns="99048" tIns="49524" rIns="99048" bIns="49524" rtlCol="0" anchor="ctr"/>
          <a:lstStyle/>
          <a:p>
            <a:pPr lvl="0"/>
            <a:endParaRPr lang="en-US" noProof="0"/>
          </a:p>
        </p:txBody>
      </p:sp>
      <p:sp>
        <p:nvSpPr>
          <p:cNvPr id="5" name="Notes Placeholder 4"/>
          <p:cNvSpPr>
            <a:spLocks noGrp="1"/>
          </p:cNvSpPr>
          <p:nvPr>
            <p:ph type="body" sz="quarter" idx="3"/>
          </p:nvPr>
        </p:nvSpPr>
        <p:spPr>
          <a:xfrm>
            <a:off x="709930" y="4861443"/>
            <a:ext cx="5679440" cy="4605576"/>
          </a:xfrm>
          <a:prstGeom prst="rect">
            <a:avLst/>
          </a:prstGeom>
        </p:spPr>
        <p:txBody>
          <a:bodyPr vert="horz" lIns="99048" tIns="49524" rIns="99048" bIns="49524" rtlCol="0">
            <a:normAutofit/>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1" y="9720514"/>
            <a:ext cx="3076363" cy="511731"/>
          </a:xfrm>
          <a:prstGeom prst="rect">
            <a:avLst/>
          </a:prstGeom>
        </p:spPr>
        <p:txBody>
          <a:bodyPr vert="horz" lIns="99048" tIns="49524" rIns="99048" bIns="49524" rtlCol="0" anchor="b"/>
          <a:lstStyle>
            <a:lvl1pPr algn="l" fontAlgn="auto">
              <a:spcBef>
                <a:spcPts val="0"/>
              </a:spcBef>
              <a:spcAft>
                <a:spcPts val="0"/>
              </a:spcAft>
              <a:defRPr sz="1300">
                <a:latin typeface="+mn-lt"/>
              </a:defRPr>
            </a:lvl1pPr>
          </a:lstStyle>
          <a:p>
            <a:pPr>
              <a:defRPr/>
            </a:pPr>
            <a:endParaRPr lang="en-US"/>
          </a:p>
        </p:txBody>
      </p:sp>
      <p:sp>
        <p:nvSpPr>
          <p:cNvPr id="7" name="Slide Number Placeholder 6"/>
          <p:cNvSpPr>
            <a:spLocks noGrp="1"/>
          </p:cNvSpPr>
          <p:nvPr>
            <p:ph type="sldNum" sz="quarter" idx="5"/>
          </p:nvPr>
        </p:nvSpPr>
        <p:spPr>
          <a:xfrm>
            <a:off x="4021705" y="9720514"/>
            <a:ext cx="3076363" cy="511731"/>
          </a:xfrm>
          <a:prstGeom prst="rect">
            <a:avLst/>
          </a:prstGeom>
        </p:spPr>
        <p:txBody>
          <a:bodyPr vert="horz" lIns="99048" tIns="49524" rIns="99048" bIns="49524" rtlCol="0" anchor="b"/>
          <a:lstStyle>
            <a:lvl1pPr algn="r" fontAlgn="auto">
              <a:spcBef>
                <a:spcPts val="0"/>
              </a:spcBef>
              <a:spcAft>
                <a:spcPts val="0"/>
              </a:spcAft>
              <a:defRPr sz="1300">
                <a:latin typeface="+mn-lt"/>
              </a:defRPr>
            </a:lvl1pPr>
          </a:lstStyle>
          <a:p>
            <a:pPr>
              <a:defRPr/>
            </a:pPr>
            <a:fld id="{61E38763-D731-46F2-BFDA-4ED0ABB707D6}" type="slidenum">
              <a:rPr lang="en-US"/>
              <a:pPr>
                <a:defRPr/>
              </a:pPr>
              <a:t>‹Nº›</a:t>
            </a:fld>
            <a:endParaRPr lang="en-US"/>
          </a:p>
        </p:txBody>
      </p:sp>
    </p:spTree>
    <p:extLst>
      <p:ext uri="{BB962C8B-B14F-4D97-AF65-F5344CB8AC3E}">
        <p14:creationId xmlns:p14="http://schemas.microsoft.com/office/powerpoint/2010/main" val="2508515329"/>
      </p:ext>
    </p:extLst>
  </p:cSld>
  <p:clrMap bg1="lt1" tx1="dk1" bg2="lt2" tx2="dk2" accent1="accent1" accent2="accent2" accent3="accent3" accent4="accent4" accent5="accent5" accent6="accent6" hlink="hlink" folHlink="folHlink"/>
  <p:notesStyle>
    <a:lvl1pPr algn="l" defTabSz="456682" rtl="0" eaLnBrk="0" fontAlgn="base" hangingPunct="0">
      <a:spcBef>
        <a:spcPct val="30000"/>
      </a:spcBef>
      <a:spcAft>
        <a:spcPct val="0"/>
      </a:spcAft>
      <a:defRPr sz="1200" kern="1200">
        <a:solidFill>
          <a:schemeClr val="tx1"/>
        </a:solidFill>
        <a:latin typeface="+mn-lt"/>
        <a:ea typeface="+mn-ea"/>
        <a:cs typeface="+mn-cs"/>
      </a:defRPr>
    </a:lvl1pPr>
    <a:lvl2pPr marL="456682" algn="l" defTabSz="456682" rtl="0" eaLnBrk="0" fontAlgn="base" hangingPunct="0">
      <a:spcBef>
        <a:spcPct val="30000"/>
      </a:spcBef>
      <a:spcAft>
        <a:spcPct val="0"/>
      </a:spcAft>
      <a:defRPr sz="1200" kern="1200">
        <a:solidFill>
          <a:schemeClr val="tx1"/>
        </a:solidFill>
        <a:latin typeface="+mn-lt"/>
        <a:ea typeface="+mn-ea"/>
        <a:cs typeface="+mn-cs"/>
      </a:defRPr>
    </a:lvl2pPr>
    <a:lvl3pPr marL="913370" algn="l" defTabSz="456682" rtl="0" eaLnBrk="0" fontAlgn="base" hangingPunct="0">
      <a:spcBef>
        <a:spcPct val="30000"/>
      </a:spcBef>
      <a:spcAft>
        <a:spcPct val="0"/>
      </a:spcAft>
      <a:defRPr sz="1200" kern="1200">
        <a:solidFill>
          <a:schemeClr val="tx1"/>
        </a:solidFill>
        <a:latin typeface="+mn-lt"/>
        <a:ea typeface="+mn-ea"/>
        <a:cs typeface="+mn-cs"/>
      </a:defRPr>
    </a:lvl3pPr>
    <a:lvl4pPr marL="1370046" algn="l" defTabSz="456682" rtl="0" eaLnBrk="0" fontAlgn="base" hangingPunct="0">
      <a:spcBef>
        <a:spcPct val="30000"/>
      </a:spcBef>
      <a:spcAft>
        <a:spcPct val="0"/>
      </a:spcAft>
      <a:defRPr sz="1200" kern="1200">
        <a:solidFill>
          <a:schemeClr val="tx1"/>
        </a:solidFill>
        <a:latin typeface="+mn-lt"/>
        <a:ea typeface="+mn-ea"/>
        <a:cs typeface="+mn-cs"/>
      </a:defRPr>
    </a:lvl4pPr>
    <a:lvl5pPr marL="1826735" algn="l" defTabSz="456682" rtl="0" eaLnBrk="0" fontAlgn="base" hangingPunct="0">
      <a:spcBef>
        <a:spcPct val="30000"/>
      </a:spcBef>
      <a:spcAft>
        <a:spcPct val="0"/>
      </a:spcAft>
      <a:defRPr sz="1200" kern="1200">
        <a:solidFill>
          <a:schemeClr val="tx1"/>
        </a:solidFill>
        <a:latin typeface="+mn-lt"/>
        <a:ea typeface="+mn-ea"/>
        <a:cs typeface="+mn-cs"/>
      </a:defRPr>
    </a:lvl5pPr>
    <a:lvl6pPr marL="2283412" algn="l" defTabSz="456682" rtl="0" eaLnBrk="1" latinLnBrk="0" hangingPunct="1">
      <a:defRPr sz="1200" kern="1200">
        <a:solidFill>
          <a:schemeClr val="tx1"/>
        </a:solidFill>
        <a:latin typeface="+mn-lt"/>
        <a:ea typeface="+mn-ea"/>
        <a:cs typeface="+mn-cs"/>
      </a:defRPr>
    </a:lvl6pPr>
    <a:lvl7pPr marL="2740097" algn="l" defTabSz="456682" rtl="0" eaLnBrk="1" latinLnBrk="0" hangingPunct="1">
      <a:defRPr sz="1200" kern="1200">
        <a:solidFill>
          <a:schemeClr val="tx1"/>
        </a:solidFill>
        <a:latin typeface="+mn-lt"/>
        <a:ea typeface="+mn-ea"/>
        <a:cs typeface="+mn-cs"/>
      </a:defRPr>
    </a:lvl7pPr>
    <a:lvl8pPr marL="3196775" algn="l" defTabSz="456682" rtl="0" eaLnBrk="1" latinLnBrk="0" hangingPunct="1">
      <a:defRPr sz="1200" kern="1200">
        <a:solidFill>
          <a:schemeClr val="tx1"/>
        </a:solidFill>
        <a:latin typeface="+mn-lt"/>
        <a:ea typeface="+mn-ea"/>
        <a:cs typeface="+mn-cs"/>
      </a:defRPr>
    </a:lvl8pPr>
    <a:lvl9pPr marL="3653460" algn="l" defTabSz="45668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39700" y="766763"/>
            <a:ext cx="6819900" cy="3838575"/>
          </a:xfrm>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s-ES" dirty="0" smtClean="0">
              <a:ea typeface="ＭＳ Ｐゴシック" pitchFamily="-112" charset="-128"/>
            </a:endParaRPr>
          </a:p>
        </p:txBody>
      </p:sp>
      <p:sp>
        <p:nvSpPr>
          <p:cNvPr id="19460" name="Slide Number Placeholder 3"/>
          <p:cNvSpPr>
            <a:spLocks noGrp="1"/>
          </p:cNvSpPr>
          <p:nvPr>
            <p:ph type="sldNum" sz="quarter" idx="5"/>
          </p:nvPr>
        </p:nvSpPr>
        <p:spPr bwMode="auto">
          <a:noFill/>
          <a:ln>
            <a:miter lim="800000"/>
            <a:headEnd/>
            <a:tailEnd/>
          </a:ln>
        </p:spPr>
        <p:txBody>
          <a:bodyPr/>
          <a:lstStyle/>
          <a:p>
            <a:fld id="{21D1CA40-89F3-49A5-A9A7-D167B397CBF5}" type="slidenum">
              <a:rPr lang="en-US">
                <a:solidFill>
                  <a:prstClr val="black"/>
                </a:solidFill>
              </a: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normAutofit/>
          </a:bodyPr>
          <a:lstStyle/>
          <a:p>
            <a:r>
              <a:rPr lang="en-GB" sz="1200" dirty="0"/>
              <a:t>Let’s start with the edge detection, which is the first step of the algorithm, and all other operations depend on it. Since it’s used as an on/off switch for the rest of the operations, changes in the edge values are great sources of noise that you’ll never get rid of again. In my experience, the worst anti-aliasing artefacts are those that have no obvious causes, as they will attract the viewer’s attention without allowing them to easily discard them as artefacts. This is exactly what a noisy edge-detection will give you. </a:t>
            </a:r>
          </a:p>
          <a:p>
            <a:endParaRPr lang="en-GB" sz="1200" dirty="0"/>
          </a:p>
          <a:p>
            <a:pPr defTabSz="495239">
              <a:defRPr/>
            </a:pPr>
            <a:r>
              <a:rPr lang="en-GB" sz="1200" dirty="0"/>
              <a:t>[click]</a:t>
            </a:r>
          </a:p>
          <a:p>
            <a:r>
              <a:rPr lang="en-GB" sz="1200" dirty="0"/>
              <a:t>As a reference point, I’d like to start with the default edge detection algorithm often used, which is per-channel </a:t>
            </a:r>
            <a:r>
              <a:rPr lang="en-GB" sz="1200" dirty="0" err="1"/>
              <a:t>thresholding</a:t>
            </a:r>
            <a:r>
              <a:rPr lang="en-GB" sz="1200" dirty="0"/>
              <a:t>. The idea is to compute the absolute differences between the </a:t>
            </a:r>
            <a:r>
              <a:rPr lang="en-GB" sz="1200" dirty="0" err="1"/>
              <a:t>color</a:t>
            </a:r>
            <a:r>
              <a:rPr lang="en-GB" sz="1200" dirty="0"/>
              <a:t> channels of two pixels and if any of them are larger than some global threshold, that’s an edge. It’s very simple, it’s very fast, but not really production quality. We call it “absolute </a:t>
            </a:r>
            <a:r>
              <a:rPr lang="en-GB" sz="1200" dirty="0" err="1"/>
              <a:t>thresholding</a:t>
            </a:r>
            <a:r>
              <a:rPr lang="en-GB" sz="1200" dirty="0"/>
              <a:t>” for soon-to-be obvious reasons. </a:t>
            </a:r>
            <a:endParaRPr lang="en-GB" sz="1100" dirty="0"/>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normAutofit/>
          </a:bodyPr>
          <a:lstStyle/>
          <a:p>
            <a:r>
              <a:rPr lang="en-GB" sz="1200" dirty="0"/>
              <a:t>This is the result with absolute </a:t>
            </a:r>
            <a:r>
              <a:rPr lang="en-GB" sz="1200" dirty="0" err="1"/>
              <a:t>thresholding</a:t>
            </a:r>
            <a:r>
              <a:rPr lang="en-GB" sz="1200" dirty="0"/>
              <a:t> and a threshold of 31. As you can tell, the </a:t>
            </a:r>
            <a:r>
              <a:rPr lang="en-GB" sz="1200" dirty="0" err="1"/>
              <a:t>jaggies</a:t>
            </a:r>
            <a:r>
              <a:rPr lang="en-GB" sz="1200" dirty="0"/>
              <a:t> are mostly gone, but so is a lot of the detail.</a:t>
            </a:r>
            <a:br>
              <a:rPr lang="en-GB" sz="1200" dirty="0"/>
            </a:br>
            <a:r>
              <a:rPr lang="en-GB" sz="1200" dirty="0"/>
              <a:t>On the right side you’re seeing the edge buffer, where horizontal edges are green, vertical edges are red. Notice that the dark background regions are mostly edge free and the bright regions are pretty much all edges, except for the </a:t>
            </a:r>
            <a:r>
              <a:rPr lang="en-GB" sz="1200" dirty="0" err="1"/>
              <a:t>center</a:t>
            </a:r>
            <a:r>
              <a:rPr lang="en-GB" sz="1200" dirty="0"/>
              <a:t> of the flame, where the </a:t>
            </a:r>
            <a:r>
              <a:rPr lang="en-GB" sz="1200" dirty="0" err="1"/>
              <a:t>color</a:t>
            </a:r>
            <a:r>
              <a:rPr lang="en-GB" sz="1200" dirty="0"/>
              <a:t> is clamped. Only in the middle of our </a:t>
            </a:r>
            <a:r>
              <a:rPr lang="en-GB" sz="1200" dirty="0" err="1"/>
              <a:t>luma</a:t>
            </a:r>
            <a:r>
              <a:rPr lang="en-GB" sz="1200" dirty="0"/>
              <a:t> range do we get reliable detection. </a:t>
            </a:r>
            <a:endParaRPr lang="en-GB" sz="1100" dirty="0"/>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normAutofit/>
          </a:bodyPr>
          <a:lstStyle/>
          <a:p>
            <a:r>
              <a:rPr lang="en-GB" sz="1200" dirty="0"/>
              <a:t>Here we have the result we get from what I call “relative </a:t>
            </a:r>
            <a:r>
              <a:rPr lang="en-GB" sz="1200" dirty="0" err="1"/>
              <a:t>thresholding</a:t>
            </a:r>
            <a:r>
              <a:rPr lang="en-GB" sz="1200" dirty="0"/>
              <a:t>”. I’m sure I’m not the first one to use it, but my </a:t>
            </a:r>
            <a:r>
              <a:rPr lang="en-GB" sz="1200" dirty="0" err="1"/>
              <a:t>google</a:t>
            </a:r>
            <a:r>
              <a:rPr lang="en-GB" sz="1200" dirty="0"/>
              <a:t>-fu didn’t get me anywhere. It’s pretty simple and I’ll explain it in a second. The important part to notice is that we now have good detection over the entire </a:t>
            </a:r>
            <a:r>
              <a:rPr lang="en-GB" sz="1200" dirty="0" err="1"/>
              <a:t>luma</a:t>
            </a:r>
            <a:r>
              <a:rPr lang="en-GB" sz="1200" dirty="0"/>
              <a:t> range, which also translates into a noticeably sharper image on the left. The edge detection response is almost inverted compared to the previous slide.</a:t>
            </a:r>
          </a:p>
          <a:p>
            <a:r>
              <a:rPr lang="en-GB" sz="1200" dirty="0"/>
              <a:t>I have to point out that the edge of the blade is a bit less smooth, because there is actually a double edge in the source image here which absolute </a:t>
            </a:r>
            <a:r>
              <a:rPr lang="en-GB" sz="1200" dirty="0" err="1"/>
              <a:t>thresholding</a:t>
            </a:r>
            <a:r>
              <a:rPr lang="en-GB" sz="1200" dirty="0"/>
              <a:t> doesn’t pick up, but when it is picked up causes blending to be less smooth. </a:t>
            </a:r>
            <a:endParaRPr lang="en-GB" sz="1100" dirty="0"/>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normAutofit fontScale="55000" lnSpcReduction="20000"/>
          </a:bodyPr>
          <a:lstStyle/>
          <a:p>
            <a:r>
              <a:rPr lang="en-GB" sz="1200" dirty="0"/>
              <a:t>So, how does relative </a:t>
            </a:r>
            <a:r>
              <a:rPr lang="en-GB" sz="1200" dirty="0" err="1"/>
              <a:t>thresholding</a:t>
            </a:r>
            <a:r>
              <a:rPr lang="en-GB" sz="1200" dirty="0"/>
              <a:t> work? It’s a two part process, the first of which prepares each pixel and the second performs the actual comparison. The overall idea is to compute the threshold value per pixel-pair, instead of having one global value for the entire image.</a:t>
            </a:r>
          </a:p>
          <a:p>
            <a:endParaRPr lang="en-GB" sz="1200" dirty="0"/>
          </a:p>
          <a:p>
            <a:pPr defTabSz="495239">
              <a:defRPr/>
            </a:pPr>
            <a:r>
              <a:rPr lang="en-GB" sz="1200" dirty="0"/>
              <a:t>[click]</a:t>
            </a:r>
          </a:p>
          <a:p>
            <a:r>
              <a:rPr lang="en-GB" sz="1200" dirty="0"/>
              <a:t>We start with two input pixels, but in reality you’d do this for all pixels before moving on to the second phase. </a:t>
            </a:r>
          </a:p>
          <a:p>
            <a:endParaRPr lang="en-GB" sz="1200" dirty="0"/>
          </a:p>
          <a:p>
            <a:pPr defTabSz="495239">
              <a:defRPr/>
            </a:pPr>
            <a:r>
              <a:rPr lang="en-GB" sz="1200" dirty="0"/>
              <a:t>[click]</a:t>
            </a:r>
          </a:p>
          <a:p>
            <a:r>
              <a:rPr lang="en-GB" sz="1200" dirty="0"/>
              <a:t>For each pixel, we first pick the numerically largest channel.</a:t>
            </a:r>
            <a:br>
              <a:rPr lang="en-GB" sz="1200" dirty="0"/>
            </a:br>
            <a:endParaRPr lang="en-GB" sz="1200" dirty="0"/>
          </a:p>
          <a:p>
            <a:pPr defTabSz="495239">
              <a:defRPr/>
            </a:pPr>
            <a:r>
              <a:rPr lang="en-GB" sz="1200" dirty="0"/>
              <a:t>[click]</a:t>
            </a:r>
          </a:p>
          <a:p>
            <a:r>
              <a:rPr lang="en-GB" sz="1200" dirty="0"/>
              <a:t>Following that, we scale those channels by a user defined value, which determines the sensitivity of the edge detection. We then apply a lower bound to the result, which is used to deal with very dark regions. The green channel here gets adjusted by this. If we didn’t do this, we’d get lots of edges as </a:t>
            </a:r>
            <a:r>
              <a:rPr lang="en-GB" sz="1200" dirty="0" err="1"/>
              <a:t>colors</a:t>
            </a:r>
            <a:r>
              <a:rPr lang="en-GB" sz="1200" dirty="0"/>
              <a:t> and thus thresholds go towards zero.</a:t>
            </a:r>
            <a:br>
              <a:rPr lang="en-GB" sz="1200" dirty="0"/>
            </a:br>
            <a:endParaRPr lang="en-GB" sz="1200" dirty="0"/>
          </a:p>
          <a:p>
            <a:pPr defTabSz="495239">
              <a:defRPr/>
            </a:pPr>
            <a:r>
              <a:rPr lang="en-GB" sz="1200" dirty="0"/>
              <a:t>[click]</a:t>
            </a:r>
          </a:p>
          <a:p>
            <a:r>
              <a:rPr lang="en-GB" sz="1200" dirty="0"/>
              <a:t>The results are then stored back into the alpha channels of the source pixels.</a:t>
            </a:r>
            <a:br>
              <a:rPr lang="en-GB" sz="1200" dirty="0"/>
            </a:br>
            <a:endParaRPr lang="en-GB" sz="1200" dirty="0"/>
          </a:p>
          <a:p>
            <a:pPr defTabSz="495239">
              <a:defRPr/>
            </a:pPr>
            <a:r>
              <a:rPr lang="en-GB" sz="1200" dirty="0"/>
              <a:t>[click]</a:t>
            </a:r>
          </a:p>
          <a:p>
            <a:r>
              <a:rPr lang="en-GB" sz="1200" dirty="0"/>
              <a:t>The test itself starts with two prepare pixels.</a:t>
            </a:r>
          </a:p>
          <a:p>
            <a:endParaRPr lang="en-GB" sz="1200" dirty="0"/>
          </a:p>
          <a:p>
            <a:pPr defTabSz="495239">
              <a:defRPr/>
            </a:pPr>
            <a:r>
              <a:rPr lang="en-GB" sz="1200" dirty="0"/>
              <a:t>[click]</a:t>
            </a:r>
          </a:p>
          <a:p>
            <a:r>
              <a:rPr lang="en-GB" sz="1200" dirty="0"/>
              <a:t>We compute the absolute difference of the </a:t>
            </a:r>
            <a:r>
              <a:rPr lang="en-GB" sz="1200" dirty="0" err="1"/>
              <a:t>color</a:t>
            </a:r>
            <a:r>
              <a:rPr lang="en-GB" sz="1200" dirty="0"/>
              <a:t> channels, just like in the absolute </a:t>
            </a:r>
            <a:r>
              <a:rPr lang="en-GB" sz="1200" dirty="0" err="1"/>
              <a:t>thresholding</a:t>
            </a:r>
            <a:r>
              <a:rPr lang="en-GB" sz="1200" dirty="0"/>
              <a:t> case.  </a:t>
            </a:r>
          </a:p>
          <a:p>
            <a:endParaRPr lang="en-GB" sz="1200" dirty="0"/>
          </a:p>
          <a:p>
            <a:pPr defTabSz="495239">
              <a:defRPr/>
            </a:pPr>
            <a:r>
              <a:rPr lang="en-GB" sz="1200" dirty="0"/>
              <a:t>[click]</a:t>
            </a:r>
          </a:p>
          <a:p>
            <a:r>
              <a:rPr lang="en-GB" sz="1200" dirty="0"/>
              <a:t>Again pick the numerically largest channel of that, </a:t>
            </a:r>
          </a:p>
          <a:p>
            <a:endParaRPr lang="en-GB" sz="1200" dirty="0"/>
          </a:p>
          <a:p>
            <a:pPr defTabSz="495239">
              <a:defRPr/>
            </a:pPr>
            <a:r>
              <a:rPr lang="en-GB" sz="1200" dirty="0"/>
              <a:t>[click]</a:t>
            </a:r>
          </a:p>
          <a:p>
            <a:r>
              <a:rPr lang="en-GB" sz="1200" dirty="0"/>
              <a:t>but now we also pick the smaller of the two thresholds. </a:t>
            </a:r>
          </a:p>
          <a:p>
            <a:endParaRPr lang="en-GB" sz="1200" dirty="0"/>
          </a:p>
          <a:p>
            <a:pPr defTabSz="495239">
              <a:defRPr/>
            </a:pPr>
            <a:r>
              <a:rPr lang="en-GB" sz="1200" dirty="0"/>
              <a:t>[click]</a:t>
            </a:r>
          </a:p>
          <a:p>
            <a:r>
              <a:rPr lang="en-GB" sz="1200" dirty="0"/>
              <a:t>Finally, we compare the two and if the threshold is smaller, we have an edge. </a:t>
            </a:r>
          </a:p>
          <a:p>
            <a:endParaRPr lang="en-GB" sz="1200" dirty="0"/>
          </a:p>
          <a:p>
            <a:r>
              <a:rPr lang="en-GB" sz="1200" dirty="0"/>
              <a:t>We use the </a:t>
            </a:r>
            <a:r>
              <a:rPr lang="en-GB" sz="1200" dirty="0" err="1"/>
              <a:t>color</a:t>
            </a:r>
            <a:r>
              <a:rPr lang="en-GB" sz="1200" dirty="0"/>
              <a:t> channels and not </a:t>
            </a:r>
            <a:r>
              <a:rPr lang="en-GB" sz="1200" dirty="0" err="1"/>
              <a:t>luma</a:t>
            </a:r>
            <a:r>
              <a:rPr lang="en-GB" sz="1200" dirty="0"/>
              <a:t> to be able to detect </a:t>
            </a:r>
            <a:r>
              <a:rPr lang="en-GB" sz="1200" dirty="0" err="1"/>
              <a:t>chroma</a:t>
            </a:r>
            <a:r>
              <a:rPr lang="en-GB" sz="1200" dirty="0"/>
              <a:t> edges. The single threshold, as opposed to having per-channel thresholds, comes mostly from storage requirements, as we only have 8 bits, but we also didn’t want to get an edge if the relative difference is only large in “unimportant” channels. The reason we pick the smaller threshold is to make the test symmetrical. Averaging the thresholds or taking the max works as well.</a:t>
            </a:r>
            <a:br>
              <a:rPr lang="en-GB" sz="1200" dirty="0"/>
            </a:br>
            <a:r>
              <a:rPr lang="en-GB" sz="1200" dirty="0"/>
              <a:t>As I said: Pretty simple. And actually pretty fast.</a:t>
            </a:r>
          </a:p>
          <a:p>
            <a:endParaRPr lang="en-GB" sz="1200" dirty="0"/>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normAutofit/>
          </a:bodyPr>
          <a:lstStyle/>
          <a:p>
            <a:r>
              <a:rPr lang="en-GB" sz="1200" dirty="0"/>
              <a:t>With the scale and lower bound – which we call the base -, we have two parameters to tweak, which is quite important for us. No two games are the same, and for some titles, even different levels benefit greatly from using different settings. </a:t>
            </a:r>
          </a:p>
          <a:p>
            <a:r>
              <a:rPr lang="en-GB" sz="1200" dirty="0"/>
              <a:t>This was the only real change we made for God of War 3 and the Edge MLAA code we released, so let’s move on to new things. </a:t>
            </a:r>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normAutofit/>
          </a:bodyPr>
          <a:lstStyle/>
          <a:p>
            <a:r>
              <a:rPr lang="en-GB" sz="1200" dirty="0"/>
              <a:t>Here’s a slightly larger </a:t>
            </a:r>
            <a:r>
              <a:rPr lang="en-GB" sz="1200" dirty="0" err="1"/>
              <a:t>cutout</a:t>
            </a:r>
            <a:r>
              <a:rPr lang="en-GB" sz="1200" dirty="0"/>
              <a:t> from the spike room. Please keep an eye on </a:t>
            </a:r>
            <a:r>
              <a:rPr lang="en-GB" sz="1200" dirty="0" err="1"/>
              <a:t>Kratos’s</a:t>
            </a:r>
            <a:r>
              <a:rPr lang="en-GB" sz="1200" dirty="0"/>
              <a:t> face.</a:t>
            </a:r>
            <a:endParaRPr lang="en-GB" sz="1100" dirty="0"/>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normAutofit/>
          </a:bodyPr>
          <a:lstStyle/>
          <a:p>
            <a:r>
              <a:rPr lang="en-GB" sz="1200" dirty="0"/>
              <a:t>This is absolute </a:t>
            </a:r>
            <a:r>
              <a:rPr lang="en-GB" sz="1200" dirty="0" err="1"/>
              <a:t>thesholding</a:t>
            </a:r>
            <a:r>
              <a:rPr lang="en-GB" sz="1200" dirty="0"/>
              <a:t> again. You’ll notice it’s quite blurry.</a:t>
            </a:r>
            <a:endParaRPr lang="en-GB" sz="1100" dirty="0"/>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normAutofit/>
          </a:bodyPr>
          <a:lstStyle/>
          <a:p>
            <a:r>
              <a:rPr lang="en-GB" sz="1200" dirty="0"/>
              <a:t>Relative </a:t>
            </a:r>
            <a:r>
              <a:rPr lang="en-GB" sz="1200" dirty="0" err="1"/>
              <a:t>Thresholding</a:t>
            </a:r>
            <a:r>
              <a:rPr lang="en-GB" sz="1200" dirty="0"/>
              <a:t>. Better, but with it’s own </a:t>
            </a:r>
            <a:r>
              <a:rPr lang="en-GB" sz="1200" dirty="0" err="1"/>
              <a:t>artifacts</a:t>
            </a:r>
            <a:r>
              <a:rPr lang="en-GB" sz="1200" dirty="0"/>
              <a:t>.</a:t>
            </a:r>
            <a:endParaRPr lang="en-GB" sz="1100" dirty="0"/>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normAutofit/>
          </a:bodyPr>
          <a:lstStyle/>
          <a:p>
            <a:r>
              <a:rPr lang="en-GB" sz="1200" dirty="0"/>
              <a:t>And our next improvement. The blade in front of </a:t>
            </a:r>
            <a:r>
              <a:rPr lang="en-GB" sz="1200" dirty="0" err="1"/>
              <a:t>Kratos’s</a:t>
            </a:r>
            <a:r>
              <a:rPr lang="en-GB" sz="1200" dirty="0"/>
              <a:t> chest probably benefits the most, but the red detail textures gain some sharpness and we can again see </a:t>
            </a:r>
            <a:r>
              <a:rPr lang="en-GB" sz="1200" dirty="0" err="1"/>
              <a:t>Kratos’s</a:t>
            </a:r>
            <a:r>
              <a:rPr lang="en-GB" sz="1200" dirty="0"/>
              <a:t> </a:t>
            </a:r>
            <a:r>
              <a:rPr lang="en-GB" sz="1200" dirty="0" err="1"/>
              <a:t>fashinable</a:t>
            </a:r>
            <a:r>
              <a:rPr lang="en-GB" sz="1200" dirty="0"/>
              <a:t> eye-liner.</a:t>
            </a:r>
            <a:endParaRPr lang="en-GB" sz="1100" dirty="0"/>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normAutofit/>
          </a:bodyPr>
          <a:lstStyle/>
          <a:p>
            <a:r>
              <a:rPr lang="en-GB" sz="1200" dirty="0"/>
              <a:t>Again, the source for comparison.</a:t>
            </a:r>
            <a:br>
              <a:rPr lang="en-GB" sz="1200" dirty="0"/>
            </a:br>
            <a:r>
              <a:rPr lang="en-GB" sz="1200" dirty="0" err="1"/>
              <a:t>So.</a:t>
            </a:r>
            <a:r>
              <a:rPr lang="en-GB" sz="1200" dirty="0"/>
              <a:t> How did we do that? </a:t>
            </a:r>
            <a:endParaRPr lang="en-GB" sz="1100" dirty="0"/>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normAutofit/>
          </a:bodyPr>
          <a:lstStyle/>
          <a:p>
            <a:r>
              <a:rPr lang="en-GB" dirty="0" smtClean="0"/>
              <a:t>Hello,</a:t>
            </a:r>
          </a:p>
          <a:p>
            <a:r>
              <a:rPr lang="en-GB" dirty="0" smtClean="0"/>
              <a:t>I</a:t>
            </a:r>
            <a:r>
              <a:rPr lang="en-GB" baseline="0" dirty="0" smtClean="0"/>
              <a:t> am Cedric </a:t>
            </a:r>
            <a:r>
              <a:rPr lang="en-GB" baseline="0" dirty="0" err="1" smtClean="0"/>
              <a:t>Perthuis</a:t>
            </a:r>
            <a:r>
              <a:rPr lang="en-GB" baseline="0" dirty="0" smtClean="0"/>
              <a:t>, I am from Sony Santa Monica and I am here with Tobias </a:t>
            </a:r>
            <a:r>
              <a:rPr lang="en-GB" baseline="0" dirty="0" err="1" smtClean="0"/>
              <a:t>Berghoff</a:t>
            </a:r>
            <a:r>
              <a:rPr lang="en-GB" baseline="0" dirty="0" smtClean="0"/>
              <a:t> from the SCE advance technology group to talk to you about MLAA on PS3. Tobias will first present the  </a:t>
            </a:r>
            <a:r>
              <a:rPr lang="en-GB" baseline="0" dirty="0" err="1" smtClean="0"/>
              <a:t>Playstation</a:t>
            </a:r>
            <a:r>
              <a:rPr lang="en-GB" baseline="0" dirty="0" smtClean="0"/>
              <a:t> edge MLAA library and I will then show you how we used it and the benefits we got from it in God of War III.</a:t>
            </a:r>
          </a:p>
          <a:p>
            <a:r>
              <a:rPr lang="en-GB" baseline="0" dirty="0" smtClean="0"/>
              <a:t>About 2 years ago, Alexander’ </a:t>
            </a:r>
            <a:r>
              <a:rPr lang="en-GB" baseline="0" dirty="0" err="1" smtClean="0"/>
              <a:t>Siggraph</a:t>
            </a:r>
            <a:r>
              <a:rPr lang="en-GB" baseline="0" dirty="0" smtClean="0"/>
              <a:t> paper about MLAA started circulating on our various email threads within the Sony game studios. We were starting the final push with about 6 months to go before our gold master. We still had many graphics features to add and the artists </a:t>
            </a:r>
            <a:r>
              <a:rPr lang="en-GB" baseline="0" dirty="0" err="1" smtClean="0"/>
              <a:t>hadn</a:t>
            </a:r>
            <a:r>
              <a:rPr lang="fr-FR" baseline="0" dirty="0" smtClean="0"/>
              <a:t>’</a:t>
            </a:r>
            <a:r>
              <a:rPr lang="fr-FR" baseline="0" dirty="0" err="1" smtClean="0"/>
              <a:t>t</a:t>
            </a:r>
            <a:r>
              <a:rPr lang="fr-FR" baseline="0" dirty="0" smtClean="0"/>
              <a:t> </a:t>
            </a:r>
            <a:r>
              <a:rPr lang="fr-FR" baseline="0" dirty="0" err="1" smtClean="0"/>
              <a:t>started</a:t>
            </a:r>
            <a:r>
              <a:rPr lang="fr-FR" baseline="0" dirty="0" smtClean="0"/>
              <a:t> </a:t>
            </a:r>
            <a:r>
              <a:rPr lang="fr-FR" baseline="0" dirty="0" err="1" smtClean="0"/>
              <a:t>polishing</a:t>
            </a:r>
            <a:r>
              <a:rPr lang="fr-FR" baseline="0" dirty="0" smtClean="0"/>
              <a:t> the </a:t>
            </a:r>
            <a:r>
              <a:rPr lang="fr-FR" baseline="0" dirty="0" err="1" smtClean="0"/>
              <a:t>game</a:t>
            </a:r>
            <a:r>
              <a:rPr lang="fr-FR" baseline="0" dirty="0" smtClean="0"/>
              <a:t>.  There </a:t>
            </a:r>
            <a:r>
              <a:rPr lang="fr-FR" baseline="0" dirty="0" err="1" smtClean="0"/>
              <a:t>were</a:t>
            </a:r>
            <a:r>
              <a:rPr lang="fr-FR" baseline="0" dirty="0" smtClean="0"/>
              <a:t> </a:t>
            </a:r>
            <a:r>
              <a:rPr lang="fr-FR" baseline="0" dirty="0" err="1" smtClean="0"/>
              <a:t>many</a:t>
            </a:r>
            <a:r>
              <a:rPr lang="fr-FR" baseline="0" dirty="0" smtClean="0"/>
              <a:t> </a:t>
            </a:r>
            <a:r>
              <a:rPr lang="fr-FR" baseline="0" dirty="0" err="1" smtClean="0"/>
              <a:t>unknowns</a:t>
            </a:r>
            <a:r>
              <a:rPr lang="fr-FR" baseline="0" dirty="0" smtClean="0"/>
              <a:t> and </a:t>
            </a:r>
            <a:r>
              <a:rPr lang="fr-FR" baseline="0" dirty="0" err="1" smtClean="0"/>
              <a:t>only</a:t>
            </a:r>
            <a:r>
              <a:rPr lang="fr-FR" baseline="0" dirty="0" smtClean="0"/>
              <a:t> a few </a:t>
            </a:r>
            <a:r>
              <a:rPr lang="fr-FR" baseline="0" dirty="0" err="1" smtClean="0"/>
              <a:t>certainties</a:t>
            </a:r>
            <a:r>
              <a:rPr lang="fr-FR" baseline="0" dirty="0" smtClean="0"/>
              <a:t> in </a:t>
            </a:r>
            <a:r>
              <a:rPr lang="fr-FR" baseline="0" dirty="0" err="1" smtClean="0"/>
              <a:t>term</a:t>
            </a:r>
            <a:r>
              <a:rPr lang="fr-FR" baseline="0" dirty="0" smtClean="0"/>
              <a:t> of </a:t>
            </a:r>
            <a:r>
              <a:rPr lang="fr-FR" baseline="0" dirty="0" err="1" smtClean="0"/>
              <a:t>what</a:t>
            </a:r>
            <a:r>
              <a:rPr lang="fr-FR" baseline="0" dirty="0" smtClean="0"/>
              <a:t> </a:t>
            </a:r>
            <a:r>
              <a:rPr lang="fr-FR" baseline="0" dirty="0" err="1" smtClean="0"/>
              <a:t>we</a:t>
            </a:r>
            <a:r>
              <a:rPr lang="fr-FR" baseline="0" dirty="0" smtClean="0"/>
              <a:t> </a:t>
            </a:r>
            <a:r>
              <a:rPr lang="fr-FR" baseline="0" dirty="0" err="1" smtClean="0"/>
              <a:t>would</a:t>
            </a:r>
            <a:r>
              <a:rPr lang="fr-FR" baseline="0" dirty="0" smtClean="0"/>
              <a:t> </a:t>
            </a:r>
            <a:r>
              <a:rPr lang="fr-FR" baseline="0" dirty="0" err="1" smtClean="0"/>
              <a:t>make</a:t>
            </a:r>
            <a:r>
              <a:rPr lang="fr-FR" baseline="0" dirty="0" smtClean="0"/>
              <a:t> </a:t>
            </a:r>
            <a:r>
              <a:rPr lang="fr-FR" baseline="0" dirty="0" err="1" smtClean="0"/>
              <a:t>it</a:t>
            </a:r>
            <a:r>
              <a:rPr lang="fr-FR" baseline="0" dirty="0" smtClean="0"/>
              <a:t> </a:t>
            </a:r>
            <a:r>
              <a:rPr lang="fr-FR" baseline="0" dirty="0" err="1" smtClean="0"/>
              <a:t>into</a:t>
            </a:r>
            <a:r>
              <a:rPr lang="fr-FR" baseline="0" dirty="0" smtClean="0"/>
              <a:t> the final </a:t>
            </a:r>
            <a:r>
              <a:rPr lang="fr-FR" baseline="0" dirty="0" err="1" smtClean="0"/>
              <a:t>game</a:t>
            </a:r>
            <a:r>
              <a:rPr lang="fr-FR" baseline="0" dirty="0" smtClean="0"/>
              <a:t>. MSAA </a:t>
            </a:r>
            <a:r>
              <a:rPr lang="fr-FR" baseline="0" dirty="0" err="1" smtClean="0"/>
              <a:t>was</a:t>
            </a:r>
            <a:r>
              <a:rPr lang="fr-FR" baseline="0" dirty="0" smtClean="0"/>
              <a:t> for us </a:t>
            </a:r>
            <a:r>
              <a:rPr lang="fr-FR" baseline="0" dirty="0" err="1" smtClean="0"/>
              <a:t>at</a:t>
            </a:r>
            <a:r>
              <a:rPr lang="fr-FR" baseline="0" dirty="0" smtClean="0"/>
              <a:t> </a:t>
            </a:r>
            <a:r>
              <a:rPr lang="fr-FR" baseline="0" dirty="0" err="1" smtClean="0"/>
              <a:t>that</a:t>
            </a:r>
            <a:r>
              <a:rPr lang="fr-FR" baseline="0" dirty="0" smtClean="0"/>
              <a:t> point one of a </a:t>
            </a:r>
            <a:r>
              <a:rPr lang="fr-FR" baseline="0" dirty="0" err="1" smtClean="0"/>
              <a:t>certainties</a:t>
            </a:r>
            <a:r>
              <a:rPr lang="fr-FR" baseline="0" dirty="0" smtClean="0"/>
              <a:t>. </a:t>
            </a:r>
            <a:r>
              <a:rPr lang="fr-FR" baseline="0" dirty="0" err="1" smtClean="0"/>
              <a:t>Still</a:t>
            </a:r>
            <a:r>
              <a:rPr lang="fr-FR" baseline="0" dirty="0" smtClean="0"/>
              <a:t> </a:t>
            </a:r>
            <a:r>
              <a:rPr lang="fr-FR" baseline="0" dirty="0" err="1" smtClean="0"/>
              <a:t>we</a:t>
            </a:r>
            <a:r>
              <a:rPr lang="fr-FR" baseline="0" dirty="0" smtClean="0"/>
              <a:t> </a:t>
            </a:r>
            <a:r>
              <a:rPr lang="fr-FR" baseline="0" dirty="0" err="1" smtClean="0"/>
              <a:t>somehow</a:t>
            </a:r>
            <a:r>
              <a:rPr lang="fr-FR" baseline="0" dirty="0" smtClean="0"/>
              <a:t> </a:t>
            </a:r>
            <a:r>
              <a:rPr lang="fr-FR" baseline="0" dirty="0" err="1" smtClean="0"/>
              <a:t>decided</a:t>
            </a:r>
            <a:r>
              <a:rPr lang="fr-FR" baseline="0" dirty="0" smtClean="0"/>
              <a:t> to </a:t>
            </a:r>
            <a:r>
              <a:rPr lang="fr-FR" baseline="0" dirty="0" err="1" smtClean="0"/>
              <a:t>measure</a:t>
            </a:r>
            <a:r>
              <a:rPr lang="fr-FR" baseline="0" dirty="0" smtClean="0"/>
              <a:t> the </a:t>
            </a:r>
            <a:r>
              <a:rPr lang="fr-FR" baseline="0" dirty="0" err="1" smtClean="0"/>
              <a:t>true</a:t>
            </a:r>
            <a:r>
              <a:rPr lang="fr-FR" baseline="0" dirty="0" smtClean="0"/>
              <a:t> </a:t>
            </a:r>
            <a:r>
              <a:rPr lang="fr-FR" baseline="0" dirty="0" err="1" smtClean="0"/>
              <a:t>cost</a:t>
            </a:r>
            <a:r>
              <a:rPr lang="fr-FR" baseline="0" dirty="0" smtClean="0"/>
              <a:t> of MLAA in the </a:t>
            </a:r>
            <a:r>
              <a:rPr lang="fr-FR" baseline="0" dirty="0" err="1" smtClean="0"/>
              <a:t>game</a:t>
            </a:r>
            <a:r>
              <a:rPr lang="fr-FR" baseline="0" dirty="0" smtClean="0"/>
              <a:t>. </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normAutofit/>
          </a:bodyPr>
          <a:lstStyle/>
          <a:p>
            <a:r>
              <a:rPr lang="en-GB" sz="1200" dirty="0"/>
              <a:t>The way it is usually implemented, MLAA has no concept of adjacent edges.</a:t>
            </a:r>
          </a:p>
          <a:p>
            <a:endParaRPr lang="en-GB" sz="1200" dirty="0"/>
          </a:p>
          <a:p>
            <a:pPr defTabSz="495239">
              <a:defRPr/>
            </a:pPr>
            <a:r>
              <a:rPr lang="en-GB" sz="1200" dirty="0"/>
              <a:t>[click]</a:t>
            </a:r>
          </a:p>
          <a:p>
            <a:r>
              <a:rPr lang="en-GB" sz="1200" dirty="0"/>
              <a:t>If one edge begins right when another one ends, those two are considered to be one edge. </a:t>
            </a:r>
          </a:p>
          <a:p>
            <a:endParaRPr lang="en-GB" sz="1200" dirty="0"/>
          </a:p>
          <a:p>
            <a:pPr defTabSz="495239">
              <a:defRPr/>
            </a:pPr>
            <a:r>
              <a:rPr lang="en-GB" sz="1200" dirty="0"/>
              <a:t>[click]</a:t>
            </a:r>
          </a:p>
          <a:p>
            <a:r>
              <a:rPr lang="en-GB" sz="1200" dirty="0"/>
              <a:t>A start and an end-point are then determined for this fused edge and blending is performed over the entire structure. Clearly, this is not ideal.</a:t>
            </a:r>
          </a:p>
          <a:p>
            <a:endParaRPr lang="en-GB" sz="1200" dirty="0"/>
          </a:p>
          <a:p>
            <a:pPr defTabSz="495239">
              <a:defRPr/>
            </a:pPr>
            <a:r>
              <a:rPr lang="en-GB" sz="1200" dirty="0"/>
              <a:t>[click]</a:t>
            </a:r>
          </a:p>
          <a:p>
            <a:r>
              <a:rPr lang="en-GB" sz="1200" dirty="0"/>
              <a:t>Our solution is to split an edge if the </a:t>
            </a:r>
            <a:r>
              <a:rPr lang="en-GB" sz="1200" dirty="0" err="1"/>
              <a:t>color</a:t>
            </a:r>
            <a:r>
              <a:rPr lang="en-GB" sz="1200" dirty="0"/>
              <a:t> gradient sign changes, which we approximate by looking at the sum of </a:t>
            </a:r>
            <a:r>
              <a:rPr lang="en-GB" sz="1200" dirty="0" err="1"/>
              <a:t>color</a:t>
            </a:r>
            <a:r>
              <a:rPr lang="en-GB" sz="1200" dirty="0"/>
              <a:t> channels. </a:t>
            </a:r>
          </a:p>
          <a:p>
            <a:endParaRPr lang="en-GB" sz="1200" dirty="0"/>
          </a:p>
          <a:p>
            <a:pPr defTabSz="495239">
              <a:defRPr/>
            </a:pPr>
            <a:r>
              <a:rPr lang="en-GB" sz="1200" dirty="0"/>
              <a:t>[click]</a:t>
            </a:r>
          </a:p>
          <a:p>
            <a:r>
              <a:rPr lang="en-GB" sz="1200" dirty="0"/>
              <a:t>I’ve tried a handful of other approaches to determine this sign change, but none of them really improved the result over this very simple and fast approach. I take that to mean they were all equally bad, so I’m sure some smart person will find a much better way to do this.</a:t>
            </a:r>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normAutofit/>
          </a:bodyPr>
          <a:lstStyle/>
          <a:p>
            <a:r>
              <a:rPr lang="en-GB" sz="1200" dirty="0"/>
              <a:t>To illustrate the effect, I’d like to show you the checkerboard pattern again.</a:t>
            </a:r>
          </a:p>
          <a:p>
            <a:endParaRPr lang="en-GB" sz="1200" dirty="0"/>
          </a:p>
          <a:p>
            <a:pPr defTabSz="495239">
              <a:defRPr/>
            </a:pPr>
            <a:r>
              <a:rPr lang="en-GB" sz="1200" dirty="0"/>
              <a:t>[click]</a:t>
            </a:r>
          </a:p>
          <a:p>
            <a:r>
              <a:rPr lang="en-GB" sz="1200" dirty="0"/>
              <a:t>Performing just a normal horizontal MLAA doesn’t really get us any anti-aliasing. </a:t>
            </a:r>
          </a:p>
          <a:p>
            <a:endParaRPr lang="en-GB" sz="1200" dirty="0"/>
          </a:p>
          <a:p>
            <a:pPr defTabSz="495239">
              <a:defRPr/>
            </a:pPr>
            <a:r>
              <a:rPr lang="en-GB" sz="1200" dirty="0"/>
              <a:t>[click]</a:t>
            </a:r>
          </a:p>
          <a:p>
            <a:r>
              <a:rPr lang="en-GB" sz="1200" dirty="0"/>
              <a:t>Only when we split the composite edge, do we get the desired result.</a:t>
            </a:r>
          </a:p>
          <a:p>
            <a:r>
              <a:rPr lang="en-GB" sz="1200" dirty="0"/>
              <a:t>I’ve already shown you the improvement this made for the spike room, but maybe you found that a bit underwhelming, so let me show you why we did this.</a:t>
            </a:r>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normAutofit/>
          </a:bodyPr>
          <a:lstStyle/>
          <a:p>
            <a:r>
              <a:rPr lang="en-GB" sz="1200" dirty="0"/>
              <a:t>This is a seriously </a:t>
            </a:r>
            <a:r>
              <a:rPr lang="en-GB" sz="1200" dirty="0" err="1"/>
              <a:t>undersampled</a:t>
            </a:r>
            <a:r>
              <a:rPr lang="en-GB" sz="1200" dirty="0"/>
              <a:t> metal grill from </a:t>
            </a:r>
            <a:r>
              <a:rPr lang="en-GB" sz="1200" dirty="0" err="1"/>
              <a:t>Killzone</a:t>
            </a:r>
            <a:r>
              <a:rPr lang="en-GB" sz="1200" dirty="0"/>
              <a:t> 3. </a:t>
            </a:r>
          </a:p>
          <a:p>
            <a:endParaRPr lang="en-GB" sz="1200" dirty="0"/>
          </a:p>
          <a:p>
            <a:pPr defTabSz="495239">
              <a:defRPr/>
            </a:pPr>
            <a:r>
              <a:rPr lang="en-GB" sz="1200" dirty="0"/>
              <a:t>[click]</a:t>
            </a:r>
          </a:p>
          <a:p>
            <a:r>
              <a:rPr lang="en-GB" sz="1200" dirty="0"/>
              <a:t>With the previous method, we’d lose most of the orientation and simply get, well, noisy stuff. </a:t>
            </a:r>
          </a:p>
          <a:p>
            <a:endParaRPr lang="en-GB" sz="1200" dirty="0"/>
          </a:p>
          <a:p>
            <a:pPr defTabSz="495239">
              <a:defRPr/>
            </a:pPr>
            <a:r>
              <a:rPr lang="en-GB" sz="1200" dirty="0"/>
              <a:t>[click]</a:t>
            </a:r>
          </a:p>
          <a:p>
            <a:r>
              <a:rPr lang="en-GB" sz="1200" dirty="0"/>
              <a:t>Once we split the features, we get a much nicer result. Notice that MLAA actually works pretty well against </a:t>
            </a:r>
            <a:r>
              <a:rPr lang="en-GB" sz="1200" dirty="0" err="1"/>
              <a:t>specular</a:t>
            </a:r>
            <a:r>
              <a:rPr lang="en-GB" sz="1200" dirty="0"/>
              <a:t> aliasing here, which is related. The reason is that for really short features, MLAA approximates a blur. As we split features aggressively, we get these short features here, which is a much more stable way to deal with hard to filter inputs. </a:t>
            </a:r>
            <a:endParaRPr lang="en-GB" sz="1100" dirty="0"/>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normAutofit/>
          </a:bodyPr>
          <a:lstStyle/>
          <a:p>
            <a:r>
              <a:rPr lang="en-GB" sz="1200" dirty="0"/>
              <a:t>OK, one more. Some time after God of War, </a:t>
            </a:r>
            <a:r>
              <a:rPr lang="en-GB" sz="1200" dirty="0" err="1"/>
              <a:t>Killzone</a:t>
            </a:r>
            <a:r>
              <a:rPr lang="en-GB" sz="1200" dirty="0"/>
              <a:t> 3 was getting ready to ship. They had been using our MLAA code for a while, but when I showed them the feature splitting I’ve just shown you, a lot of last minute activity followed. </a:t>
            </a:r>
            <a:br>
              <a:rPr lang="en-GB" sz="1200" dirty="0"/>
            </a:br>
            <a:r>
              <a:rPr lang="en-GB" sz="1200" dirty="0"/>
              <a:t>The reason they were interested in getting some more work done is that the game has very high-frequency, high-contrast textures. Just look at the red/black details in those pits. God of War has a very different art style, this was much less of an issue.</a:t>
            </a:r>
          </a:p>
          <a:p>
            <a:r>
              <a:rPr lang="en-GB" sz="1200" dirty="0"/>
              <a:t>This frame, however, is not handled sufficiently well by relative </a:t>
            </a:r>
            <a:r>
              <a:rPr lang="en-GB" sz="1200" dirty="0" err="1"/>
              <a:t>thresholding</a:t>
            </a:r>
            <a:r>
              <a:rPr lang="en-GB" sz="1200" dirty="0"/>
              <a:t>.</a:t>
            </a:r>
            <a:endParaRPr lang="en-GB" sz="1100" dirty="0"/>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normAutofit/>
          </a:bodyPr>
          <a:lstStyle/>
          <a:p>
            <a:r>
              <a:rPr lang="en-GB" sz="1200" dirty="0"/>
              <a:t>...as you can see here.</a:t>
            </a:r>
            <a:endParaRPr lang="en-GB" sz="1100" dirty="0"/>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normAutofit/>
          </a:bodyPr>
          <a:lstStyle/>
          <a:p>
            <a:r>
              <a:rPr lang="en-GB" sz="1300" dirty="0"/>
              <a:t>So the current result wasn’t really what we wanted and we had to revisit edge detection.</a:t>
            </a:r>
          </a:p>
          <a:p>
            <a:endParaRPr lang="en-GB" sz="1300" dirty="0"/>
          </a:p>
          <a:p>
            <a:pPr defTabSz="495239">
              <a:defRPr/>
            </a:pPr>
            <a:r>
              <a:rPr lang="en-GB" sz="1300" dirty="0"/>
              <a:t>[click]</a:t>
            </a:r>
          </a:p>
          <a:p>
            <a:r>
              <a:rPr lang="en-GB" sz="1300" dirty="0"/>
              <a:t>The </a:t>
            </a:r>
            <a:r>
              <a:rPr lang="en-GB" sz="1300" dirty="0" err="1"/>
              <a:t>Killzone</a:t>
            </a:r>
            <a:r>
              <a:rPr lang="en-GB" sz="1300" dirty="0"/>
              <a:t> guys had been experimenting with feeding additional non-</a:t>
            </a:r>
            <a:r>
              <a:rPr lang="en-GB" sz="1300" dirty="0" err="1"/>
              <a:t>color</a:t>
            </a:r>
            <a:r>
              <a:rPr lang="en-GB" sz="1300" dirty="0"/>
              <a:t> data into the edge detection before, but we decided to give it another shot literally 10 days before going gold. </a:t>
            </a:r>
          </a:p>
          <a:p>
            <a:r>
              <a:rPr lang="en-GB" sz="1300" dirty="0"/>
              <a:t>As they are using a deferred renderer, there are all kinds of buffers lying around that could be used for edge detection.</a:t>
            </a:r>
          </a:p>
          <a:p>
            <a:endParaRPr lang="en-GB" sz="1300" dirty="0"/>
          </a:p>
          <a:p>
            <a:pPr defTabSz="495239">
              <a:defRPr/>
            </a:pPr>
            <a:r>
              <a:rPr lang="en-GB" sz="1300" dirty="0"/>
              <a:t>[click]</a:t>
            </a:r>
          </a:p>
          <a:p>
            <a:r>
              <a:rPr lang="en-GB" sz="1300" dirty="0"/>
              <a:t>They ended up feeding part of the lighting computation into the alpha channel, where MLAA would pick it up. That way no additional storage or bandwidth was required. </a:t>
            </a:r>
          </a:p>
          <a:p>
            <a:endParaRPr lang="en-GB" sz="1300" dirty="0"/>
          </a:p>
          <a:p>
            <a:pPr defTabSz="495239">
              <a:defRPr/>
            </a:pPr>
            <a:r>
              <a:rPr lang="en-GB" sz="1300" dirty="0"/>
              <a:t>[click]</a:t>
            </a:r>
          </a:p>
          <a:p>
            <a:r>
              <a:rPr lang="en-GB" sz="1300" dirty="0"/>
              <a:t>The real question, however, is how to combine the two edge sources. </a:t>
            </a:r>
            <a:endParaRPr lang="en-GB" dirty="0"/>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normAutofit/>
          </a:bodyPr>
          <a:lstStyle/>
          <a:p>
            <a:r>
              <a:rPr lang="en-GB" sz="1200" dirty="0"/>
              <a:t>Here’s the edge buffer for just the lighting data, using relative </a:t>
            </a:r>
            <a:r>
              <a:rPr lang="en-GB" sz="1200" dirty="0" err="1"/>
              <a:t>thresholding</a:t>
            </a:r>
            <a:r>
              <a:rPr lang="en-GB" sz="1200" dirty="0"/>
              <a:t> to find the edges.</a:t>
            </a:r>
            <a:endParaRPr lang="en-GB" sz="1100" dirty="0"/>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normAutofit/>
          </a:bodyPr>
          <a:lstStyle/>
          <a:p>
            <a:r>
              <a:rPr lang="en-GB" sz="1200" dirty="0"/>
              <a:t>This is the actual input, somewhat contrast enhanced to improve visibility on the projector here. </a:t>
            </a:r>
            <a:endParaRPr lang="en-GB" sz="1100" dirty="0"/>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normAutofit/>
          </a:bodyPr>
          <a:lstStyle/>
          <a:p>
            <a:r>
              <a:rPr lang="en-GB" sz="1200" dirty="0"/>
              <a:t>Up there is a cut-out I want to show.</a:t>
            </a:r>
            <a:endParaRPr lang="en-GB" sz="1100" dirty="0"/>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normAutofit/>
          </a:bodyPr>
          <a:lstStyle/>
          <a:p>
            <a:r>
              <a:rPr lang="en-GB" sz="1200" dirty="0"/>
              <a:t>The first ideas </a:t>
            </a:r>
            <a:r>
              <a:rPr lang="en-GB" sz="1200" dirty="0" err="1"/>
              <a:t>centered</a:t>
            </a:r>
            <a:r>
              <a:rPr lang="en-GB" sz="1200" dirty="0"/>
              <a:t> around either dropping </a:t>
            </a:r>
            <a:r>
              <a:rPr lang="en-GB" sz="1200" dirty="0" err="1"/>
              <a:t>color</a:t>
            </a:r>
            <a:r>
              <a:rPr lang="en-GB" sz="1200" dirty="0"/>
              <a:t> edges altogether, or using the lighting as another “</a:t>
            </a:r>
            <a:r>
              <a:rPr lang="en-GB" sz="1200" dirty="0" err="1"/>
              <a:t>color</a:t>
            </a:r>
            <a:r>
              <a:rPr lang="en-GB" sz="1200" dirty="0"/>
              <a:t>” channel. </a:t>
            </a:r>
          </a:p>
          <a:p>
            <a:endParaRPr lang="en-GB" sz="1200" dirty="0"/>
          </a:p>
          <a:p>
            <a:pPr defTabSz="495239">
              <a:defRPr/>
            </a:pPr>
            <a:r>
              <a:rPr lang="en-GB" sz="1200" dirty="0"/>
              <a:t>[click]</a:t>
            </a:r>
          </a:p>
          <a:p>
            <a:r>
              <a:rPr lang="en-GB" sz="1200" dirty="0"/>
              <a:t>The problem with these approaches is demonstrated on the left. If an edge that does not exist in the </a:t>
            </a:r>
            <a:r>
              <a:rPr lang="en-GB" sz="1200" dirty="0" err="1"/>
              <a:t>color</a:t>
            </a:r>
            <a:r>
              <a:rPr lang="en-GB" sz="1200" dirty="0"/>
              <a:t> data intersects an edge that does exist in the </a:t>
            </a:r>
            <a:r>
              <a:rPr lang="en-GB" sz="1200" dirty="0" err="1"/>
              <a:t>color</a:t>
            </a:r>
            <a:r>
              <a:rPr lang="en-GB" sz="1200" dirty="0"/>
              <a:t> data, the algorithm will try to create a smooth transition between the two, effectively damaging the visible edge.</a:t>
            </a:r>
          </a:p>
          <a:p>
            <a:endParaRPr lang="en-GB" sz="1200" dirty="0"/>
          </a:p>
          <a:p>
            <a:pPr defTabSz="495239">
              <a:defRPr/>
            </a:pPr>
            <a:r>
              <a:rPr lang="en-GB" sz="1200" dirty="0"/>
              <a:t>[click]</a:t>
            </a:r>
          </a:p>
          <a:p>
            <a:r>
              <a:rPr lang="en-GB" sz="1200" dirty="0"/>
              <a:t>So we need to base the final decision if something is an edge on the actual </a:t>
            </a:r>
            <a:r>
              <a:rPr lang="en-GB" sz="1200" dirty="0" err="1"/>
              <a:t>color</a:t>
            </a:r>
            <a:r>
              <a:rPr lang="en-GB" sz="1200" dirty="0"/>
              <a:t> data. Which is what we did.</a:t>
            </a:r>
            <a:endParaRPr lang="en-GB" sz="1100" dirty="0"/>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lstStyle/>
          <a:p>
            <a:r>
              <a:rPr lang="en-US" baseline="0" dirty="0" smtClean="0"/>
              <a:t>We were a bit taken by surprise, the cost was more than what we were expecting, total it was about 6ms. It was not because of the hardware MSAA itself, but rather because of everything else we had to do around it.</a:t>
            </a:r>
          </a:p>
          <a:p>
            <a:r>
              <a:rPr lang="en-US" baseline="0" dirty="0" smtClean="0"/>
              <a:t>Few weeks later we heard about our technology team in Europe investigating MLAA. We seized  the opportunity and sent them our list of requirements. </a:t>
            </a:r>
          </a:p>
          <a:p>
            <a:endParaRPr lang="en-US" dirty="0" smtClean="0"/>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3</a:t>
            </a:fld>
            <a:endParaRPr lang="en-US"/>
          </a:p>
        </p:txBody>
      </p:sp>
    </p:spTree>
    <p:extLst>
      <p:ext uri="{BB962C8B-B14F-4D97-AF65-F5344CB8AC3E}">
        <p14:creationId xmlns:p14="http://schemas.microsoft.com/office/powerpoint/2010/main" val="37709623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normAutofit/>
          </a:bodyPr>
          <a:lstStyle/>
          <a:p>
            <a:r>
              <a:rPr lang="en-GB" sz="1200" dirty="0"/>
              <a:t>Our solution was to perform two edge detection stages. </a:t>
            </a:r>
          </a:p>
          <a:p>
            <a:pPr defTabSz="495239">
              <a:defRPr/>
            </a:pPr>
            <a:endParaRPr lang="en-GB" sz="1200" dirty="0"/>
          </a:p>
          <a:p>
            <a:pPr defTabSz="495239">
              <a:defRPr/>
            </a:pPr>
            <a:r>
              <a:rPr lang="en-GB" sz="1200" dirty="0"/>
              <a:t>[click]</a:t>
            </a:r>
          </a:p>
          <a:p>
            <a:r>
              <a:rPr lang="en-GB" sz="1200" dirty="0"/>
              <a:t>First, we process the non-</a:t>
            </a:r>
            <a:r>
              <a:rPr lang="en-GB" sz="1200" dirty="0" err="1"/>
              <a:t>color</a:t>
            </a:r>
            <a:r>
              <a:rPr lang="en-GB" sz="1200" dirty="0"/>
              <a:t> data. This gives us an edge mask which we feed into the second stage. </a:t>
            </a:r>
          </a:p>
          <a:p>
            <a:pPr defTabSz="495239">
              <a:defRPr/>
            </a:pPr>
            <a:endParaRPr lang="en-GB" sz="1200" dirty="0"/>
          </a:p>
          <a:p>
            <a:pPr defTabSz="495239">
              <a:defRPr/>
            </a:pPr>
            <a:r>
              <a:rPr lang="en-GB" sz="1200" dirty="0"/>
              <a:t>[click]</a:t>
            </a:r>
          </a:p>
          <a:p>
            <a:r>
              <a:rPr lang="en-GB" sz="1200" dirty="0"/>
              <a:t>Here we look at the </a:t>
            </a:r>
            <a:r>
              <a:rPr lang="en-GB" sz="1200" dirty="0" err="1"/>
              <a:t>color</a:t>
            </a:r>
            <a:r>
              <a:rPr lang="en-GB" sz="1200" dirty="0"/>
              <a:t> data, but if we previously found a non-</a:t>
            </a:r>
            <a:r>
              <a:rPr lang="en-GB" sz="1200" dirty="0" err="1"/>
              <a:t>color</a:t>
            </a:r>
            <a:r>
              <a:rPr lang="en-GB" sz="1200" dirty="0"/>
              <a:t> edge, we increase the sensitivity. We know something’s there so we look extra closely.</a:t>
            </a:r>
          </a:p>
          <a:p>
            <a:endParaRPr lang="en-GB" sz="1200" dirty="0"/>
          </a:p>
          <a:p>
            <a:pPr defTabSz="495239">
              <a:defRPr/>
            </a:pPr>
            <a:r>
              <a:rPr lang="en-GB" sz="1200" dirty="0"/>
              <a:t>[click]</a:t>
            </a:r>
            <a:br>
              <a:rPr lang="en-GB" sz="1200" dirty="0"/>
            </a:br>
            <a:r>
              <a:rPr lang="en-GB" sz="1200" dirty="0"/>
              <a:t>We could have gone for only looking for </a:t>
            </a:r>
            <a:r>
              <a:rPr lang="en-GB" sz="1200" dirty="0" err="1"/>
              <a:t>color</a:t>
            </a:r>
            <a:r>
              <a:rPr lang="en-GB" sz="1200" dirty="0"/>
              <a:t> edges where there are non-</a:t>
            </a:r>
            <a:r>
              <a:rPr lang="en-GB" sz="1200" dirty="0" err="1"/>
              <a:t>color</a:t>
            </a:r>
            <a:r>
              <a:rPr lang="en-GB" sz="1200" dirty="0"/>
              <a:t> edges, but that would have missed too many important features. Still, we can now tone down the general sensitivity and still get pretty much all edges we want.</a:t>
            </a:r>
          </a:p>
          <a:p>
            <a:endParaRPr lang="en-GB" sz="1200" dirty="0"/>
          </a:p>
          <a:p>
            <a:pPr defTabSz="495239">
              <a:defRPr/>
            </a:pPr>
            <a:r>
              <a:rPr lang="en-GB" sz="1200" dirty="0"/>
              <a:t>[click]</a:t>
            </a:r>
          </a:p>
          <a:p>
            <a:r>
              <a:rPr lang="en-GB" sz="1200" dirty="0"/>
              <a:t>The really cool thing about this, however, is that this first pass can be pretty much anything you want. You could run a </a:t>
            </a:r>
            <a:r>
              <a:rPr lang="en-GB" sz="1200" dirty="0" err="1"/>
              <a:t>Sobel</a:t>
            </a:r>
            <a:r>
              <a:rPr lang="en-GB" sz="1200" dirty="0"/>
              <a:t>, which doesn’t even give the binary edges we need later. Or work on </a:t>
            </a:r>
            <a:r>
              <a:rPr lang="en-GB" sz="1200" dirty="0" err="1"/>
              <a:t>normals</a:t>
            </a:r>
            <a:r>
              <a:rPr lang="en-GB" sz="1200" dirty="0"/>
              <a:t>, or object Ids, which we used in SOCOM: Special Forces.</a:t>
            </a:r>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normAutofit/>
          </a:bodyPr>
          <a:lstStyle/>
          <a:p>
            <a:r>
              <a:rPr lang="en-GB" sz="1200" dirty="0"/>
              <a:t>Here’s an example from SOCOM, again contrast enhanced, </a:t>
            </a:r>
          </a:p>
          <a:p>
            <a:endParaRPr lang="en-GB" sz="1200" dirty="0"/>
          </a:p>
          <a:p>
            <a:pPr defTabSz="495239">
              <a:defRPr/>
            </a:pPr>
            <a:r>
              <a:rPr lang="en-GB" sz="1200" dirty="0"/>
              <a:t>[click]</a:t>
            </a:r>
          </a:p>
          <a:p>
            <a:r>
              <a:rPr lang="en-GB" sz="1200" dirty="0"/>
              <a:t>then the material Ids, </a:t>
            </a:r>
          </a:p>
          <a:p>
            <a:endParaRPr lang="en-GB" sz="1200" dirty="0"/>
          </a:p>
          <a:p>
            <a:pPr defTabSz="495239">
              <a:defRPr/>
            </a:pPr>
            <a:r>
              <a:rPr lang="en-GB" sz="1200" dirty="0"/>
              <a:t>[click]</a:t>
            </a:r>
          </a:p>
          <a:p>
            <a:r>
              <a:rPr lang="en-GB" sz="1200" dirty="0"/>
              <a:t>the </a:t>
            </a:r>
            <a:r>
              <a:rPr lang="en-GB" sz="1200" dirty="0" err="1"/>
              <a:t>color</a:t>
            </a:r>
            <a:r>
              <a:rPr lang="en-GB" sz="1200" dirty="0"/>
              <a:t> edges </a:t>
            </a:r>
          </a:p>
          <a:p>
            <a:endParaRPr lang="en-GB" sz="1200" dirty="0"/>
          </a:p>
          <a:p>
            <a:pPr defTabSz="495239">
              <a:defRPr/>
            </a:pPr>
            <a:r>
              <a:rPr lang="en-GB" sz="1200" dirty="0"/>
              <a:t>[click]</a:t>
            </a:r>
          </a:p>
          <a:p>
            <a:r>
              <a:rPr lang="en-GB" sz="1200" dirty="0"/>
              <a:t>and the combined edges. Note that there are still holes in the combined edges, since the </a:t>
            </a:r>
            <a:r>
              <a:rPr lang="en-GB" sz="1200" dirty="0" err="1"/>
              <a:t>color</a:t>
            </a:r>
            <a:r>
              <a:rPr lang="en-GB" sz="1200" dirty="0"/>
              <a:t> values are extremely close or equal in the source image. Maybe we could patch these </a:t>
            </a:r>
            <a:r>
              <a:rPr lang="en-GB" sz="1200" dirty="0" err="1"/>
              <a:t>these</a:t>
            </a:r>
            <a:r>
              <a:rPr lang="en-GB" sz="1200" dirty="0"/>
              <a:t> with the non-</a:t>
            </a:r>
            <a:r>
              <a:rPr lang="en-GB" sz="1200" dirty="0" err="1"/>
              <a:t>color</a:t>
            </a:r>
            <a:r>
              <a:rPr lang="en-GB" sz="1200" dirty="0"/>
              <a:t> data.</a:t>
            </a:r>
            <a:endParaRPr lang="en-GB" sz="1100" dirty="0"/>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normAutofit/>
          </a:bodyPr>
          <a:lstStyle/>
          <a:p>
            <a:r>
              <a:rPr lang="en-GB" sz="1200" dirty="0"/>
              <a:t>Here’s the non-predicated result. Notice the unfiltered black lines.</a:t>
            </a:r>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normAutofit/>
          </a:bodyPr>
          <a:lstStyle/>
          <a:p>
            <a:r>
              <a:rPr lang="en-GB" sz="1200" dirty="0"/>
              <a:t>And the predicated result.</a:t>
            </a:r>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normAutofit/>
          </a:bodyPr>
          <a:lstStyle/>
          <a:p>
            <a:r>
              <a:rPr lang="en-GB" sz="1200" dirty="0"/>
              <a:t>This is again </a:t>
            </a:r>
            <a:r>
              <a:rPr lang="en-GB" sz="1200" dirty="0" err="1"/>
              <a:t>Killzone</a:t>
            </a:r>
            <a:r>
              <a:rPr lang="en-GB" sz="1200" dirty="0"/>
              <a:t> 3 without predication.</a:t>
            </a:r>
            <a:endParaRPr lang="en-GB" sz="1100" dirty="0"/>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normAutofit/>
          </a:bodyPr>
          <a:lstStyle/>
          <a:p>
            <a:r>
              <a:rPr lang="en-GB" sz="1200" dirty="0"/>
              <a:t>...and with predication. I didn’t perfectly tweak the parameters for the image here, but I think the improvement is pretty clear.</a:t>
            </a:r>
            <a:endParaRPr lang="en-GB" sz="1100" dirty="0"/>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normAutofit fontScale="85000" lnSpcReduction="20000"/>
          </a:bodyPr>
          <a:lstStyle/>
          <a:p>
            <a:r>
              <a:rPr lang="en-GB" dirty="0" smtClean="0"/>
              <a:t>Alright, let’s wrap this up.</a:t>
            </a:r>
          </a:p>
          <a:p>
            <a:endParaRPr lang="en-GB" dirty="0" smtClean="0"/>
          </a:p>
          <a:p>
            <a:r>
              <a:rPr lang="en-GB" dirty="0" smtClean="0"/>
              <a:t>[click]</a:t>
            </a:r>
          </a:p>
          <a:p>
            <a:r>
              <a:rPr lang="en-GB" dirty="0" smtClean="0"/>
              <a:t>The message I wanted to bring across today is that how you find your edges and what you do with them is extremely important for the final result. AA systems are in the business of reducing high-frequency noise, so</a:t>
            </a:r>
            <a:r>
              <a:rPr lang="en-GB" baseline="0" dirty="0" smtClean="0"/>
              <a:t> you want to add as little to the problem as possible.</a:t>
            </a:r>
          </a:p>
          <a:p>
            <a:endParaRPr lang="en-GB" baseline="0" dirty="0" smtClean="0"/>
          </a:p>
          <a:p>
            <a:r>
              <a:rPr lang="en-GB" baseline="0" dirty="0" smtClean="0"/>
              <a:t>[click]</a:t>
            </a:r>
          </a:p>
          <a:p>
            <a:r>
              <a:rPr lang="en-GB" baseline="0" dirty="0" smtClean="0"/>
              <a:t>For us that means that we usually try to find the best quality solution within reason, and then optimize that till we meet the performance goals. We never changed parameters to compromise quality for speed.</a:t>
            </a:r>
          </a:p>
          <a:p>
            <a:endParaRPr lang="en-GB" baseline="0" dirty="0" smtClean="0"/>
          </a:p>
          <a:p>
            <a:r>
              <a:rPr lang="en-GB" baseline="0" dirty="0" smtClean="0"/>
              <a:t>[click]</a:t>
            </a:r>
          </a:p>
          <a:p>
            <a:r>
              <a:rPr lang="en-GB" dirty="0" smtClean="0"/>
              <a:t>So what I presented today is basically a small selection of hacks to make MLAA produce better results. None of these are without their own issues and I pointed out a few of them, so</a:t>
            </a:r>
            <a:r>
              <a:rPr lang="en-GB" baseline="0" dirty="0" smtClean="0"/>
              <a:t> in my opinion, post-</a:t>
            </a:r>
            <a:r>
              <a:rPr lang="en-GB" baseline="0" dirty="0" err="1" smtClean="0"/>
              <a:t>fx</a:t>
            </a:r>
            <a:r>
              <a:rPr lang="en-GB" baseline="0" dirty="0" smtClean="0"/>
              <a:t> AA remains a very interesting field of research.</a:t>
            </a:r>
          </a:p>
          <a:p>
            <a:endParaRPr lang="en-GB" baseline="0" dirty="0" smtClean="0"/>
          </a:p>
          <a:p>
            <a:r>
              <a:rPr lang="en-GB" baseline="0" dirty="0" smtClean="0"/>
              <a:t>[click]</a:t>
            </a:r>
          </a:p>
          <a:p>
            <a:r>
              <a:rPr lang="en-GB" baseline="0" dirty="0" smtClean="0"/>
              <a:t>One reason for that is that it’s not really a well understood problem, at this point. Other people may disagree with that, but I certainly don’t know how to make the perfect post-</a:t>
            </a:r>
            <a:r>
              <a:rPr lang="en-GB" baseline="0" dirty="0" err="1" smtClean="0"/>
              <a:t>fx</a:t>
            </a:r>
            <a:r>
              <a:rPr lang="en-GB" baseline="0" dirty="0" smtClean="0"/>
              <a:t> AA system.</a:t>
            </a:r>
          </a:p>
          <a:p>
            <a:endParaRPr lang="en-GB" baseline="0" dirty="0" smtClean="0"/>
          </a:p>
          <a:p>
            <a:r>
              <a:rPr lang="en-GB" baseline="0" dirty="0" smtClean="0"/>
              <a:t>[click]</a:t>
            </a:r>
          </a:p>
          <a:p>
            <a:r>
              <a:rPr lang="en-GB" baseline="0" dirty="0" smtClean="0"/>
              <a:t>This also means that we tend to classify things as “typical MLAA </a:t>
            </a:r>
            <a:r>
              <a:rPr lang="en-GB" baseline="0" dirty="0" err="1" smtClean="0"/>
              <a:t>artifacts</a:t>
            </a:r>
            <a:r>
              <a:rPr lang="en-GB" baseline="0" dirty="0" smtClean="0"/>
              <a:t>” that are actually solvable problems or just bugs.</a:t>
            </a:r>
          </a:p>
          <a:p>
            <a:endParaRPr lang="en-GB" baseline="0" dirty="0" smtClean="0"/>
          </a:p>
          <a:p>
            <a:r>
              <a:rPr lang="en-GB" baseline="0" dirty="0" smtClean="0"/>
              <a:t>[click]</a:t>
            </a:r>
          </a:p>
          <a:p>
            <a:r>
              <a:rPr lang="en-GB" baseline="0" dirty="0" smtClean="0"/>
              <a:t>Still, at the end of the day, we can and do ship big AAA titles with it successfully, because it’s a really smart idea, and I’m looking forward to seeing where it goes.</a:t>
            </a:r>
            <a:endParaRPr lang="en-GB" dirty="0"/>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normAutofit/>
          </a:bodyPr>
          <a:lstStyle/>
          <a:p>
            <a:r>
              <a:rPr lang="en-GB" sz="1200" dirty="0"/>
              <a:t>And that’s all from me. I’d like to then these teams and individuals and you for listening.  Cedric will now be talking about the God of War 3 integration and demo it to you, so you can get some intuition about how this looks in a real game.</a:t>
            </a:r>
            <a:endParaRPr lang="en-GB" sz="1100" dirty="0"/>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61E38763-D731-46F2-BFDA-4ED0ABB707D6}" type="slidenum">
              <a:rPr lang="en-US" smtClean="0"/>
              <a:pPr>
                <a:defRPr/>
              </a:pPr>
              <a:t>39</a:t>
            </a:fld>
            <a:endParaRPr lang="en-US"/>
          </a:p>
        </p:txBody>
      </p:sp>
    </p:spTree>
    <p:extLst>
      <p:ext uri="{BB962C8B-B14F-4D97-AF65-F5344CB8AC3E}">
        <p14:creationId xmlns:p14="http://schemas.microsoft.com/office/powerpoint/2010/main" val="903642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normAutofit/>
          </a:bodyPr>
          <a:lstStyle/>
          <a:p>
            <a:r>
              <a:rPr lang="en-GB" sz="1200" dirty="0"/>
              <a:t>Thank you, Cedric.</a:t>
            </a:r>
          </a:p>
          <a:p>
            <a:r>
              <a:rPr lang="en-GB" sz="1200" dirty="0"/>
              <a:t>Today I’ll be talking about </a:t>
            </a:r>
            <a:r>
              <a:rPr lang="en-GB" sz="1200" dirty="0" err="1"/>
              <a:t>Playstation</a:t>
            </a:r>
            <a:r>
              <a:rPr lang="en-GB" sz="1200" dirty="0"/>
              <a:t> Edge MLAA, which has been available to </a:t>
            </a:r>
            <a:r>
              <a:rPr lang="en-GB" sz="1200" dirty="0" err="1"/>
              <a:t>Playstation</a:t>
            </a:r>
            <a:r>
              <a:rPr lang="en-GB" sz="1200" dirty="0"/>
              <a:t> 3 developers for about a year. Most of the things I’ll talk about today are new however, and have not yet been released. This work was done in collaboration with </a:t>
            </a:r>
            <a:r>
              <a:rPr lang="en-GB" sz="1200" dirty="0" err="1"/>
              <a:t>Matteo</a:t>
            </a:r>
            <a:r>
              <a:rPr lang="en-GB" sz="1200" dirty="0"/>
              <a:t> </a:t>
            </a:r>
            <a:r>
              <a:rPr lang="en-GB" sz="1200" dirty="0" err="1"/>
              <a:t>Scapuzzi</a:t>
            </a:r>
            <a:r>
              <a:rPr lang="en-GB" sz="1200" dirty="0"/>
              <a:t>, who can’t be here today.</a:t>
            </a:r>
            <a:endParaRPr lang="en-GB" sz="1200" dirty="0"/>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61E38763-D731-46F2-BFDA-4ED0ABB707D6}" type="slidenum">
              <a:rPr lang="en-US" smtClean="0"/>
              <a:pPr>
                <a:defRPr/>
              </a:pPr>
              <a:t>41</a:t>
            </a:fld>
            <a:endParaRPr lang="en-US"/>
          </a:p>
        </p:txBody>
      </p:sp>
    </p:spTree>
    <p:extLst>
      <p:ext uri="{BB962C8B-B14F-4D97-AF65-F5344CB8AC3E}">
        <p14:creationId xmlns:p14="http://schemas.microsoft.com/office/powerpoint/2010/main" val="8845989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61E38763-D731-46F2-BFDA-4ED0ABB707D6}" type="slidenum">
              <a:rPr lang="en-US" smtClean="0"/>
              <a:pPr>
                <a:defRPr/>
              </a:pPr>
              <a:t>42</a:t>
            </a:fld>
            <a:endParaRPr lang="en-US"/>
          </a:p>
        </p:txBody>
      </p:sp>
    </p:spTree>
    <p:extLst>
      <p:ext uri="{BB962C8B-B14F-4D97-AF65-F5344CB8AC3E}">
        <p14:creationId xmlns:p14="http://schemas.microsoft.com/office/powerpoint/2010/main" val="1536585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61E38763-D731-46F2-BFDA-4ED0ABB707D6}" type="slidenum">
              <a:rPr lang="en-US" smtClean="0"/>
              <a:pPr>
                <a:defRPr/>
              </a:pPr>
              <a:t>43</a:t>
            </a:fld>
            <a:endParaRPr lang="en-US"/>
          </a:p>
        </p:txBody>
      </p:sp>
    </p:spTree>
    <p:extLst>
      <p:ext uri="{BB962C8B-B14F-4D97-AF65-F5344CB8AC3E}">
        <p14:creationId xmlns:p14="http://schemas.microsoft.com/office/powerpoint/2010/main" val="13150393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61E38763-D731-46F2-BFDA-4ED0ABB707D6}" type="slidenum">
              <a:rPr lang="en-US" smtClean="0"/>
              <a:pPr>
                <a:defRPr/>
              </a:pPr>
              <a:t>44</a:t>
            </a:fld>
            <a:endParaRPr lang="en-US"/>
          </a:p>
        </p:txBody>
      </p:sp>
    </p:spTree>
    <p:extLst>
      <p:ext uri="{BB962C8B-B14F-4D97-AF65-F5344CB8AC3E}">
        <p14:creationId xmlns:p14="http://schemas.microsoft.com/office/powerpoint/2010/main" val="30521277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lstStyle/>
          <a:p>
            <a:r>
              <a:rPr lang="en-US" sz="1200" dirty="0" smtClean="0">
                <a:latin typeface="+mn-lt"/>
                <a:ea typeface="ＭＳ Ｐゴシック" charset="0"/>
                <a:cs typeface="Arial" charset="0"/>
              </a:rPr>
              <a:t>Uses relatively advanced PS3 </a:t>
            </a:r>
            <a:r>
              <a:rPr lang="en-US" sz="1200" dirty="0" smtClean="0">
                <a:latin typeface="+mn-lt"/>
                <a:ea typeface="ＭＳ Ｐゴシック" charset="0"/>
                <a:cs typeface="Arial" charset="0"/>
              </a:rPr>
              <a:t>features</a:t>
            </a:r>
            <a:endParaRPr lang="en-US" sz="1200" dirty="0" smtClean="0">
              <a:latin typeface="+mn-lt"/>
              <a:ea typeface="ＭＳ Ｐゴシック" charset="0"/>
              <a:cs typeface="Arial" charset="0"/>
            </a:endParaRPr>
          </a:p>
          <a:p>
            <a:pPr lvl="1"/>
            <a:r>
              <a:rPr lang="en-US" sz="1200" dirty="0" smtClean="0">
                <a:latin typeface="+mn-lt"/>
                <a:ea typeface="ＭＳ Ｐゴシック" charset="0"/>
                <a:cs typeface="Arial" charset="0"/>
              </a:rPr>
              <a:t>Rarely </a:t>
            </a:r>
            <a:r>
              <a:rPr lang="en-US" sz="1200" dirty="0">
                <a:latin typeface="+mn-lt"/>
                <a:ea typeface="ＭＳ Ｐゴシック" charset="0"/>
                <a:cs typeface="Arial" charset="0"/>
              </a:rPr>
              <a:t>used monitoring feature of the SPU kernel, and GPU back-end report command</a:t>
            </a:r>
          </a:p>
          <a:p>
            <a:pPr lvl="1"/>
            <a:r>
              <a:rPr lang="en-US" sz="1200" dirty="0">
                <a:latin typeface="+mn-lt"/>
                <a:ea typeface="ＭＳ Ｐゴシック" charset="0"/>
                <a:cs typeface="Arial" charset="0"/>
              </a:rPr>
              <a:t>Allows perfect coupling between GPU and SPU MLAA task</a:t>
            </a:r>
          </a:p>
          <a:p>
            <a:endParaRPr lang="en-US" dirty="0"/>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45</a:t>
            </a:fld>
            <a:endParaRPr lang="en-US"/>
          </a:p>
        </p:txBody>
      </p:sp>
    </p:spTree>
    <p:extLst>
      <p:ext uri="{BB962C8B-B14F-4D97-AF65-F5344CB8AC3E}">
        <p14:creationId xmlns:p14="http://schemas.microsoft.com/office/powerpoint/2010/main" val="32280279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lstStyle/>
          <a:p>
            <a:r>
              <a:rPr lang="en-US" sz="1200" dirty="0">
                <a:latin typeface="+mn-lt"/>
                <a:ea typeface="ＭＳ Ｐゴシック" charset="0"/>
                <a:cs typeface="Arial" charset="0"/>
              </a:rPr>
              <a:t>Should require to keep all draw data for 1 more frame</a:t>
            </a:r>
          </a:p>
          <a:p>
            <a:pPr lvl="1"/>
            <a:r>
              <a:rPr lang="en-US" sz="1200" dirty="0">
                <a:latin typeface="+mn-lt"/>
                <a:ea typeface="ＭＳ Ｐゴシック" charset="0"/>
                <a:cs typeface="Arial" charset="0"/>
              </a:rPr>
              <a:t>Ok for post effects, very little data</a:t>
            </a:r>
          </a:p>
          <a:p>
            <a:pPr lvl="1"/>
            <a:r>
              <a:rPr lang="en-US" sz="1200" dirty="0">
                <a:latin typeface="+mn-lt"/>
                <a:ea typeface="ＭＳ Ｐゴシック" charset="0"/>
                <a:cs typeface="Arial" charset="0"/>
              </a:rPr>
              <a:t>Too difficult for geometries due to the deep renderer pipeline and the memory requirements</a:t>
            </a:r>
          </a:p>
          <a:p>
            <a:endParaRPr lang="en-US" sz="1200" dirty="0">
              <a:latin typeface="+mn-lt"/>
              <a:ea typeface="ＭＳ Ｐゴシック" charset="0"/>
              <a:cs typeface="Arial" charset="0"/>
            </a:endParaRPr>
          </a:p>
          <a:p>
            <a:r>
              <a:rPr lang="en-US" sz="1200" dirty="0">
                <a:latin typeface="+mn-lt"/>
                <a:ea typeface="ＭＳ Ｐゴシック" charset="0"/>
                <a:cs typeface="Arial" charset="0"/>
              </a:rPr>
              <a:t>God of War III trick:</a:t>
            </a:r>
          </a:p>
          <a:p>
            <a:pPr lvl="1"/>
            <a:r>
              <a:rPr lang="en-US" sz="1200" dirty="0">
                <a:latin typeface="+mn-lt"/>
                <a:ea typeface="ＭＳ Ｐゴシック" charset="0"/>
                <a:cs typeface="Arial" charset="0"/>
              </a:rPr>
              <a:t>For post MLAA geometries, use next frame geometry</a:t>
            </a:r>
          </a:p>
          <a:p>
            <a:endParaRPr lang="en-US" dirty="0"/>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46</a:t>
            </a:fld>
            <a:endParaRPr lang="en-US"/>
          </a:p>
        </p:txBody>
      </p:sp>
    </p:spTree>
    <p:extLst>
      <p:ext uri="{BB962C8B-B14F-4D97-AF65-F5344CB8AC3E}">
        <p14:creationId xmlns:p14="http://schemas.microsoft.com/office/powerpoint/2010/main" val="34386522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61E38763-D731-46F2-BFDA-4ED0ABB707D6}" type="slidenum">
              <a:rPr lang="en-US" smtClean="0"/>
              <a:pPr>
                <a:defRPr/>
              </a:pPr>
              <a:t>47</a:t>
            </a:fld>
            <a:endParaRPr lang="en-US"/>
          </a:p>
        </p:txBody>
      </p:sp>
    </p:spTree>
    <p:extLst>
      <p:ext uri="{BB962C8B-B14F-4D97-AF65-F5344CB8AC3E}">
        <p14:creationId xmlns:p14="http://schemas.microsoft.com/office/powerpoint/2010/main" val="9563926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61E38763-D731-46F2-BFDA-4ED0ABB707D6}" type="slidenum">
              <a:rPr lang="en-US" smtClean="0"/>
              <a:pPr>
                <a:defRPr/>
              </a:pPr>
              <a:t>48</a:t>
            </a:fld>
            <a:endParaRPr lang="en-US"/>
          </a:p>
        </p:txBody>
      </p:sp>
    </p:spTree>
    <p:extLst>
      <p:ext uri="{BB962C8B-B14F-4D97-AF65-F5344CB8AC3E}">
        <p14:creationId xmlns:p14="http://schemas.microsoft.com/office/powerpoint/2010/main" val="35326079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61E38763-D731-46F2-BFDA-4ED0ABB707D6}" type="slidenum">
              <a:rPr lang="en-US" smtClean="0"/>
              <a:pPr>
                <a:defRPr/>
              </a:pPr>
              <a:t>49</a:t>
            </a:fld>
            <a:endParaRPr lang="en-US"/>
          </a:p>
        </p:txBody>
      </p:sp>
    </p:spTree>
    <p:extLst>
      <p:ext uri="{BB962C8B-B14F-4D97-AF65-F5344CB8AC3E}">
        <p14:creationId xmlns:p14="http://schemas.microsoft.com/office/powerpoint/2010/main" val="2183487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normAutofit/>
          </a:bodyPr>
          <a:lstStyle/>
          <a:p>
            <a:r>
              <a:rPr lang="en-GB" sz="1200" dirty="0"/>
              <a:t>Due to the extremely tight time limit, I’ll focus on the improvements we made to early phases of MLAA, and how they affect image quality. This is sort of a “greatest hits” selection of techniques that I think are helpful for most post-process AA systems. There are more nice features in the code, but this is all I could fit in. </a:t>
            </a:r>
          </a:p>
          <a:p>
            <a:r>
              <a:rPr lang="en-GB" sz="1200" dirty="0"/>
              <a:t>If you are interested in more details, please have a look at the course notes, or if you are a PS3 developer, go and grab the actual docs.</a:t>
            </a:r>
            <a:endParaRPr lang="en-GB" sz="1200" dirty="0"/>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61E38763-D731-46F2-BFDA-4ED0ABB707D6}" type="slidenum">
              <a:rPr lang="en-US" smtClean="0"/>
              <a:pPr>
                <a:defRPr/>
              </a:pPr>
              <a:t>50</a:t>
            </a:fld>
            <a:endParaRPr lang="en-US"/>
          </a:p>
        </p:txBody>
      </p:sp>
    </p:spTree>
    <p:extLst>
      <p:ext uri="{BB962C8B-B14F-4D97-AF65-F5344CB8AC3E}">
        <p14:creationId xmlns:p14="http://schemas.microsoft.com/office/powerpoint/2010/main" val="18838044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61E38763-D731-46F2-BFDA-4ED0ABB707D6}" type="slidenum">
              <a:rPr lang="en-US" smtClean="0"/>
              <a:pPr>
                <a:defRPr/>
              </a:pPr>
              <a:t>51</a:t>
            </a:fld>
            <a:endParaRPr lang="en-US"/>
          </a:p>
        </p:txBody>
      </p:sp>
    </p:spTree>
    <p:extLst>
      <p:ext uri="{BB962C8B-B14F-4D97-AF65-F5344CB8AC3E}">
        <p14:creationId xmlns:p14="http://schemas.microsoft.com/office/powerpoint/2010/main" val="13124100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61E38763-D731-46F2-BFDA-4ED0ABB707D6}" type="slidenum">
              <a:rPr lang="en-US" smtClean="0"/>
              <a:pPr>
                <a:defRPr/>
              </a:pPr>
              <a:t>52</a:t>
            </a:fld>
            <a:endParaRPr lang="en-US"/>
          </a:p>
        </p:txBody>
      </p:sp>
    </p:spTree>
    <p:extLst>
      <p:ext uri="{BB962C8B-B14F-4D97-AF65-F5344CB8AC3E}">
        <p14:creationId xmlns:p14="http://schemas.microsoft.com/office/powerpoint/2010/main" val="39520260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61E38763-D731-46F2-BFDA-4ED0ABB707D6}" type="slidenum">
              <a:rPr lang="en-US" smtClean="0"/>
              <a:pPr>
                <a:defRPr/>
              </a:pPr>
              <a:t>53</a:t>
            </a:fld>
            <a:endParaRPr lang="en-US"/>
          </a:p>
        </p:txBody>
      </p:sp>
    </p:spTree>
    <p:extLst>
      <p:ext uri="{BB962C8B-B14F-4D97-AF65-F5344CB8AC3E}">
        <p14:creationId xmlns:p14="http://schemas.microsoft.com/office/powerpoint/2010/main" val="16709642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61E38763-D731-46F2-BFDA-4ED0ABB707D6}" type="slidenum">
              <a:rPr lang="en-US" smtClean="0"/>
              <a:pPr>
                <a:defRPr/>
              </a:pPr>
              <a:t>54</a:t>
            </a:fld>
            <a:endParaRPr lang="en-US"/>
          </a:p>
        </p:txBody>
      </p:sp>
    </p:spTree>
    <p:extLst>
      <p:ext uri="{BB962C8B-B14F-4D97-AF65-F5344CB8AC3E}">
        <p14:creationId xmlns:p14="http://schemas.microsoft.com/office/powerpoint/2010/main" val="28591953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61E38763-D731-46F2-BFDA-4ED0ABB707D6}" type="slidenum">
              <a:rPr lang="en-US" smtClean="0"/>
              <a:pPr>
                <a:defRPr/>
              </a:pPr>
              <a:t>55</a:t>
            </a:fld>
            <a:endParaRPr lang="en-US"/>
          </a:p>
        </p:txBody>
      </p:sp>
    </p:spTree>
    <p:extLst>
      <p:ext uri="{BB962C8B-B14F-4D97-AF65-F5344CB8AC3E}">
        <p14:creationId xmlns:p14="http://schemas.microsoft.com/office/powerpoint/2010/main" val="25273668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61E38763-D731-46F2-BFDA-4ED0ABB707D6}" type="slidenum">
              <a:rPr lang="en-US" smtClean="0"/>
              <a:pPr>
                <a:defRPr/>
              </a:pPr>
              <a:t>56</a:t>
            </a:fld>
            <a:endParaRPr lang="en-US"/>
          </a:p>
        </p:txBody>
      </p:sp>
    </p:spTree>
    <p:extLst>
      <p:ext uri="{BB962C8B-B14F-4D97-AF65-F5344CB8AC3E}">
        <p14:creationId xmlns:p14="http://schemas.microsoft.com/office/powerpoint/2010/main" val="4258740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61E38763-D731-46F2-BFDA-4ED0ABB707D6}" type="slidenum">
              <a:rPr lang="en-US" smtClean="0"/>
              <a:pPr>
                <a:defRPr/>
              </a:pPr>
              <a:t>57</a:t>
            </a:fld>
            <a:endParaRPr lang="en-US"/>
          </a:p>
        </p:txBody>
      </p:sp>
    </p:spTree>
    <p:extLst>
      <p:ext uri="{BB962C8B-B14F-4D97-AF65-F5344CB8AC3E}">
        <p14:creationId xmlns:p14="http://schemas.microsoft.com/office/powerpoint/2010/main" val="21992474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61E38763-D731-46F2-BFDA-4ED0ABB707D6}" type="slidenum">
              <a:rPr lang="en-US" smtClean="0"/>
              <a:pPr>
                <a:defRPr/>
              </a:pPr>
              <a:t>58</a:t>
            </a:fld>
            <a:endParaRPr lang="en-US"/>
          </a:p>
        </p:txBody>
      </p:sp>
    </p:spTree>
    <p:extLst>
      <p:ext uri="{BB962C8B-B14F-4D97-AF65-F5344CB8AC3E}">
        <p14:creationId xmlns:p14="http://schemas.microsoft.com/office/powerpoint/2010/main" val="22396080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61E38763-D731-46F2-BFDA-4ED0ABB707D6}" type="slidenum">
              <a:rPr lang="en-US" smtClean="0"/>
              <a:pPr>
                <a:defRPr/>
              </a:pPr>
              <a:t>59</a:t>
            </a:fld>
            <a:endParaRPr lang="en-US"/>
          </a:p>
        </p:txBody>
      </p:sp>
    </p:spTree>
    <p:extLst>
      <p:ext uri="{BB962C8B-B14F-4D97-AF65-F5344CB8AC3E}">
        <p14:creationId xmlns:p14="http://schemas.microsoft.com/office/powerpoint/2010/main" val="4233345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normAutofit/>
          </a:bodyPr>
          <a:lstStyle/>
          <a:p>
            <a:r>
              <a:rPr lang="en-GB" sz="1200" dirty="0"/>
              <a:t>I’ll start with some general </a:t>
            </a:r>
            <a:r>
              <a:rPr lang="en-GB" sz="1200" dirty="0" err="1"/>
              <a:t>bulletpoints</a:t>
            </a:r>
            <a:r>
              <a:rPr lang="en-GB" sz="1200" dirty="0"/>
              <a:t> about the system. </a:t>
            </a:r>
          </a:p>
          <a:p>
            <a:endParaRPr lang="en-GB" sz="1200" dirty="0"/>
          </a:p>
          <a:p>
            <a:r>
              <a:rPr lang="en-GB" sz="1200" dirty="0"/>
              <a:t>[click]</a:t>
            </a:r>
          </a:p>
          <a:p>
            <a:r>
              <a:rPr lang="en-GB" sz="1200" dirty="0"/>
              <a:t>Naturally, we run on the PS3’s SPU cores. Both our MLAA passes are actually horizontal, with a pseudo-transpose in between to make that work. For each pass, we horizontally split the </a:t>
            </a:r>
            <a:r>
              <a:rPr lang="en-GB" sz="1200" dirty="0" err="1"/>
              <a:t>framebuffer</a:t>
            </a:r>
            <a:r>
              <a:rPr lang="en-GB" sz="1200" dirty="0"/>
              <a:t> into equal-sized chunks and let one SPU loose on each of them. </a:t>
            </a:r>
          </a:p>
          <a:p>
            <a:r>
              <a:rPr lang="en-GB" sz="1200" dirty="0"/>
              <a:t>The entire operation usually takes about 10ms of total SPU time for a 720p buffer, depending on image complexity. At 30Hz, that 5% of your total SPU budget.</a:t>
            </a:r>
          </a:p>
          <a:p>
            <a:endParaRPr lang="en-GB" sz="1200" dirty="0"/>
          </a:p>
          <a:p>
            <a:pPr defTabSz="495239">
              <a:defRPr/>
            </a:pPr>
            <a:r>
              <a:rPr lang="en-GB" sz="1200" dirty="0"/>
              <a:t>[click]</a:t>
            </a:r>
          </a:p>
          <a:p>
            <a:r>
              <a:rPr lang="en-GB" sz="1200" dirty="0"/>
              <a:t>In-place processing was mandated by our game teams, to minimize memory usage, </a:t>
            </a:r>
          </a:p>
          <a:p>
            <a:endParaRPr lang="en-GB" sz="1200" dirty="0"/>
          </a:p>
          <a:p>
            <a:pPr defTabSz="495239">
              <a:defRPr/>
            </a:pPr>
            <a:r>
              <a:rPr lang="en-GB" sz="1200" dirty="0"/>
              <a:t>[click]</a:t>
            </a:r>
          </a:p>
          <a:p>
            <a:r>
              <a:rPr lang="en-GB" sz="1200" dirty="0"/>
              <a:t>and the fastest integration into a game I know of took about 2 hours, so I suppose our integration package can’t be that bad.</a:t>
            </a:r>
          </a:p>
          <a:p>
            <a:endParaRPr lang="en-GB" sz="1200" dirty="0"/>
          </a:p>
          <a:p>
            <a:pPr defTabSz="495239">
              <a:defRPr/>
            </a:pPr>
            <a:r>
              <a:rPr lang="en-GB" sz="1200" dirty="0"/>
              <a:t>[click]</a:t>
            </a:r>
          </a:p>
          <a:p>
            <a:r>
              <a:rPr lang="en-GB" sz="1200" dirty="0"/>
              <a:t>Finally, I should mention that this code has shipped in a whole lot of tiles, starting with God of War 3 last year. Many titles of our Worldwide Studios have shipped with it and many external teams are using it as well.</a:t>
            </a:r>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60</a:t>
            </a:fld>
            <a:endParaRPr lang="en-US"/>
          </a:p>
        </p:txBody>
      </p:sp>
    </p:spTree>
    <p:extLst>
      <p:ext uri="{BB962C8B-B14F-4D97-AF65-F5344CB8AC3E}">
        <p14:creationId xmlns:p14="http://schemas.microsoft.com/office/powerpoint/2010/main" val="23948344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61E38763-D731-46F2-BFDA-4ED0ABB707D6}" type="slidenum">
              <a:rPr lang="en-US" smtClean="0"/>
              <a:pPr>
                <a:defRPr/>
              </a:pPr>
              <a:t>61</a:t>
            </a:fld>
            <a:endParaRPr lang="en-US"/>
          </a:p>
        </p:txBody>
      </p:sp>
    </p:spTree>
    <p:extLst>
      <p:ext uri="{BB962C8B-B14F-4D97-AF65-F5344CB8AC3E}">
        <p14:creationId xmlns:p14="http://schemas.microsoft.com/office/powerpoint/2010/main" val="3874362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normAutofit fontScale="92500" lnSpcReduction="10000"/>
          </a:bodyPr>
          <a:lstStyle/>
          <a:p>
            <a:r>
              <a:rPr lang="en-GB" sz="1200" dirty="0"/>
              <a:t>After that short message from our sponsor, let’s talk about image quality.</a:t>
            </a:r>
          </a:p>
          <a:p>
            <a:r>
              <a:rPr lang="en-GB" sz="1200" dirty="0"/>
              <a:t>The first title shipping with MLAA was God of War 3, but originally, we looked into real-time MLAA for </a:t>
            </a:r>
            <a:r>
              <a:rPr lang="en-GB" sz="1200" dirty="0" err="1"/>
              <a:t>Killzone</a:t>
            </a:r>
            <a:r>
              <a:rPr lang="en-GB" sz="1200" dirty="0"/>
              <a:t> 3. Both of these titles are big technology showcases for us, so apart from them having to be really good games, we also need them to look great. Thus, any AA system we use needs to be a significant improvement over what was used before, which is 2xMSAA in both cases.</a:t>
            </a:r>
          </a:p>
          <a:p>
            <a:pPr defTabSz="495239">
              <a:defRPr/>
            </a:pPr>
            <a:endParaRPr lang="en-GB" sz="1200" dirty="0"/>
          </a:p>
          <a:p>
            <a:pPr defTabSz="495239">
              <a:defRPr/>
            </a:pPr>
            <a:r>
              <a:rPr lang="en-GB" sz="1200" dirty="0"/>
              <a:t>[click]</a:t>
            </a:r>
          </a:p>
          <a:p>
            <a:r>
              <a:rPr lang="en-GB" sz="1200" dirty="0"/>
              <a:t>To get this quality, we not only want to smooth features that MSAA misses, such as alpha tested geometry, but the goal is to filter every bit of opaque and transparent geometry, all reflections, refractions, shadows, etc. And we want to do this after </a:t>
            </a:r>
            <a:r>
              <a:rPr lang="en-GB" sz="1200" dirty="0" err="1"/>
              <a:t>tonemapping</a:t>
            </a:r>
            <a:r>
              <a:rPr lang="en-GB" sz="1200" dirty="0"/>
              <a:t>. This all translates to MLAA being applied quite late in the frame, and to the inputs being quite varied in terms of luminance, which requires high temporal stability.  And temporal stability is not MLAA’s greatest strength. </a:t>
            </a:r>
          </a:p>
          <a:p>
            <a:pPr defTabSz="495239">
              <a:defRPr/>
            </a:pPr>
            <a:endParaRPr lang="en-GB" sz="1200" dirty="0"/>
          </a:p>
          <a:p>
            <a:pPr defTabSz="495239">
              <a:defRPr/>
            </a:pPr>
            <a:r>
              <a:rPr lang="en-GB" sz="1200" dirty="0"/>
              <a:t>[click]</a:t>
            </a:r>
          </a:p>
          <a:p>
            <a:r>
              <a:rPr lang="en-GB" sz="1200" dirty="0"/>
              <a:t>Furthermore, </a:t>
            </a:r>
            <a:r>
              <a:rPr lang="en-GB" sz="1200" dirty="0" err="1"/>
              <a:t>jaggies</a:t>
            </a:r>
            <a:r>
              <a:rPr lang="en-GB" sz="1200" dirty="0"/>
              <a:t> and artefacts in an otherwise clean image are very noticeable, leading to what I call the “AA uncanny valley”. This means that the perceived loss of quality due to an </a:t>
            </a:r>
            <a:r>
              <a:rPr lang="en-GB" sz="1200" dirty="0" err="1"/>
              <a:t>artifact</a:t>
            </a:r>
            <a:r>
              <a:rPr lang="en-GB" sz="1200" dirty="0"/>
              <a:t> gets worse as the image gets better, making this very much an uphill battle.</a:t>
            </a:r>
          </a:p>
          <a:p>
            <a:endParaRPr lang="en-GB" sz="1200" dirty="0"/>
          </a:p>
          <a:p>
            <a:pPr defTabSz="495239">
              <a:defRPr/>
            </a:pPr>
            <a:r>
              <a:rPr lang="en-GB" sz="1200" dirty="0"/>
              <a:t>[click]</a:t>
            </a:r>
          </a:p>
          <a:p>
            <a:r>
              <a:rPr lang="en-GB" sz="1200" dirty="0"/>
              <a:t>As a starting point, we used the “</a:t>
            </a:r>
            <a:r>
              <a:rPr lang="en-GB" sz="1200" dirty="0" err="1"/>
              <a:t>color</a:t>
            </a:r>
            <a:r>
              <a:rPr lang="en-GB" sz="1200" dirty="0"/>
              <a:t>” version of MLAA that Alex proposed in his original paper, which doesn’t seem to be what most people are using. It gave us better quality, so we went with this more expensive approach. This is interesting by itself, but I don’t have the time to go into this here.</a:t>
            </a:r>
          </a:p>
          <a:p>
            <a:r>
              <a:rPr lang="en-GB" sz="1200" dirty="0"/>
              <a:t>So without further rambling, let’s have a look at the improvements.</a:t>
            </a:r>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normAutofit/>
          </a:bodyPr>
          <a:lstStyle/>
          <a:p>
            <a:r>
              <a:rPr lang="en-GB" sz="1200" dirty="0"/>
              <a:t>This is the God of War 3 spike room, which has been our go-to image since the initial development of the system. This is not actually what this room looks like in the final game, but I’ll be using that as the source image.</a:t>
            </a:r>
            <a:endParaRPr lang="en-GB" sz="1200" dirty="0"/>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19900" cy="3838575"/>
          </a:xfrm>
        </p:spPr>
      </p:sp>
      <p:sp>
        <p:nvSpPr>
          <p:cNvPr id="3" name="Notes Placeholder 2"/>
          <p:cNvSpPr>
            <a:spLocks noGrp="1"/>
          </p:cNvSpPr>
          <p:nvPr>
            <p:ph type="body" idx="1"/>
          </p:nvPr>
        </p:nvSpPr>
        <p:spPr/>
        <p:txBody>
          <a:bodyPr>
            <a:normAutofit/>
          </a:bodyPr>
          <a:lstStyle/>
          <a:p>
            <a:r>
              <a:rPr lang="en-GB" sz="1200" dirty="0"/>
              <a:t>We’ll start by looking at this cut-out.</a:t>
            </a:r>
            <a:endParaRPr lang="en-GB" sz="1100" dirty="0"/>
          </a:p>
        </p:txBody>
      </p:sp>
      <p:sp>
        <p:nvSpPr>
          <p:cNvPr id="4" name="Slide Number Placeholder 3"/>
          <p:cNvSpPr>
            <a:spLocks noGrp="1"/>
          </p:cNvSpPr>
          <p:nvPr>
            <p:ph type="sldNum" sz="quarter" idx="10"/>
          </p:nvPr>
        </p:nvSpPr>
        <p:spPr/>
        <p:txBody>
          <a:bodyPr/>
          <a:lstStyle/>
          <a:p>
            <a:pPr>
              <a:defRPr/>
            </a:pPr>
            <a:fld id="{61E38763-D731-46F2-BFDA-4ED0ABB707D6}"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541814" y="484203"/>
            <a:ext cx="9752648" cy="404826"/>
          </a:xfrm>
          <a:prstGeom prst="rect">
            <a:avLst/>
          </a:prstGeom>
        </p:spPr>
        <p:txBody>
          <a:bodyPr lIns="91338" tIns="45670" rIns="91338" bIns="45670" rtlCol="0">
            <a:normAutofit/>
          </a:bodyPr>
          <a:lstStyle/>
          <a:p>
            <a:r>
              <a:rPr lang="en-US" smtClean="0"/>
              <a:t>Click to edit Master title style</a:t>
            </a:r>
            <a:endParaRPr lang="en-US" dirty="0"/>
          </a:p>
        </p:txBody>
      </p:sp>
      <p:sp>
        <p:nvSpPr>
          <p:cNvPr id="12" name="Text Placeholder 2"/>
          <p:cNvSpPr>
            <a:spLocks noGrp="1"/>
          </p:cNvSpPr>
          <p:nvPr>
            <p:ph idx="1"/>
          </p:nvPr>
        </p:nvSpPr>
        <p:spPr>
          <a:xfrm>
            <a:off x="541814" y="889029"/>
            <a:ext cx="9752648" cy="2879124"/>
          </a:xfrm>
          <a:prstGeom prst="rect">
            <a:avLst/>
          </a:prstGeom>
        </p:spPr>
        <p:txBody>
          <a:bodyPr lIns="91338" tIns="45670" rIns="91338" bIns="45670" rtlCol="0">
            <a:normAutofit/>
          </a:bodyPr>
          <a:lstStyle>
            <a:lvl1pPr>
              <a:defRPr sz="1800">
                <a:solidFill>
                  <a:schemeClr val="tx1">
                    <a:lumMod val="75000"/>
                    <a:lumOff val="25000"/>
                  </a:schemeClr>
                </a:solidFill>
              </a:defRPr>
            </a:lvl1pPr>
            <a:lvl2pPr>
              <a:defRPr sz="1500" b="0" i="0">
                <a:latin typeface="Arial"/>
                <a:cs typeface="Arial"/>
              </a:defRPr>
            </a:lvl2pPr>
            <a:lvl3pPr>
              <a:defRPr sz="1400" b="0" i="0">
                <a:latin typeface="Arial"/>
                <a:cs typeface="Arial"/>
              </a:defRPr>
            </a:lvl3pPr>
          </a:lstStyle>
          <a:p>
            <a:pPr lvl="0"/>
            <a:r>
              <a:rPr lang="en-US" smtClean="0"/>
              <a:t>Click to edit Master text styles</a:t>
            </a:r>
          </a:p>
          <a:p>
            <a:pPr lvl="1"/>
            <a:r>
              <a:rPr lang="en-US" smtClean="0"/>
              <a:t>Second level</a:t>
            </a:r>
          </a:p>
          <a:p>
            <a:pPr lvl="2"/>
            <a:r>
              <a:rPr lang="en-US" smtClean="0"/>
              <a:t>Third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1338" y="484188"/>
            <a:ext cx="9753600" cy="404812"/>
          </a:xfrm>
        </p:spPr>
        <p:txBody>
          <a:bodyPr/>
          <a:lstStyle/>
          <a:p>
            <a:r>
              <a:rPr lang="en-US" smtClean="0"/>
              <a:t>Click to edit Master title style</a:t>
            </a:r>
            <a:endParaRPr lang="en-US"/>
          </a:p>
        </p:txBody>
      </p:sp>
      <p:sp>
        <p:nvSpPr>
          <p:cNvPr id="3" name="Content Placeholder 2"/>
          <p:cNvSpPr>
            <a:spLocks noGrp="1"/>
          </p:cNvSpPr>
          <p:nvPr>
            <p:ph idx="1"/>
          </p:nvPr>
        </p:nvSpPr>
        <p:spPr>
          <a:xfrm>
            <a:off x="541338" y="889000"/>
            <a:ext cx="9753600" cy="402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541814" y="484203"/>
            <a:ext cx="9752648" cy="404826"/>
          </a:xfrm>
          <a:prstGeom prst="rect">
            <a:avLst/>
          </a:prstGeom>
        </p:spPr>
        <p:txBody>
          <a:bodyPr lIns="91338" tIns="45670" rIns="91338" bIns="45670" rtlCol="0">
            <a:normAutofit/>
          </a:bodyPr>
          <a:lstStyle/>
          <a:p>
            <a:r>
              <a:rPr lang="en-US" smtClean="0"/>
              <a:t>Click to edit Master title style</a:t>
            </a:r>
            <a:endParaRPr lang="en-US" dirty="0"/>
          </a:p>
        </p:txBody>
      </p:sp>
      <p:sp>
        <p:nvSpPr>
          <p:cNvPr id="12" name="Text Placeholder 2"/>
          <p:cNvSpPr>
            <a:spLocks noGrp="1"/>
          </p:cNvSpPr>
          <p:nvPr>
            <p:ph idx="1"/>
          </p:nvPr>
        </p:nvSpPr>
        <p:spPr>
          <a:xfrm>
            <a:off x="541814" y="889029"/>
            <a:ext cx="9752648" cy="2879124"/>
          </a:xfrm>
          <a:prstGeom prst="rect">
            <a:avLst/>
          </a:prstGeom>
        </p:spPr>
        <p:txBody>
          <a:bodyPr lIns="91338" tIns="45670" rIns="91338" bIns="45670" rtlCol="0">
            <a:normAutofit/>
          </a:bodyPr>
          <a:lstStyle>
            <a:lvl1pPr>
              <a:defRPr sz="1800">
                <a:solidFill>
                  <a:schemeClr val="tx1">
                    <a:lumMod val="75000"/>
                    <a:lumOff val="25000"/>
                  </a:schemeClr>
                </a:solidFill>
              </a:defRPr>
            </a:lvl1pPr>
            <a:lvl2pPr>
              <a:defRPr sz="1500" b="0" i="0">
                <a:latin typeface="Arial"/>
                <a:cs typeface="Arial"/>
              </a:defRPr>
            </a:lvl2pPr>
            <a:lvl3pPr>
              <a:defRPr sz="1400" b="0" i="0">
                <a:latin typeface="Arial"/>
                <a:cs typeface="Arial"/>
              </a:defRPr>
            </a:lvl3pPr>
          </a:lstStyle>
          <a:p>
            <a:pPr lvl="0"/>
            <a:r>
              <a:rPr lang="en-US" smtClean="0"/>
              <a:t>Click to edit Master text styles</a:t>
            </a:r>
          </a:p>
          <a:p>
            <a:pPr lvl="1"/>
            <a:r>
              <a:rPr lang="en-US" smtClean="0"/>
              <a:t>Second level</a:t>
            </a:r>
          </a:p>
          <a:p>
            <a:pPr lvl="2"/>
            <a:r>
              <a:rPr lang="en-US" smtClean="0"/>
              <a:t>Third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2721" y="1894698"/>
            <a:ext cx="9210834" cy="1307370"/>
          </a:xfrm>
        </p:spPr>
        <p:txBody>
          <a:bodyPr/>
          <a:lstStyle/>
          <a:p>
            <a:r>
              <a:rPr lang="en-US" smtClean="0"/>
              <a:t>Click to edit Master title style</a:t>
            </a:r>
            <a:endParaRPr lang="en-US"/>
          </a:p>
        </p:txBody>
      </p:sp>
      <p:sp>
        <p:nvSpPr>
          <p:cNvPr id="3" name="Subtitle 2"/>
          <p:cNvSpPr>
            <a:spLocks noGrp="1"/>
          </p:cNvSpPr>
          <p:nvPr>
            <p:ph type="subTitle" idx="1"/>
          </p:nvPr>
        </p:nvSpPr>
        <p:spPr>
          <a:xfrm>
            <a:off x="1625441" y="3456199"/>
            <a:ext cx="7585393" cy="1558678"/>
          </a:xfrm>
        </p:spPr>
        <p:txBody>
          <a:bodyPr/>
          <a:lstStyle>
            <a:lvl1pPr marL="0" indent="0" algn="ctr">
              <a:buNone/>
              <a:defRPr>
                <a:solidFill>
                  <a:schemeClr val="tx1">
                    <a:tint val="75000"/>
                  </a:schemeClr>
                </a:solidFill>
              </a:defRPr>
            </a:lvl1pPr>
            <a:lvl2pPr marL="541744" indent="0" algn="ctr">
              <a:buNone/>
              <a:defRPr>
                <a:solidFill>
                  <a:schemeClr val="tx1">
                    <a:tint val="75000"/>
                  </a:schemeClr>
                </a:solidFill>
              </a:defRPr>
            </a:lvl2pPr>
            <a:lvl3pPr marL="1083487" indent="0" algn="ctr">
              <a:buNone/>
              <a:defRPr>
                <a:solidFill>
                  <a:schemeClr val="tx1">
                    <a:tint val="75000"/>
                  </a:schemeClr>
                </a:solidFill>
              </a:defRPr>
            </a:lvl3pPr>
            <a:lvl4pPr marL="1625231" indent="0" algn="ctr">
              <a:buNone/>
              <a:defRPr>
                <a:solidFill>
                  <a:schemeClr val="tx1">
                    <a:tint val="75000"/>
                  </a:schemeClr>
                </a:solidFill>
              </a:defRPr>
            </a:lvl4pPr>
            <a:lvl5pPr marL="2166975" indent="0" algn="ctr">
              <a:buNone/>
              <a:defRPr>
                <a:solidFill>
                  <a:schemeClr val="tx1">
                    <a:tint val="75000"/>
                  </a:schemeClr>
                </a:solidFill>
              </a:defRPr>
            </a:lvl5pPr>
            <a:lvl6pPr marL="2708719" indent="0" algn="ctr">
              <a:buNone/>
              <a:defRPr>
                <a:solidFill>
                  <a:schemeClr val="tx1">
                    <a:tint val="75000"/>
                  </a:schemeClr>
                </a:solidFill>
              </a:defRPr>
            </a:lvl6pPr>
            <a:lvl7pPr marL="3250462" indent="0" algn="ctr">
              <a:buNone/>
              <a:defRPr>
                <a:solidFill>
                  <a:schemeClr val="tx1">
                    <a:tint val="75000"/>
                  </a:schemeClr>
                </a:solidFill>
              </a:defRPr>
            </a:lvl7pPr>
            <a:lvl8pPr marL="3792206" indent="0" algn="ctr">
              <a:buNone/>
              <a:defRPr>
                <a:solidFill>
                  <a:schemeClr val="tx1">
                    <a:tint val="75000"/>
                  </a:schemeClr>
                </a:solidFill>
              </a:defRPr>
            </a:lvl8pPr>
            <a:lvl9pPr marL="433395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18DD6DF-9FBE-4A06-8857-18D89BD3F5FD}" type="datetime1">
              <a:rPr lang="en-US"/>
              <a:pPr>
                <a:defRPr/>
              </a:pPr>
              <a:t>8/18/2011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D71706B-5EFF-42FA-AC28-940826F3AE02}" type="slidenum">
              <a:rPr lang="en-US"/>
              <a:pPr>
                <a:defRPr/>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RichardBG05.jpg"/>
          <p:cNvPicPr>
            <a:picLocks noChangeAspect="1"/>
          </p:cNvPicPr>
          <p:nvPr/>
        </p:nvPicPr>
        <p:blipFill>
          <a:blip r:embed="rId6"/>
          <a:stretch>
            <a:fillRect/>
          </a:stretch>
        </p:blipFill>
        <p:spPr>
          <a:xfrm>
            <a:off x="2654834" y="1497988"/>
            <a:ext cx="8181440" cy="4593892"/>
          </a:xfrm>
          <a:prstGeom prst="rect">
            <a:avLst/>
          </a:prstGeom>
        </p:spPr>
      </p:pic>
      <p:sp>
        <p:nvSpPr>
          <p:cNvPr id="1027" name="Title Placeholder 1"/>
          <p:cNvSpPr>
            <a:spLocks noGrp="1"/>
          </p:cNvSpPr>
          <p:nvPr>
            <p:ph type="title"/>
          </p:nvPr>
        </p:nvSpPr>
        <p:spPr bwMode="auto">
          <a:xfrm>
            <a:off x="541338" y="484188"/>
            <a:ext cx="9753600" cy="404812"/>
          </a:xfrm>
          <a:prstGeom prst="rect">
            <a:avLst/>
          </a:prstGeom>
          <a:noFill/>
          <a:ln w="9525">
            <a:noFill/>
            <a:miter lim="800000"/>
            <a:headEnd/>
            <a:tailEnd/>
          </a:ln>
        </p:spPr>
        <p:txBody>
          <a:bodyPr vert="horz" wrap="square" lIns="91294" tIns="45647" rIns="91294" bIns="45647" numCol="1" anchor="ctr" anchorCtr="0" compatLnSpc="1">
            <a:prstTxWarp prst="textNoShape">
              <a:avLst/>
            </a:prstTxWarp>
          </a:bodyPr>
          <a:lstStyle/>
          <a:p>
            <a:pPr lvl="0"/>
            <a:r>
              <a:rPr lang="en-GB" smtClean="0"/>
              <a:t>Click to edit Headline Text</a:t>
            </a:r>
            <a:endParaRPr lang="en-US" smtClean="0"/>
          </a:p>
        </p:txBody>
      </p:sp>
      <p:sp>
        <p:nvSpPr>
          <p:cNvPr id="1028" name="Text Placeholder 2"/>
          <p:cNvSpPr>
            <a:spLocks noGrp="1"/>
          </p:cNvSpPr>
          <p:nvPr>
            <p:ph type="body" idx="1"/>
          </p:nvPr>
        </p:nvSpPr>
        <p:spPr bwMode="auto">
          <a:xfrm>
            <a:off x="541338" y="889000"/>
            <a:ext cx="9753600" cy="4025900"/>
          </a:xfrm>
          <a:prstGeom prst="rect">
            <a:avLst/>
          </a:prstGeom>
          <a:noFill/>
          <a:ln w="9525">
            <a:noFill/>
            <a:miter lim="800000"/>
            <a:headEnd/>
            <a:tailEnd/>
          </a:ln>
        </p:spPr>
        <p:txBody>
          <a:bodyPr vert="horz" wrap="square" lIns="91294" tIns="45647" rIns="91294" bIns="45647" numCol="1" anchor="t" anchorCtr="0" compatLnSpc="1">
            <a:prstTxWarp prst="textNoShape">
              <a:avLst/>
            </a:prstTxWarp>
          </a:bodyPr>
          <a:lstStyle/>
          <a:p>
            <a:pPr lvl="0"/>
            <a:r>
              <a:rPr lang="en-GB" dirty="0" smtClean="0"/>
              <a:t>Click to edit Subtitle Text</a:t>
            </a:r>
          </a:p>
          <a:p>
            <a:pPr lvl="1"/>
            <a:r>
              <a:rPr lang="en-GB" dirty="0" smtClean="0"/>
              <a:t>Level 2 Main Body Text</a:t>
            </a:r>
          </a:p>
          <a:p>
            <a:pPr lvl="2"/>
            <a:r>
              <a:rPr lang="en-GB" dirty="0" smtClean="0"/>
              <a:t>Bullet Points</a:t>
            </a:r>
          </a:p>
        </p:txBody>
      </p:sp>
      <p:pic>
        <p:nvPicPr>
          <p:cNvPr id="1029" name="Picture 9" descr="SCEE_Logo.png"/>
          <p:cNvPicPr>
            <a:picLocks noChangeAspect="1"/>
          </p:cNvPicPr>
          <p:nvPr/>
        </p:nvPicPr>
        <p:blipFill>
          <a:blip r:embed="rId7"/>
          <a:srcRect/>
          <a:stretch>
            <a:fillRect/>
          </a:stretch>
        </p:blipFill>
        <p:spPr bwMode="auto">
          <a:xfrm>
            <a:off x="9937408" y="4987640"/>
            <a:ext cx="530333" cy="763162"/>
          </a:xfrm>
          <a:prstGeom prst="rect">
            <a:avLst/>
          </a:prstGeom>
          <a:noFill/>
          <a:ln w="9525">
            <a:noFill/>
            <a:miter lim="800000"/>
            <a:headEnd/>
            <a:tailEnd/>
          </a:ln>
        </p:spPr>
      </p:pic>
      <p:sp>
        <p:nvSpPr>
          <p:cNvPr id="12" name="TextBox 11"/>
          <p:cNvSpPr txBox="1">
            <a:spLocks noChangeArrowheads="1"/>
          </p:cNvSpPr>
          <p:nvPr/>
        </p:nvSpPr>
        <p:spPr bwMode="auto">
          <a:xfrm>
            <a:off x="6091382" y="6650182"/>
            <a:ext cx="4516438" cy="238306"/>
          </a:xfrm>
          <a:prstGeom prst="rect">
            <a:avLst/>
          </a:prstGeom>
          <a:noFill/>
          <a:ln w="9525">
            <a:noFill/>
            <a:miter lim="800000"/>
            <a:headEnd/>
            <a:tailEnd/>
          </a:ln>
        </p:spPr>
        <p:txBody>
          <a:bodyPr lIns="91294" tIns="45647" rIns="91294" bIns="45647">
            <a:spAutoFit/>
          </a:bodyPr>
          <a:lstStyle/>
          <a:p>
            <a:pPr algn="r" fontAlgn="auto">
              <a:spcBef>
                <a:spcPts val="0"/>
              </a:spcBef>
              <a:spcAft>
                <a:spcPts val="0"/>
              </a:spcAft>
              <a:defRPr/>
            </a:pPr>
            <a:r>
              <a:rPr lang="en-US" sz="900" dirty="0">
                <a:latin typeface="Arial"/>
                <a:cs typeface="Arial"/>
              </a:rPr>
              <a:t>Confidential Information of Sony Computer Entertainment Worldwide Studios</a:t>
            </a:r>
          </a:p>
        </p:txBody>
      </p:sp>
      <p:sp>
        <p:nvSpPr>
          <p:cNvPr id="7" name="TextBox 6"/>
          <p:cNvSpPr txBox="1"/>
          <p:nvPr/>
        </p:nvSpPr>
        <p:spPr>
          <a:xfrm>
            <a:off x="249382" y="5594935"/>
            <a:ext cx="3387436" cy="329582"/>
          </a:xfrm>
          <a:prstGeom prst="rect">
            <a:avLst/>
          </a:prstGeom>
          <a:noFill/>
        </p:spPr>
        <p:txBody>
          <a:bodyPr wrap="square" lIns="91338" tIns="45670" rIns="91338" bIns="45670" rtlCol="0">
            <a:spAutoFit/>
          </a:bodyPr>
          <a:lstStyle/>
          <a:p>
            <a:pPr marL="0" marR="0" indent="0" algn="l" defTabSz="456682" rtl="0" eaLnBrk="1" fontAlgn="base" latinLnBrk="0" hangingPunct="1">
              <a:lnSpc>
                <a:spcPct val="100000"/>
              </a:lnSpc>
              <a:spcBef>
                <a:spcPct val="0"/>
              </a:spcBef>
              <a:spcAft>
                <a:spcPct val="0"/>
              </a:spcAft>
              <a:buClrTx/>
              <a:buSzTx/>
              <a:buFontTx/>
              <a:buNone/>
              <a:tabLst/>
              <a:defRPr/>
            </a:pPr>
            <a:r>
              <a:rPr lang="en-GB" sz="1500" b="0" baseline="0" dirty="0" smtClean="0">
                <a:solidFill>
                  <a:schemeClr val="bg1">
                    <a:lumMod val="50000"/>
                  </a:schemeClr>
                </a:solidFill>
                <a:effectLst/>
                <a:latin typeface="Calibri" pitchFamily="34" charset="0"/>
                <a:ea typeface="Adobe Heiti Std R" pitchFamily="34" charset="-128"/>
                <a:cs typeface="Courier New" pitchFamily="49" charset="0"/>
              </a:rPr>
              <a:t>Advanced Technology Group SCE WWS</a:t>
            </a:r>
            <a:r>
              <a:rPr lang="en-US" sz="1500" b="0" baseline="0" dirty="0" smtClean="0">
                <a:solidFill>
                  <a:schemeClr val="bg1">
                    <a:lumMod val="50000"/>
                  </a:schemeClr>
                </a:solidFill>
                <a:effectLst/>
                <a:latin typeface="Calibri" pitchFamily="34" charset="0"/>
                <a:ea typeface="Adobe Heiti Std R" pitchFamily="34" charset="-128"/>
                <a:cs typeface="Courier New" pitchFamily="49" charset="0"/>
              </a:rPr>
              <a:t> </a:t>
            </a:r>
            <a:endParaRPr lang="en-US" sz="1500" b="0" baseline="0" dirty="0">
              <a:solidFill>
                <a:schemeClr val="bg1">
                  <a:lumMod val="50000"/>
                </a:schemeClr>
              </a:solidFill>
              <a:effectLst/>
              <a:latin typeface="Calibri" pitchFamily="34" charset="0"/>
              <a:ea typeface="Adobe Heiti Std R" pitchFamily="34" charset="-128"/>
              <a:cs typeface="Courier New" pitchFamily="49" charset="0"/>
            </a:endParaRPr>
          </a:p>
        </p:txBody>
      </p:sp>
      <p:sp>
        <p:nvSpPr>
          <p:cNvPr id="9" name="TextBox 8"/>
          <p:cNvSpPr txBox="1"/>
          <p:nvPr/>
        </p:nvSpPr>
        <p:spPr>
          <a:xfrm>
            <a:off x="2015837" y="5876448"/>
            <a:ext cx="7199454" cy="215343"/>
          </a:xfrm>
          <a:prstGeom prst="rect">
            <a:avLst/>
          </a:prstGeom>
          <a:noFill/>
        </p:spPr>
        <p:txBody>
          <a:bodyPr wrap="square" lIns="91338" tIns="45670" rIns="91338" bIns="45670" rtlCol="0">
            <a:spAutoFit/>
          </a:bodyPr>
          <a:lstStyle/>
          <a:p>
            <a:pPr marL="0" marR="0" indent="0" algn="l" defTabSz="456682" rtl="0" eaLnBrk="1" fontAlgn="base" latinLnBrk="0" hangingPunct="1">
              <a:lnSpc>
                <a:spcPct val="100000"/>
              </a:lnSpc>
              <a:spcBef>
                <a:spcPct val="0"/>
              </a:spcBef>
              <a:spcAft>
                <a:spcPct val="0"/>
              </a:spcAft>
              <a:buClrTx/>
              <a:buSzTx/>
              <a:buFontTx/>
              <a:buNone/>
              <a:tabLst/>
              <a:defRPr/>
            </a:pPr>
            <a:r>
              <a:rPr lang="en-US" sz="800" kern="1200" baseline="0" dirty="0" smtClean="0">
                <a:solidFill>
                  <a:schemeClr val="bg1">
                    <a:lumMod val="75000"/>
                  </a:schemeClr>
                </a:solidFill>
                <a:latin typeface="Arial" charset="0"/>
                <a:ea typeface="+mn-ea"/>
                <a:cs typeface="+mn-cs"/>
              </a:rPr>
              <a:t>This presentation and its content is copyright of Sony Computer Entertainment Europe Limited - © Sony Computer Entertainment Europe Limited 2011.</a:t>
            </a:r>
            <a:endParaRPr lang="en-US" sz="800" b="0" baseline="0" dirty="0">
              <a:solidFill>
                <a:schemeClr val="bg1">
                  <a:lumMod val="75000"/>
                </a:schemeClr>
              </a:solidFill>
              <a:effectLst/>
              <a:latin typeface="Calibri" pitchFamily="34" charset="0"/>
              <a:ea typeface="Adobe Heiti Std R" pitchFamily="34" charset="-128"/>
              <a:cs typeface="Courier New" pitchFamily="49" charset="0"/>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52" r:id="rId4"/>
  </p:sldLayoutIdLst>
  <p:txStyles>
    <p:titleStyle>
      <a:lvl1pPr algn="l" defTabSz="456682" rtl="0" eaLnBrk="1" fontAlgn="base" hangingPunct="1">
        <a:spcBef>
          <a:spcPct val="0"/>
        </a:spcBef>
        <a:spcAft>
          <a:spcPct val="0"/>
        </a:spcAft>
        <a:defRPr sz="2400" b="1" kern="1200">
          <a:solidFill>
            <a:srgbClr val="595959"/>
          </a:solidFill>
          <a:latin typeface="Arial"/>
          <a:ea typeface="+mj-ea"/>
          <a:cs typeface="Arial"/>
        </a:defRPr>
      </a:lvl1pPr>
      <a:lvl2pPr algn="l" defTabSz="456682" rtl="0" eaLnBrk="1" fontAlgn="base" hangingPunct="1">
        <a:spcBef>
          <a:spcPct val="0"/>
        </a:spcBef>
        <a:spcAft>
          <a:spcPct val="0"/>
        </a:spcAft>
        <a:defRPr sz="2400" b="1">
          <a:solidFill>
            <a:srgbClr val="595959"/>
          </a:solidFill>
          <a:latin typeface="Arial" charset="0"/>
          <a:cs typeface="Arial" charset="0"/>
        </a:defRPr>
      </a:lvl2pPr>
      <a:lvl3pPr algn="l" defTabSz="456682" rtl="0" eaLnBrk="1" fontAlgn="base" hangingPunct="1">
        <a:spcBef>
          <a:spcPct val="0"/>
        </a:spcBef>
        <a:spcAft>
          <a:spcPct val="0"/>
        </a:spcAft>
        <a:defRPr sz="2400" b="1">
          <a:solidFill>
            <a:srgbClr val="595959"/>
          </a:solidFill>
          <a:latin typeface="Arial" charset="0"/>
          <a:cs typeface="Arial" charset="0"/>
        </a:defRPr>
      </a:lvl3pPr>
      <a:lvl4pPr algn="l" defTabSz="456682" rtl="0" eaLnBrk="1" fontAlgn="base" hangingPunct="1">
        <a:spcBef>
          <a:spcPct val="0"/>
        </a:spcBef>
        <a:spcAft>
          <a:spcPct val="0"/>
        </a:spcAft>
        <a:defRPr sz="2400" b="1">
          <a:solidFill>
            <a:srgbClr val="595959"/>
          </a:solidFill>
          <a:latin typeface="Arial" charset="0"/>
          <a:cs typeface="Arial" charset="0"/>
        </a:defRPr>
      </a:lvl4pPr>
      <a:lvl5pPr algn="l" defTabSz="456682" rtl="0" eaLnBrk="1" fontAlgn="base" hangingPunct="1">
        <a:spcBef>
          <a:spcPct val="0"/>
        </a:spcBef>
        <a:spcAft>
          <a:spcPct val="0"/>
        </a:spcAft>
        <a:defRPr sz="2400" b="1">
          <a:solidFill>
            <a:srgbClr val="595959"/>
          </a:solidFill>
          <a:latin typeface="Arial" charset="0"/>
          <a:cs typeface="Arial" charset="0"/>
        </a:defRPr>
      </a:lvl5pPr>
      <a:lvl6pPr marL="456682" algn="l" defTabSz="456682" rtl="0" eaLnBrk="1" fontAlgn="base" hangingPunct="1">
        <a:spcBef>
          <a:spcPct val="0"/>
        </a:spcBef>
        <a:spcAft>
          <a:spcPct val="0"/>
        </a:spcAft>
        <a:defRPr sz="2400" b="1">
          <a:solidFill>
            <a:srgbClr val="595959"/>
          </a:solidFill>
          <a:latin typeface="Arial" charset="0"/>
          <a:cs typeface="Arial" charset="0"/>
        </a:defRPr>
      </a:lvl6pPr>
      <a:lvl7pPr marL="913370" algn="l" defTabSz="456682" rtl="0" eaLnBrk="1" fontAlgn="base" hangingPunct="1">
        <a:spcBef>
          <a:spcPct val="0"/>
        </a:spcBef>
        <a:spcAft>
          <a:spcPct val="0"/>
        </a:spcAft>
        <a:defRPr sz="2400" b="1">
          <a:solidFill>
            <a:srgbClr val="595959"/>
          </a:solidFill>
          <a:latin typeface="Arial" charset="0"/>
          <a:cs typeface="Arial" charset="0"/>
        </a:defRPr>
      </a:lvl7pPr>
      <a:lvl8pPr marL="1370046" algn="l" defTabSz="456682" rtl="0" eaLnBrk="1" fontAlgn="base" hangingPunct="1">
        <a:spcBef>
          <a:spcPct val="0"/>
        </a:spcBef>
        <a:spcAft>
          <a:spcPct val="0"/>
        </a:spcAft>
        <a:defRPr sz="2400" b="1">
          <a:solidFill>
            <a:srgbClr val="595959"/>
          </a:solidFill>
          <a:latin typeface="Arial" charset="0"/>
          <a:cs typeface="Arial" charset="0"/>
        </a:defRPr>
      </a:lvl8pPr>
      <a:lvl9pPr marL="1826735" algn="l" defTabSz="456682" rtl="0" eaLnBrk="1" fontAlgn="base" hangingPunct="1">
        <a:spcBef>
          <a:spcPct val="0"/>
        </a:spcBef>
        <a:spcAft>
          <a:spcPct val="0"/>
        </a:spcAft>
        <a:defRPr sz="2400" b="1">
          <a:solidFill>
            <a:srgbClr val="595959"/>
          </a:solidFill>
          <a:latin typeface="Arial" charset="0"/>
          <a:cs typeface="Arial" charset="0"/>
        </a:defRPr>
      </a:lvl9pPr>
    </p:titleStyle>
    <p:bodyStyle>
      <a:lvl1pPr marL="342513" indent="-342513" algn="l" defTabSz="456682" rtl="0" eaLnBrk="1" fontAlgn="base" hangingPunct="1">
        <a:spcBef>
          <a:spcPct val="20000"/>
        </a:spcBef>
        <a:spcAft>
          <a:spcPct val="0"/>
        </a:spcAft>
        <a:buFont typeface="Arial" charset="0"/>
        <a:defRPr b="1" kern="1200">
          <a:solidFill>
            <a:srgbClr val="404040"/>
          </a:solidFill>
          <a:latin typeface="Arial"/>
          <a:ea typeface="+mn-ea"/>
          <a:cs typeface="Arial"/>
        </a:defRPr>
      </a:lvl1pPr>
      <a:lvl2pPr marL="742107" indent="-285425" algn="l" defTabSz="456682" rtl="0" eaLnBrk="1" fontAlgn="base" hangingPunct="1">
        <a:spcBef>
          <a:spcPct val="20000"/>
        </a:spcBef>
        <a:spcAft>
          <a:spcPct val="0"/>
        </a:spcAft>
        <a:buFont typeface="Arial" charset="0"/>
        <a:defRPr sz="1500" kern="1200">
          <a:solidFill>
            <a:schemeClr val="tx1"/>
          </a:solidFill>
          <a:latin typeface="Arial"/>
          <a:ea typeface="+mn-ea"/>
          <a:cs typeface="Arial"/>
        </a:defRPr>
      </a:lvl2pPr>
      <a:lvl3pPr marL="1140120" indent="-226751" algn="l" defTabSz="456682" rtl="0" eaLnBrk="1" fontAlgn="base" hangingPunct="1">
        <a:spcBef>
          <a:spcPct val="20000"/>
        </a:spcBef>
        <a:spcAft>
          <a:spcPct val="0"/>
        </a:spcAft>
        <a:buFont typeface="Arial" charset="0"/>
        <a:buChar char="•"/>
        <a:defRPr sz="1400" kern="1200">
          <a:solidFill>
            <a:schemeClr val="tx1"/>
          </a:solidFill>
          <a:latin typeface="Arial"/>
          <a:ea typeface="+mn-ea"/>
          <a:cs typeface="Arial"/>
        </a:defRPr>
      </a:lvl3pPr>
      <a:lvl4pPr marL="1598388" indent="-228337" algn="l" defTabSz="456682" rtl="0" eaLnBrk="1" fontAlgn="base" hangingPunct="1">
        <a:spcBef>
          <a:spcPct val="20000"/>
        </a:spcBef>
        <a:spcAft>
          <a:spcPct val="0"/>
        </a:spcAft>
        <a:buFont typeface="Arial" charset="0"/>
        <a:buChar char="–"/>
        <a:defRPr sz="2000" kern="1200">
          <a:solidFill>
            <a:schemeClr val="tx1"/>
          </a:solidFill>
          <a:latin typeface="Arial"/>
          <a:ea typeface="+mn-ea"/>
          <a:cs typeface="Arial"/>
        </a:defRPr>
      </a:lvl4pPr>
      <a:lvl5pPr marL="2055073" indent="-228337" algn="l" defTabSz="456682" rtl="0" eaLnBrk="1" fontAlgn="base" hangingPunct="1">
        <a:spcBef>
          <a:spcPct val="20000"/>
        </a:spcBef>
        <a:spcAft>
          <a:spcPct val="0"/>
        </a:spcAft>
        <a:buFont typeface="Arial" charset="0"/>
        <a:buChar char="»"/>
        <a:defRPr sz="2000" kern="1200">
          <a:solidFill>
            <a:schemeClr val="tx1"/>
          </a:solidFill>
          <a:latin typeface="Arial"/>
          <a:ea typeface="+mn-ea"/>
          <a:cs typeface="Arial"/>
        </a:defRPr>
      </a:lvl5pPr>
      <a:lvl6pPr marL="2511751" indent="-228337" algn="l" defTabSz="456682" rtl="0" eaLnBrk="1" latinLnBrk="0" hangingPunct="1">
        <a:spcBef>
          <a:spcPct val="20000"/>
        </a:spcBef>
        <a:buFont typeface="Arial"/>
        <a:buChar char="•"/>
        <a:defRPr sz="2000" kern="1200">
          <a:solidFill>
            <a:schemeClr val="tx1"/>
          </a:solidFill>
          <a:latin typeface="+mn-lt"/>
          <a:ea typeface="+mn-ea"/>
          <a:cs typeface="+mn-cs"/>
        </a:defRPr>
      </a:lvl6pPr>
      <a:lvl7pPr marL="2968435" indent="-228337" algn="l" defTabSz="456682" rtl="0" eaLnBrk="1" latinLnBrk="0" hangingPunct="1">
        <a:spcBef>
          <a:spcPct val="20000"/>
        </a:spcBef>
        <a:buFont typeface="Arial"/>
        <a:buChar char="•"/>
        <a:defRPr sz="2000" kern="1200">
          <a:solidFill>
            <a:schemeClr val="tx1"/>
          </a:solidFill>
          <a:latin typeface="+mn-lt"/>
          <a:ea typeface="+mn-ea"/>
          <a:cs typeface="+mn-cs"/>
        </a:defRPr>
      </a:lvl7pPr>
      <a:lvl8pPr marL="3425116" indent="-228337" algn="l" defTabSz="456682" rtl="0" eaLnBrk="1" latinLnBrk="0" hangingPunct="1">
        <a:spcBef>
          <a:spcPct val="20000"/>
        </a:spcBef>
        <a:buFont typeface="Arial"/>
        <a:buChar char="•"/>
        <a:defRPr sz="2000" kern="1200">
          <a:solidFill>
            <a:schemeClr val="tx1"/>
          </a:solidFill>
          <a:latin typeface="+mn-lt"/>
          <a:ea typeface="+mn-ea"/>
          <a:cs typeface="+mn-cs"/>
        </a:defRPr>
      </a:lvl8pPr>
      <a:lvl9pPr marL="3881802" indent="-228337" algn="l" defTabSz="4566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82" rtl="0" eaLnBrk="1" latinLnBrk="0" hangingPunct="1">
        <a:defRPr sz="1800" kern="1200">
          <a:solidFill>
            <a:schemeClr val="tx1"/>
          </a:solidFill>
          <a:latin typeface="+mn-lt"/>
          <a:ea typeface="+mn-ea"/>
          <a:cs typeface="+mn-cs"/>
        </a:defRPr>
      </a:lvl1pPr>
      <a:lvl2pPr marL="456682" algn="l" defTabSz="456682" rtl="0" eaLnBrk="1" latinLnBrk="0" hangingPunct="1">
        <a:defRPr sz="1800" kern="1200">
          <a:solidFill>
            <a:schemeClr val="tx1"/>
          </a:solidFill>
          <a:latin typeface="+mn-lt"/>
          <a:ea typeface="+mn-ea"/>
          <a:cs typeface="+mn-cs"/>
        </a:defRPr>
      </a:lvl2pPr>
      <a:lvl3pPr marL="913370" algn="l" defTabSz="456682" rtl="0" eaLnBrk="1" latinLnBrk="0" hangingPunct="1">
        <a:defRPr sz="1800" kern="1200">
          <a:solidFill>
            <a:schemeClr val="tx1"/>
          </a:solidFill>
          <a:latin typeface="+mn-lt"/>
          <a:ea typeface="+mn-ea"/>
          <a:cs typeface="+mn-cs"/>
        </a:defRPr>
      </a:lvl3pPr>
      <a:lvl4pPr marL="1370046" algn="l" defTabSz="456682" rtl="0" eaLnBrk="1" latinLnBrk="0" hangingPunct="1">
        <a:defRPr sz="1800" kern="1200">
          <a:solidFill>
            <a:schemeClr val="tx1"/>
          </a:solidFill>
          <a:latin typeface="+mn-lt"/>
          <a:ea typeface="+mn-ea"/>
          <a:cs typeface="+mn-cs"/>
        </a:defRPr>
      </a:lvl4pPr>
      <a:lvl5pPr marL="1826735" algn="l" defTabSz="456682" rtl="0" eaLnBrk="1" latinLnBrk="0" hangingPunct="1">
        <a:defRPr sz="1800" kern="1200">
          <a:solidFill>
            <a:schemeClr val="tx1"/>
          </a:solidFill>
          <a:latin typeface="+mn-lt"/>
          <a:ea typeface="+mn-ea"/>
          <a:cs typeface="+mn-cs"/>
        </a:defRPr>
      </a:lvl5pPr>
      <a:lvl6pPr marL="2283412" algn="l" defTabSz="456682" rtl="0" eaLnBrk="1" latinLnBrk="0" hangingPunct="1">
        <a:defRPr sz="1800" kern="1200">
          <a:solidFill>
            <a:schemeClr val="tx1"/>
          </a:solidFill>
          <a:latin typeface="+mn-lt"/>
          <a:ea typeface="+mn-ea"/>
          <a:cs typeface="+mn-cs"/>
        </a:defRPr>
      </a:lvl6pPr>
      <a:lvl7pPr marL="2740097" algn="l" defTabSz="456682" rtl="0" eaLnBrk="1" latinLnBrk="0" hangingPunct="1">
        <a:defRPr sz="1800" kern="1200">
          <a:solidFill>
            <a:schemeClr val="tx1"/>
          </a:solidFill>
          <a:latin typeface="+mn-lt"/>
          <a:ea typeface="+mn-ea"/>
          <a:cs typeface="+mn-cs"/>
        </a:defRPr>
      </a:lvl7pPr>
      <a:lvl8pPr marL="3196775" algn="l" defTabSz="456682" rtl="0" eaLnBrk="1" latinLnBrk="0" hangingPunct="1">
        <a:defRPr sz="1800" kern="1200">
          <a:solidFill>
            <a:schemeClr val="tx1"/>
          </a:solidFill>
          <a:latin typeface="+mn-lt"/>
          <a:ea typeface="+mn-ea"/>
          <a:cs typeface="+mn-cs"/>
        </a:defRPr>
      </a:lvl8pPr>
      <a:lvl9pPr marL="3653460" algn="l" defTabSz="45668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41814" y="244720"/>
            <a:ext cx="9752648" cy="1016529"/>
          </a:xfrm>
          <a:prstGeom prst="rect">
            <a:avLst/>
          </a:prstGeom>
          <a:noFill/>
          <a:ln w="9525">
            <a:noFill/>
            <a:miter lim="800000"/>
            <a:headEnd/>
            <a:tailEnd/>
          </a:ln>
        </p:spPr>
        <p:txBody>
          <a:bodyPr vert="horz" wrap="square" lIns="108358" tIns="54178" rIns="108358" bIns="54178"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541814" y="1423145"/>
            <a:ext cx="9752648" cy="4024703"/>
          </a:xfrm>
          <a:prstGeom prst="rect">
            <a:avLst/>
          </a:prstGeom>
          <a:noFill/>
          <a:ln w="9525">
            <a:noFill/>
            <a:miter lim="800000"/>
            <a:headEnd/>
            <a:tailEnd/>
          </a:ln>
        </p:spPr>
        <p:txBody>
          <a:bodyPr vert="horz" wrap="square" lIns="108358" tIns="54178" rIns="108358" bIns="5417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541814" y="5653037"/>
            <a:ext cx="2528464" cy="325665"/>
          </a:xfrm>
          <a:prstGeom prst="rect">
            <a:avLst/>
          </a:prstGeom>
        </p:spPr>
        <p:txBody>
          <a:bodyPr vert="horz" wrap="square" lIns="108358" tIns="54178" rIns="108358" bIns="54178" numCol="1" anchor="ctr" anchorCtr="0" compatLnSpc="1">
            <a:prstTxWarp prst="textNoShape">
              <a:avLst/>
            </a:prstTxWarp>
          </a:bodyPr>
          <a:lstStyle>
            <a:lvl1pPr>
              <a:defRPr sz="1400" smtClean="0">
                <a:solidFill>
                  <a:srgbClr val="898989"/>
                </a:solidFill>
                <a:latin typeface="Calibri" pitchFamily="-108" charset="0"/>
              </a:defRPr>
            </a:lvl1pPr>
          </a:lstStyle>
          <a:p>
            <a:pPr defTabSz="541788">
              <a:defRPr/>
            </a:pPr>
            <a:fld id="{7DF6FB25-9059-4091-8E6B-683C221CFF7D}" type="datetime1">
              <a:rPr lang="en-US">
                <a:ea typeface="ＭＳ Ｐゴシック" pitchFamily="-112" charset="-128"/>
              </a:rPr>
              <a:pPr defTabSz="541788">
                <a:defRPr/>
              </a:pPr>
              <a:t>8/18/2011</a:t>
            </a:fld>
            <a:endParaRPr lang="en-US">
              <a:ea typeface="ＭＳ Ｐゴシック" pitchFamily="-112" charset="-128"/>
            </a:endParaRPr>
          </a:p>
        </p:txBody>
      </p:sp>
      <p:sp>
        <p:nvSpPr>
          <p:cNvPr id="5" name="Footer Placeholder 4"/>
          <p:cNvSpPr>
            <a:spLocks noGrp="1"/>
          </p:cNvSpPr>
          <p:nvPr>
            <p:ph type="ftr" sz="quarter" idx="3"/>
          </p:nvPr>
        </p:nvSpPr>
        <p:spPr>
          <a:xfrm>
            <a:off x="3702394" y="5653037"/>
            <a:ext cx="3431487" cy="325665"/>
          </a:xfrm>
          <a:prstGeom prst="rect">
            <a:avLst/>
          </a:prstGeom>
        </p:spPr>
        <p:txBody>
          <a:bodyPr vert="horz" wrap="square" lIns="108358" tIns="54178" rIns="108358" bIns="54178" numCol="1" anchor="ctr" anchorCtr="0" compatLnSpc="1">
            <a:prstTxWarp prst="textNoShape">
              <a:avLst/>
            </a:prstTxWarp>
          </a:bodyPr>
          <a:lstStyle>
            <a:lvl1pPr algn="ctr">
              <a:defRPr sz="1400" smtClean="0">
                <a:solidFill>
                  <a:srgbClr val="898989"/>
                </a:solidFill>
                <a:latin typeface="Calibri" pitchFamily="-108" charset="0"/>
              </a:defRPr>
            </a:lvl1pPr>
          </a:lstStyle>
          <a:p>
            <a:pPr defTabSz="541788">
              <a:defRPr/>
            </a:pPr>
            <a:endParaRPr lang="en-US">
              <a:ea typeface="ＭＳ Ｐゴシック" pitchFamily="-112" charset="-128"/>
            </a:endParaRPr>
          </a:p>
        </p:txBody>
      </p:sp>
      <p:sp>
        <p:nvSpPr>
          <p:cNvPr id="6" name="Slide Number Placeholder 5"/>
          <p:cNvSpPr>
            <a:spLocks noGrp="1"/>
          </p:cNvSpPr>
          <p:nvPr>
            <p:ph type="sldNum" sz="quarter" idx="4"/>
          </p:nvPr>
        </p:nvSpPr>
        <p:spPr>
          <a:xfrm>
            <a:off x="7765997" y="5653037"/>
            <a:ext cx="2528464" cy="325665"/>
          </a:xfrm>
          <a:prstGeom prst="rect">
            <a:avLst/>
          </a:prstGeom>
        </p:spPr>
        <p:txBody>
          <a:bodyPr vert="horz" wrap="square" lIns="108358" tIns="54178" rIns="108358" bIns="54178" numCol="1" anchor="ctr" anchorCtr="0" compatLnSpc="1">
            <a:prstTxWarp prst="textNoShape">
              <a:avLst/>
            </a:prstTxWarp>
          </a:bodyPr>
          <a:lstStyle>
            <a:lvl1pPr algn="r">
              <a:defRPr sz="1400" smtClean="0">
                <a:solidFill>
                  <a:srgbClr val="898989"/>
                </a:solidFill>
                <a:latin typeface="Calibri" pitchFamily="-108" charset="0"/>
              </a:defRPr>
            </a:lvl1pPr>
          </a:lstStyle>
          <a:p>
            <a:pPr defTabSz="541788">
              <a:defRPr/>
            </a:pPr>
            <a:fld id="{24445E3B-2D74-4288-969E-728E980BC142}" type="slidenum">
              <a:rPr lang="en-US">
                <a:ea typeface="ＭＳ Ｐゴシック" pitchFamily="-112" charset="-128"/>
              </a:rPr>
              <a:pPr defTabSz="541788">
                <a:defRPr/>
              </a:pPr>
              <a:t>‹Nº›</a:t>
            </a:fld>
            <a:endParaRPr lang="en-US">
              <a:ea typeface="ＭＳ Ｐゴシック" pitchFamily="-112" charset="-128"/>
            </a:endParaRPr>
          </a:p>
        </p:txBody>
      </p:sp>
    </p:spTree>
  </p:cSld>
  <p:clrMap bg1="lt1" tx1="dk1" bg2="lt2" tx2="dk2" accent1="accent1" accent2="accent2" accent3="accent3" accent4="accent4" accent5="accent5" accent6="accent6" hlink="hlink" folHlink="folHlink"/>
  <p:sldLayoutIdLst>
    <p:sldLayoutId id="2147483673" r:id="rId1"/>
  </p:sldLayoutIdLst>
  <p:txStyles>
    <p:titleStyle>
      <a:lvl1pPr algn="l" defTabSz="541788" rtl="0" eaLnBrk="0" fontAlgn="base" hangingPunct="0">
        <a:spcBef>
          <a:spcPct val="0"/>
        </a:spcBef>
        <a:spcAft>
          <a:spcPct val="0"/>
        </a:spcAft>
        <a:defRPr sz="3800" b="1" kern="1200">
          <a:solidFill>
            <a:schemeClr val="tx1"/>
          </a:solidFill>
          <a:latin typeface="Arial" pitchFamily="34" charset="0"/>
          <a:ea typeface="Arial" pitchFamily="34" charset="0"/>
          <a:cs typeface="Arial" pitchFamily="34" charset="0"/>
        </a:defRPr>
      </a:lvl1pPr>
      <a:lvl2pPr algn="l" defTabSz="541788" rtl="0" eaLnBrk="0" fontAlgn="base" hangingPunct="0">
        <a:spcBef>
          <a:spcPct val="0"/>
        </a:spcBef>
        <a:spcAft>
          <a:spcPct val="0"/>
        </a:spcAft>
        <a:defRPr sz="3800" b="1">
          <a:solidFill>
            <a:schemeClr val="tx1"/>
          </a:solidFill>
          <a:latin typeface="Arial" charset="0"/>
          <a:ea typeface="ＭＳ Ｐゴシック" charset="-128"/>
          <a:cs typeface="Arial" charset="0"/>
        </a:defRPr>
      </a:lvl2pPr>
      <a:lvl3pPr algn="l" defTabSz="541788" rtl="0" eaLnBrk="0" fontAlgn="base" hangingPunct="0">
        <a:spcBef>
          <a:spcPct val="0"/>
        </a:spcBef>
        <a:spcAft>
          <a:spcPct val="0"/>
        </a:spcAft>
        <a:defRPr sz="3800" b="1">
          <a:solidFill>
            <a:schemeClr val="tx1"/>
          </a:solidFill>
          <a:latin typeface="Arial" charset="0"/>
          <a:ea typeface="ＭＳ Ｐゴシック" charset="-128"/>
          <a:cs typeface="Arial" charset="0"/>
        </a:defRPr>
      </a:lvl3pPr>
      <a:lvl4pPr algn="l" defTabSz="541788" rtl="0" eaLnBrk="0" fontAlgn="base" hangingPunct="0">
        <a:spcBef>
          <a:spcPct val="0"/>
        </a:spcBef>
        <a:spcAft>
          <a:spcPct val="0"/>
        </a:spcAft>
        <a:defRPr sz="3800" b="1">
          <a:solidFill>
            <a:schemeClr val="tx1"/>
          </a:solidFill>
          <a:latin typeface="Arial" charset="0"/>
          <a:ea typeface="ＭＳ Ｐゴシック" charset="-128"/>
          <a:cs typeface="Arial" charset="0"/>
        </a:defRPr>
      </a:lvl4pPr>
      <a:lvl5pPr algn="l" defTabSz="541788" rtl="0" eaLnBrk="0" fontAlgn="base" hangingPunct="0">
        <a:spcBef>
          <a:spcPct val="0"/>
        </a:spcBef>
        <a:spcAft>
          <a:spcPct val="0"/>
        </a:spcAft>
        <a:defRPr sz="3800" b="1">
          <a:solidFill>
            <a:schemeClr val="tx1"/>
          </a:solidFill>
          <a:latin typeface="Arial" charset="0"/>
          <a:ea typeface="ＭＳ Ｐゴシック" charset="-128"/>
          <a:cs typeface="Arial" charset="0"/>
        </a:defRPr>
      </a:lvl5pPr>
      <a:lvl6pPr marL="541788" algn="ctr" defTabSz="541788" rtl="0" fontAlgn="base">
        <a:spcBef>
          <a:spcPct val="0"/>
        </a:spcBef>
        <a:spcAft>
          <a:spcPct val="0"/>
        </a:spcAft>
        <a:defRPr sz="5200">
          <a:solidFill>
            <a:schemeClr val="tx1"/>
          </a:solidFill>
          <a:latin typeface="Calibri" charset="0"/>
          <a:ea typeface="ＭＳ Ｐゴシック" charset="-128"/>
          <a:cs typeface="ＭＳ Ｐゴシック" charset="-128"/>
        </a:defRPr>
      </a:lvl6pPr>
      <a:lvl7pPr marL="1083575" algn="ctr" defTabSz="541788" rtl="0" fontAlgn="base">
        <a:spcBef>
          <a:spcPct val="0"/>
        </a:spcBef>
        <a:spcAft>
          <a:spcPct val="0"/>
        </a:spcAft>
        <a:defRPr sz="5200">
          <a:solidFill>
            <a:schemeClr val="tx1"/>
          </a:solidFill>
          <a:latin typeface="Calibri" charset="0"/>
          <a:ea typeface="ＭＳ Ｐゴシック" charset="-128"/>
          <a:cs typeface="ＭＳ Ｐゴシック" charset="-128"/>
        </a:defRPr>
      </a:lvl7pPr>
      <a:lvl8pPr marL="1625363" algn="ctr" defTabSz="541788" rtl="0" fontAlgn="base">
        <a:spcBef>
          <a:spcPct val="0"/>
        </a:spcBef>
        <a:spcAft>
          <a:spcPct val="0"/>
        </a:spcAft>
        <a:defRPr sz="5200">
          <a:solidFill>
            <a:schemeClr val="tx1"/>
          </a:solidFill>
          <a:latin typeface="Calibri" charset="0"/>
          <a:ea typeface="ＭＳ Ｐゴシック" charset="-128"/>
          <a:cs typeface="ＭＳ Ｐゴシック" charset="-128"/>
        </a:defRPr>
      </a:lvl8pPr>
      <a:lvl9pPr marL="2167150" algn="ctr" defTabSz="541788" rtl="0" fontAlgn="base">
        <a:spcBef>
          <a:spcPct val="0"/>
        </a:spcBef>
        <a:spcAft>
          <a:spcPct val="0"/>
        </a:spcAft>
        <a:defRPr sz="5200">
          <a:solidFill>
            <a:schemeClr val="tx1"/>
          </a:solidFill>
          <a:latin typeface="Calibri" charset="0"/>
          <a:ea typeface="ＭＳ Ｐゴシック" charset="-128"/>
          <a:cs typeface="ＭＳ Ｐゴシック" charset="-128"/>
        </a:defRPr>
      </a:lvl9pPr>
    </p:titleStyle>
    <p:bodyStyle>
      <a:lvl1pPr marL="406340" indent="-406340" algn="l" defTabSz="541788" rtl="0" eaLnBrk="0" fontAlgn="base" hangingPunct="0">
        <a:spcBef>
          <a:spcPct val="20000"/>
        </a:spcBef>
        <a:spcAft>
          <a:spcPct val="0"/>
        </a:spcAft>
        <a:buFont typeface="Arial" charset="0"/>
        <a:buChar char="•"/>
        <a:defRPr sz="3300" kern="1200">
          <a:solidFill>
            <a:schemeClr val="tx1"/>
          </a:solidFill>
          <a:latin typeface="Arial" pitchFamily="34" charset="0"/>
          <a:ea typeface="ＭＳ Ｐゴシック" charset="-128"/>
          <a:cs typeface="Arial" pitchFamily="34" charset="0"/>
        </a:defRPr>
      </a:lvl1pPr>
      <a:lvl2pPr marL="880405" indent="-338617" algn="l" defTabSz="541788" rtl="0" eaLnBrk="0" fontAlgn="base" hangingPunct="0">
        <a:spcBef>
          <a:spcPct val="20000"/>
        </a:spcBef>
        <a:spcAft>
          <a:spcPct val="0"/>
        </a:spcAft>
        <a:buFont typeface="Arial" charset="0"/>
        <a:buChar char="–"/>
        <a:defRPr sz="2800" kern="1200">
          <a:solidFill>
            <a:schemeClr val="tx1"/>
          </a:solidFill>
          <a:latin typeface="Arial" pitchFamily="34" charset="0"/>
          <a:ea typeface="ＭＳ Ｐゴシック" charset="-128"/>
          <a:cs typeface="Arial" pitchFamily="34" charset="0"/>
        </a:defRPr>
      </a:lvl2pPr>
      <a:lvl3pPr marL="1354471" indent="-270894" algn="l" defTabSz="541788" rtl="0" eaLnBrk="0" fontAlgn="base" hangingPunct="0">
        <a:spcBef>
          <a:spcPct val="20000"/>
        </a:spcBef>
        <a:spcAft>
          <a:spcPct val="0"/>
        </a:spcAft>
        <a:buFont typeface="Arial" charset="0"/>
        <a:buChar char="•"/>
        <a:defRPr sz="2400" kern="1200">
          <a:solidFill>
            <a:schemeClr val="tx1"/>
          </a:solidFill>
          <a:latin typeface="Arial" pitchFamily="34" charset="0"/>
          <a:ea typeface="ＭＳ Ｐゴシック" charset="-128"/>
          <a:cs typeface="Arial" pitchFamily="34" charset="0"/>
        </a:defRPr>
      </a:lvl3pPr>
      <a:lvl4pPr marL="1896256" indent="-270894" algn="l" defTabSz="541788" rtl="0" eaLnBrk="0" fontAlgn="base" hangingPunct="0">
        <a:spcBef>
          <a:spcPct val="20000"/>
        </a:spcBef>
        <a:spcAft>
          <a:spcPct val="0"/>
        </a:spcAft>
        <a:buFont typeface="Arial" charset="0"/>
        <a:buChar char="–"/>
        <a:defRPr kern="1200">
          <a:solidFill>
            <a:schemeClr val="tx1"/>
          </a:solidFill>
          <a:latin typeface="Arial" pitchFamily="34" charset="0"/>
          <a:ea typeface="ＭＳ Ｐゴシック" charset="-128"/>
          <a:cs typeface="Arial" pitchFamily="34" charset="0"/>
        </a:defRPr>
      </a:lvl4pPr>
      <a:lvl5pPr marL="2438042" indent="-270894" algn="l" defTabSz="541788" rtl="0" eaLnBrk="0" fontAlgn="base" hangingPunct="0">
        <a:spcBef>
          <a:spcPct val="20000"/>
        </a:spcBef>
        <a:spcAft>
          <a:spcPct val="0"/>
        </a:spcAft>
        <a:buFont typeface="Arial" charset="0"/>
        <a:buChar char="»"/>
        <a:defRPr kern="1200">
          <a:solidFill>
            <a:schemeClr val="tx1"/>
          </a:solidFill>
          <a:latin typeface="Arial" pitchFamily="34" charset="0"/>
          <a:ea typeface="ＭＳ Ｐゴシック" charset="-128"/>
          <a:cs typeface="Arial" pitchFamily="34" charset="0"/>
        </a:defRPr>
      </a:lvl5pPr>
      <a:lvl6pPr marL="2979832" indent="-270894" algn="l" defTabSz="541788" rtl="0" eaLnBrk="1" latinLnBrk="0" hangingPunct="1">
        <a:spcBef>
          <a:spcPct val="20000"/>
        </a:spcBef>
        <a:buFont typeface="Arial"/>
        <a:buChar char="•"/>
        <a:defRPr sz="2400" kern="1200">
          <a:solidFill>
            <a:schemeClr val="tx1"/>
          </a:solidFill>
          <a:latin typeface="+mn-lt"/>
          <a:ea typeface="+mn-ea"/>
          <a:cs typeface="+mn-cs"/>
        </a:defRPr>
      </a:lvl6pPr>
      <a:lvl7pPr marL="3521619" indent="-270894" algn="l" defTabSz="541788" rtl="0" eaLnBrk="1" latinLnBrk="0" hangingPunct="1">
        <a:spcBef>
          <a:spcPct val="20000"/>
        </a:spcBef>
        <a:buFont typeface="Arial"/>
        <a:buChar char="•"/>
        <a:defRPr sz="2400" kern="1200">
          <a:solidFill>
            <a:schemeClr val="tx1"/>
          </a:solidFill>
          <a:latin typeface="+mn-lt"/>
          <a:ea typeface="+mn-ea"/>
          <a:cs typeface="+mn-cs"/>
        </a:defRPr>
      </a:lvl7pPr>
      <a:lvl8pPr marL="4063408" indent="-270894" algn="l" defTabSz="541788" rtl="0" eaLnBrk="1" latinLnBrk="0" hangingPunct="1">
        <a:spcBef>
          <a:spcPct val="20000"/>
        </a:spcBef>
        <a:buFont typeface="Arial"/>
        <a:buChar char="•"/>
        <a:defRPr sz="2400" kern="1200">
          <a:solidFill>
            <a:schemeClr val="tx1"/>
          </a:solidFill>
          <a:latin typeface="+mn-lt"/>
          <a:ea typeface="+mn-ea"/>
          <a:cs typeface="+mn-cs"/>
        </a:defRPr>
      </a:lvl8pPr>
      <a:lvl9pPr marL="4605195" indent="-270894" algn="l" defTabSz="541788"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1788" rtl="0" eaLnBrk="1" latinLnBrk="0" hangingPunct="1">
        <a:defRPr sz="2100" kern="1200">
          <a:solidFill>
            <a:schemeClr val="tx1"/>
          </a:solidFill>
          <a:latin typeface="+mn-lt"/>
          <a:ea typeface="+mn-ea"/>
          <a:cs typeface="+mn-cs"/>
        </a:defRPr>
      </a:lvl1pPr>
      <a:lvl2pPr marL="541788" algn="l" defTabSz="541788" rtl="0" eaLnBrk="1" latinLnBrk="0" hangingPunct="1">
        <a:defRPr sz="2100" kern="1200">
          <a:solidFill>
            <a:schemeClr val="tx1"/>
          </a:solidFill>
          <a:latin typeface="+mn-lt"/>
          <a:ea typeface="+mn-ea"/>
          <a:cs typeface="+mn-cs"/>
        </a:defRPr>
      </a:lvl2pPr>
      <a:lvl3pPr marL="1083575" algn="l" defTabSz="541788" rtl="0" eaLnBrk="1" latinLnBrk="0" hangingPunct="1">
        <a:defRPr sz="2100" kern="1200">
          <a:solidFill>
            <a:schemeClr val="tx1"/>
          </a:solidFill>
          <a:latin typeface="+mn-lt"/>
          <a:ea typeface="+mn-ea"/>
          <a:cs typeface="+mn-cs"/>
        </a:defRPr>
      </a:lvl3pPr>
      <a:lvl4pPr marL="1625363" algn="l" defTabSz="541788" rtl="0" eaLnBrk="1" latinLnBrk="0" hangingPunct="1">
        <a:defRPr sz="2100" kern="1200">
          <a:solidFill>
            <a:schemeClr val="tx1"/>
          </a:solidFill>
          <a:latin typeface="+mn-lt"/>
          <a:ea typeface="+mn-ea"/>
          <a:cs typeface="+mn-cs"/>
        </a:defRPr>
      </a:lvl4pPr>
      <a:lvl5pPr marL="2167150" algn="l" defTabSz="541788" rtl="0" eaLnBrk="1" latinLnBrk="0" hangingPunct="1">
        <a:defRPr sz="2100" kern="1200">
          <a:solidFill>
            <a:schemeClr val="tx1"/>
          </a:solidFill>
          <a:latin typeface="+mn-lt"/>
          <a:ea typeface="+mn-ea"/>
          <a:cs typeface="+mn-cs"/>
        </a:defRPr>
      </a:lvl5pPr>
      <a:lvl6pPr marL="2708938" algn="l" defTabSz="541788" rtl="0" eaLnBrk="1" latinLnBrk="0" hangingPunct="1">
        <a:defRPr sz="2100" kern="1200">
          <a:solidFill>
            <a:schemeClr val="tx1"/>
          </a:solidFill>
          <a:latin typeface="+mn-lt"/>
          <a:ea typeface="+mn-ea"/>
          <a:cs typeface="+mn-cs"/>
        </a:defRPr>
      </a:lvl6pPr>
      <a:lvl7pPr marL="3250726" algn="l" defTabSz="541788" rtl="0" eaLnBrk="1" latinLnBrk="0" hangingPunct="1">
        <a:defRPr sz="2100" kern="1200">
          <a:solidFill>
            <a:schemeClr val="tx1"/>
          </a:solidFill>
          <a:latin typeface="+mn-lt"/>
          <a:ea typeface="+mn-ea"/>
          <a:cs typeface="+mn-cs"/>
        </a:defRPr>
      </a:lvl7pPr>
      <a:lvl8pPr marL="3792513" algn="l" defTabSz="541788" rtl="0" eaLnBrk="1" latinLnBrk="0" hangingPunct="1">
        <a:defRPr sz="2100" kern="1200">
          <a:solidFill>
            <a:schemeClr val="tx1"/>
          </a:solidFill>
          <a:latin typeface="+mn-lt"/>
          <a:ea typeface="+mn-ea"/>
          <a:cs typeface="+mn-cs"/>
        </a:defRPr>
      </a:lvl8pPr>
      <a:lvl9pPr marL="4334301" algn="l" defTabSz="541788"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4"/>
          <p:cNvSpPr>
            <a:spLocks noGrp="1"/>
          </p:cNvSpPr>
          <p:nvPr>
            <p:ph type="ctrTitle"/>
          </p:nvPr>
        </p:nvSpPr>
        <p:spPr>
          <a:xfrm>
            <a:off x="812721" y="813653"/>
            <a:ext cx="9210834" cy="1899970"/>
          </a:xfrm>
        </p:spPr>
        <p:txBody>
          <a:bodyPr/>
          <a:lstStyle/>
          <a:p>
            <a:pPr algn="ctr"/>
            <a:r>
              <a:rPr lang="en-US" sz="4700" dirty="0">
                <a:latin typeface="+mj-lt"/>
              </a:rPr>
              <a:t> Filtering Approaches for </a:t>
            </a:r>
            <a:br>
              <a:rPr lang="en-US" sz="4700" dirty="0">
                <a:latin typeface="+mj-lt"/>
              </a:rPr>
            </a:br>
            <a:r>
              <a:rPr lang="en-US" sz="4700" dirty="0">
                <a:latin typeface="+mj-lt"/>
              </a:rPr>
              <a:t>Real-Time Anti-Aliasing </a:t>
            </a:r>
            <a:endParaRPr lang="en-US" sz="4700" dirty="0">
              <a:latin typeface="+mj-lt"/>
              <a:cs typeface="Arial" charset="0"/>
            </a:endParaRPr>
          </a:p>
        </p:txBody>
      </p:sp>
      <p:pic>
        <p:nvPicPr>
          <p:cNvPr id="263170" name="Picture 2" descr="http://sis.siggraph.org/OPAL/Themes/SIS/2011/src/downloads/c96-f96_3-a257-representative_image-v1.jpg"/>
          <p:cNvPicPr>
            <a:picLocks noChangeAspect="1" noChangeArrowheads="1"/>
          </p:cNvPicPr>
          <p:nvPr/>
        </p:nvPicPr>
        <p:blipFill>
          <a:blip r:embed="rId3"/>
          <a:srcRect/>
          <a:stretch>
            <a:fillRect/>
          </a:stretch>
        </p:blipFill>
        <p:spPr bwMode="auto">
          <a:xfrm>
            <a:off x="3737668" y="2629533"/>
            <a:ext cx="3360951" cy="2418962"/>
          </a:xfrm>
          <a:prstGeom prst="rect">
            <a:avLst/>
          </a:prstGeom>
          <a:noFill/>
        </p:spPr>
      </p:pic>
      <p:sp>
        <p:nvSpPr>
          <p:cNvPr id="10" name="9 Rectángulo"/>
          <p:cNvSpPr/>
          <p:nvPr/>
        </p:nvSpPr>
        <p:spPr>
          <a:xfrm>
            <a:off x="9725557" y="3"/>
            <a:ext cx="1110718" cy="8333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08349" tIns="54174" rIns="108349" bIns="54174" rtlCol="0" anchor="ctr"/>
          <a:lstStyle/>
          <a:p>
            <a:pPr algn="ctr" defTabSz="541744"/>
            <a:endParaRPr lang="es-ES">
              <a:solidFill>
                <a:prstClr val="white"/>
              </a:solidFill>
            </a:endParaRPr>
          </a:p>
        </p:txBody>
      </p:sp>
      <p:sp>
        <p:nvSpPr>
          <p:cNvPr id="5" name="2 Título"/>
          <p:cNvSpPr txBox="1">
            <a:spLocks/>
          </p:cNvSpPr>
          <p:nvPr/>
        </p:nvSpPr>
        <p:spPr bwMode="auto">
          <a:xfrm>
            <a:off x="519206" y="5127753"/>
            <a:ext cx="9752648" cy="866280"/>
          </a:xfrm>
          <a:prstGeom prst="rect">
            <a:avLst/>
          </a:prstGeom>
          <a:noFill/>
          <a:ln w="9525">
            <a:noFill/>
            <a:miter lim="800000"/>
            <a:headEnd/>
            <a:tailEnd/>
          </a:ln>
        </p:spPr>
        <p:txBody>
          <a:bodyPr vert="horz" wrap="square" lIns="108349" tIns="54174" rIns="108349" bIns="54174" numCol="1" anchor="ctr" anchorCtr="0" compatLnSpc="1">
            <a:prstTxWarp prst="textNoShape">
              <a:avLst/>
            </a:prstTxWarp>
          </a:bodyPr>
          <a:lstStyle/>
          <a:p>
            <a:pPr algn="ctr" defTabSz="541744" eaLnBrk="0" hangingPunct="0"/>
            <a:r>
              <a:rPr lang="es-ES_tradnl" sz="2000" dirty="0" smtClean="0">
                <a:solidFill>
                  <a:prstClr val="black"/>
                </a:solidFill>
                <a:latin typeface="Myriad Pro"/>
                <a:ea typeface="Arial" pitchFamily="34" charset="0"/>
                <a:cs typeface="Arial" pitchFamily="34" charset="0"/>
              </a:rPr>
              <a:t>http://</a:t>
            </a:r>
            <a:r>
              <a:rPr lang="es-ES_tradnl" sz="2000" dirty="0" err="1" smtClean="0">
                <a:solidFill>
                  <a:prstClr val="black"/>
                </a:solidFill>
                <a:latin typeface="Myriad Pro"/>
                <a:ea typeface="Arial" pitchFamily="34" charset="0"/>
                <a:cs typeface="Arial" pitchFamily="34" charset="0"/>
              </a:rPr>
              <a:t>www.iryoku.com</a:t>
            </a:r>
            <a:r>
              <a:rPr lang="es-ES_tradnl" sz="2000" dirty="0" smtClean="0">
                <a:solidFill>
                  <a:prstClr val="black"/>
                </a:solidFill>
                <a:latin typeface="Myriad Pro"/>
                <a:ea typeface="Arial" pitchFamily="34" charset="0"/>
                <a:cs typeface="Arial" pitchFamily="34" charset="0"/>
              </a:rPr>
              <a:t>/</a:t>
            </a:r>
            <a:r>
              <a:rPr lang="es-ES_tradnl" sz="2000" dirty="0" err="1" smtClean="0">
                <a:solidFill>
                  <a:prstClr val="black"/>
                </a:solidFill>
                <a:latin typeface="Myriad Pro"/>
                <a:ea typeface="Arial" pitchFamily="34" charset="0"/>
                <a:cs typeface="Arial" pitchFamily="34" charset="0"/>
              </a:rPr>
              <a:t>aacourse</a:t>
            </a:r>
            <a:r>
              <a:rPr lang="es-ES_tradnl" sz="2000" dirty="0" smtClean="0">
                <a:solidFill>
                  <a:prstClr val="black"/>
                </a:solidFill>
                <a:latin typeface="Myriad Pro"/>
                <a:ea typeface="Arial" pitchFamily="34" charset="0"/>
                <a:cs typeface="Arial" pitchFamily="34" charset="0"/>
              </a:rPr>
              <a:t>/</a:t>
            </a:r>
            <a:endParaRPr lang="es-ES" sz="2000" dirty="0">
              <a:solidFill>
                <a:prstClr val="black"/>
              </a:solidFill>
              <a:latin typeface="Myriad Pro"/>
              <a:ea typeface="Arial" pitchFamily="34" charset="0"/>
              <a:cs typeface="Arial" pitchFamily="34" charset="0"/>
            </a:endParaRPr>
          </a:p>
        </p:txBody>
      </p:sp>
    </p:spTree>
    <p:extLst>
      <p:ext uri="{BB962C8B-B14F-4D97-AF65-F5344CB8AC3E}">
        <p14:creationId xmlns:p14="http://schemas.microsoft.com/office/powerpoint/2010/main" val="30581633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Detail Cut-out, unfiltered image</a:t>
            </a:r>
            <a:endParaRPr lang="en-GB" dirty="0"/>
          </a:p>
        </p:txBody>
      </p:sp>
      <p:pic>
        <p:nvPicPr>
          <p:cNvPr id="4" name="Content Placeholder 3" descr="src_color_crop.png"/>
          <p:cNvPicPr>
            <a:picLocks noGrp="1" noChangeAspect="1"/>
          </p:cNvPicPr>
          <p:nvPr>
            <p:ph idx="1"/>
          </p:nvPr>
        </p:nvPicPr>
        <p:blipFill>
          <a:blip r:embed="rId3"/>
          <a:stretch>
            <a:fillRect/>
          </a:stretch>
        </p:blipFill>
        <p:spPr>
          <a:xfrm>
            <a:off x="541354" y="889001"/>
            <a:ext cx="4515481" cy="3658110"/>
          </a:xfrm>
        </p:spPr>
      </p:pic>
      <p:sp>
        <p:nvSpPr>
          <p:cNvPr id="6" name="Content Placeholder 2"/>
          <p:cNvSpPr txBox="1">
            <a:spLocks/>
          </p:cNvSpPr>
          <p:nvPr/>
        </p:nvSpPr>
        <p:spPr bwMode="auto">
          <a:xfrm>
            <a:off x="5571066" y="889000"/>
            <a:ext cx="4834467" cy="4025900"/>
          </a:xfrm>
          <a:prstGeom prst="rect">
            <a:avLst/>
          </a:prstGeom>
          <a:noFill/>
          <a:ln w="9525">
            <a:noFill/>
            <a:miter lim="800000"/>
            <a:headEnd/>
            <a:tailEnd/>
          </a:ln>
        </p:spPr>
        <p:txBody>
          <a:bodyPr vert="horz" wrap="square" lIns="91294" tIns="45647" rIns="91294" bIns="45647" numCol="1" anchor="t" anchorCtr="0" compatLnSpc="1">
            <a:prstTxWarp prst="textNoShape">
              <a:avLst/>
            </a:prstTxWarp>
          </a:bodyPr>
          <a:lstStyle/>
          <a:p>
            <a:pPr marL="342513" indent="-342513">
              <a:spcBef>
                <a:spcPct val="20000"/>
              </a:spcBef>
              <a:defRPr/>
            </a:pPr>
            <a:r>
              <a:rPr lang="en-GB" b="1" dirty="0">
                <a:solidFill>
                  <a:srgbClr val="404040"/>
                </a:solidFill>
                <a:latin typeface="Arial"/>
                <a:cs typeface="Arial"/>
              </a:rPr>
              <a:t>Edge detection is the key to image quality.</a:t>
            </a:r>
          </a:p>
          <a:p>
            <a:pPr marL="342513" indent="-342513">
              <a:spcBef>
                <a:spcPct val="20000"/>
              </a:spcBef>
              <a:defRPr/>
            </a:pPr>
            <a:r>
              <a:rPr lang="en-GB" b="1" dirty="0" smtClean="0">
                <a:solidFill>
                  <a:srgbClr val="404040"/>
                </a:solidFill>
                <a:latin typeface="Arial"/>
                <a:cs typeface="Arial"/>
              </a:rPr>
              <a:t>	</a:t>
            </a:r>
            <a:r>
              <a:rPr lang="en-GB" sz="1500" dirty="0">
                <a:solidFill>
                  <a:srgbClr val="404040"/>
                </a:solidFill>
                <a:latin typeface="Arial"/>
                <a:cs typeface="Arial"/>
              </a:rPr>
              <a:t>All other steps depend on it.</a:t>
            </a:r>
          </a:p>
          <a:p>
            <a:pPr marL="342513" indent="-342513">
              <a:spcBef>
                <a:spcPct val="20000"/>
              </a:spcBef>
              <a:defRPr/>
            </a:pPr>
            <a:r>
              <a:rPr lang="en-GB" sz="1500" b="1" dirty="0">
                <a:solidFill>
                  <a:srgbClr val="404040"/>
                </a:solidFill>
                <a:latin typeface="Arial"/>
                <a:cs typeface="Arial"/>
              </a:rPr>
              <a:t>	</a:t>
            </a:r>
            <a:r>
              <a:rPr lang="en-GB" sz="1500" dirty="0">
                <a:solidFill>
                  <a:srgbClr val="404040"/>
                </a:solidFill>
                <a:latin typeface="Arial"/>
                <a:cs typeface="Arial"/>
              </a:rPr>
              <a:t>Binary value, leads to popping, discontinuities.</a:t>
            </a:r>
          </a:p>
          <a:p>
            <a:pPr marL="342513" indent="-342513">
              <a:spcBef>
                <a:spcPct val="20000"/>
              </a:spcBef>
            </a:pPr>
            <a:r>
              <a:rPr lang="en-GB" b="1" dirty="0" smtClean="0">
                <a:solidFill>
                  <a:srgbClr val="404040"/>
                </a:solidFill>
                <a:latin typeface="Arial"/>
                <a:cs typeface="Arial"/>
              </a:rPr>
              <a:t>Starting point is per-channel </a:t>
            </a:r>
            <a:r>
              <a:rPr lang="en-GB" b="1" dirty="0" err="1" smtClean="0">
                <a:solidFill>
                  <a:srgbClr val="404040"/>
                </a:solidFill>
                <a:latin typeface="Arial"/>
                <a:cs typeface="Arial"/>
              </a:rPr>
              <a:t>thresholding</a:t>
            </a:r>
            <a:r>
              <a:rPr lang="en-GB" b="1" dirty="0" smtClean="0">
                <a:solidFill>
                  <a:srgbClr val="404040"/>
                </a:solidFill>
                <a:latin typeface="Arial"/>
                <a:cs typeface="Arial"/>
              </a:rPr>
              <a:t>.</a:t>
            </a:r>
          </a:p>
          <a:p>
            <a:pPr marL="342513" indent="-342513">
              <a:spcBef>
                <a:spcPct val="20000"/>
              </a:spcBef>
            </a:pPr>
            <a:r>
              <a:rPr lang="en-GB" b="1" dirty="0" smtClean="0">
                <a:solidFill>
                  <a:srgbClr val="404040"/>
                </a:solidFill>
                <a:latin typeface="Arial"/>
                <a:cs typeface="Arial"/>
              </a:rPr>
              <a:t>	</a:t>
            </a:r>
            <a:r>
              <a:rPr lang="en-GB" sz="1500" dirty="0">
                <a:solidFill>
                  <a:srgbClr val="404040"/>
                </a:solidFill>
                <a:latin typeface="Arial"/>
                <a:cs typeface="Arial"/>
              </a:rPr>
              <a:t>Not production-quality.</a:t>
            </a:r>
          </a:p>
          <a:p>
            <a:pPr marL="342513" indent="-342513">
              <a:spcBef>
                <a:spcPct val="20000"/>
              </a:spcBef>
            </a:pPr>
            <a:r>
              <a:rPr lang="en-GB" sz="1500" dirty="0">
                <a:solidFill>
                  <a:srgbClr val="404040"/>
                </a:solidFill>
                <a:latin typeface="Arial"/>
                <a:cs typeface="Arial"/>
              </a:rPr>
              <a:t>	Super-simple.</a:t>
            </a:r>
          </a:p>
          <a:p>
            <a:pPr marL="342513" indent="-342513">
              <a:spcBef>
                <a:spcPct val="20000"/>
              </a:spcBef>
            </a:pPr>
            <a:r>
              <a:rPr lang="en-GB" sz="1500" dirty="0">
                <a:solidFill>
                  <a:srgbClr val="404040"/>
                </a:solidFill>
                <a:latin typeface="Arial"/>
                <a:cs typeface="Arial"/>
              </a:rPr>
              <a:t>	Will refer to it as “absolute </a:t>
            </a:r>
            <a:r>
              <a:rPr lang="en-GB" sz="1500" dirty="0" err="1">
                <a:solidFill>
                  <a:srgbClr val="404040"/>
                </a:solidFill>
                <a:latin typeface="Arial"/>
                <a:cs typeface="Arial"/>
              </a:rPr>
              <a:t>thresholding</a:t>
            </a:r>
            <a:r>
              <a:rPr lang="en-GB" sz="1500" dirty="0">
                <a:solidFill>
                  <a:srgbClr val="404040"/>
                </a:solidFill>
                <a:latin typeface="Arial"/>
                <a:cs typeface="Arial"/>
              </a:rPr>
              <a:t>”</a:t>
            </a:r>
          </a:p>
          <a:p>
            <a:pPr marL="342513" indent="-342513">
              <a:spcBef>
                <a:spcPct val="20000"/>
              </a:spcBef>
            </a:pPr>
            <a:r>
              <a:rPr lang="en-GB" sz="1500" dirty="0">
                <a:solidFill>
                  <a:srgbClr val="404040"/>
                </a:solidFill>
                <a:latin typeface="Arial"/>
                <a:cs typeface="Arial"/>
              </a:rPr>
              <a:t>		(Dramatic foreshadowing!)</a:t>
            </a:r>
            <a:endParaRPr lang="en-GB" dirty="0">
              <a:solidFill>
                <a:srgbClr val="404040"/>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blinds(horizontal)">
                                      <p:cBhvr>
                                        <p:cTn id="7" dur="500"/>
                                        <p:tgtEl>
                                          <p:spTgt spid="6">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4" end="4"/>
                                            </p:txEl>
                                          </p:spTgt>
                                        </p:tgtEl>
                                        <p:attrNameLst>
                                          <p:attrName>style.visibility</p:attrName>
                                        </p:attrNameLst>
                                      </p:cBhvr>
                                      <p:to>
                                        <p:strVal val="visible"/>
                                      </p:to>
                                    </p:set>
                                    <p:animEffect transition="in" filter="blinds(horizontal)">
                                      <p:cBhvr>
                                        <p:cTn id="10" dur="500"/>
                                        <p:tgtEl>
                                          <p:spTgt spid="6">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animEffect transition="in" filter="blinds(horizontal)">
                                      <p:cBhvr>
                                        <p:cTn id="13" dur="500"/>
                                        <p:tgtEl>
                                          <p:spTgt spid="6">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6" end="6"/>
                                            </p:txEl>
                                          </p:spTgt>
                                        </p:tgtEl>
                                        <p:attrNameLst>
                                          <p:attrName>style.visibility</p:attrName>
                                        </p:attrNameLst>
                                      </p:cBhvr>
                                      <p:to>
                                        <p:strVal val="visible"/>
                                      </p:to>
                                    </p:set>
                                    <p:animEffect transition="in" filter="blinds(horizontal)">
                                      <p:cBhvr>
                                        <p:cTn id="16" dur="500"/>
                                        <p:tgtEl>
                                          <p:spTgt spid="6">
                                            <p:txEl>
                                              <p:pRg st="6" end="6"/>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animEffect transition="in" filter="blinds(horizontal)">
                                      <p:cBhvr>
                                        <p:cTn id="19"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Absolute </a:t>
            </a:r>
            <a:r>
              <a:rPr lang="en-GB" dirty="0" err="1" smtClean="0"/>
              <a:t>Thresholding</a:t>
            </a:r>
            <a:endParaRPr lang="en-GB" dirty="0"/>
          </a:p>
        </p:txBody>
      </p:sp>
      <p:pic>
        <p:nvPicPr>
          <p:cNvPr id="7" name="Content Placeholder 6" descr="abs_color_crop.png"/>
          <p:cNvPicPr>
            <a:picLocks noGrp="1" noChangeAspect="1"/>
          </p:cNvPicPr>
          <p:nvPr>
            <p:ph idx="1"/>
          </p:nvPr>
        </p:nvPicPr>
        <p:blipFill>
          <a:blip r:embed="rId3"/>
          <a:stretch>
            <a:fillRect/>
          </a:stretch>
        </p:blipFill>
        <p:spPr>
          <a:xfrm>
            <a:off x="541338" y="889017"/>
            <a:ext cx="4514850" cy="3657599"/>
          </a:xfrm>
        </p:spPr>
      </p:pic>
      <p:pic>
        <p:nvPicPr>
          <p:cNvPr id="8" name="Picture 7" descr="abs_edges_crop.png"/>
          <p:cNvPicPr>
            <a:picLocks noChangeAspect="1"/>
          </p:cNvPicPr>
          <p:nvPr/>
        </p:nvPicPr>
        <p:blipFill>
          <a:blip r:embed="rId4"/>
          <a:stretch>
            <a:fillRect/>
          </a:stretch>
        </p:blipFill>
        <p:spPr>
          <a:xfrm>
            <a:off x="5780088" y="889017"/>
            <a:ext cx="4514850" cy="3657599"/>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Relative </a:t>
            </a:r>
            <a:r>
              <a:rPr lang="en-GB" dirty="0" err="1" smtClean="0"/>
              <a:t>Thresholding</a:t>
            </a:r>
            <a:endParaRPr lang="en-GB" dirty="0"/>
          </a:p>
        </p:txBody>
      </p:sp>
      <p:pic>
        <p:nvPicPr>
          <p:cNvPr id="4" name="Content Placeholder 3" descr="rel_color_crop.png"/>
          <p:cNvPicPr>
            <a:picLocks noGrp="1" noChangeAspect="1"/>
          </p:cNvPicPr>
          <p:nvPr>
            <p:ph idx="1"/>
          </p:nvPr>
        </p:nvPicPr>
        <p:blipFill>
          <a:blip r:embed="rId3"/>
          <a:stretch>
            <a:fillRect/>
          </a:stretch>
        </p:blipFill>
        <p:spPr>
          <a:xfrm>
            <a:off x="541338" y="889017"/>
            <a:ext cx="4514850" cy="3657599"/>
          </a:xfrm>
        </p:spPr>
      </p:pic>
      <p:pic>
        <p:nvPicPr>
          <p:cNvPr id="5" name="Picture 4" descr="rel_edges_crop.png"/>
          <p:cNvPicPr>
            <a:picLocks noChangeAspect="1"/>
          </p:cNvPicPr>
          <p:nvPr/>
        </p:nvPicPr>
        <p:blipFill>
          <a:blip r:embed="rId4"/>
          <a:stretch>
            <a:fillRect/>
          </a:stretch>
        </p:blipFill>
        <p:spPr>
          <a:xfrm>
            <a:off x="5780088" y="889017"/>
            <a:ext cx="4514850" cy="3657599"/>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Relative </a:t>
            </a:r>
            <a:r>
              <a:rPr lang="en-US" dirty="0" err="1" smtClean="0"/>
              <a:t>Thresholding</a:t>
            </a:r>
            <a:endParaRPr lang="en-US" dirty="0"/>
          </a:p>
        </p:txBody>
      </p:sp>
      <p:sp>
        <p:nvSpPr>
          <p:cNvPr id="4" name="Rectangle 3"/>
          <p:cNvSpPr/>
          <p:nvPr/>
        </p:nvSpPr>
        <p:spPr>
          <a:xfrm>
            <a:off x="848790" y="1283425"/>
            <a:ext cx="176875" cy="317085"/>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lIns="91338" tIns="45670" rIns="91338" bIns="45670" rtlCol="0" anchor="ctr"/>
          <a:lstStyle/>
          <a:p>
            <a:pPr algn="ctr"/>
            <a:endParaRPr lang="en-US"/>
          </a:p>
        </p:txBody>
      </p:sp>
      <p:sp>
        <p:nvSpPr>
          <p:cNvPr id="5" name="Rectangle 4"/>
          <p:cNvSpPr/>
          <p:nvPr/>
        </p:nvSpPr>
        <p:spPr>
          <a:xfrm>
            <a:off x="1029904" y="1211419"/>
            <a:ext cx="197316" cy="389091"/>
          </a:xfrm>
          <a:prstGeom prst="rect">
            <a:avLst/>
          </a:prstGeom>
          <a:solidFill>
            <a:srgbClr val="00FF00"/>
          </a:solidFill>
        </p:spPr>
        <p:style>
          <a:lnRef idx="1">
            <a:schemeClr val="accent1"/>
          </a:lnRef>
          <a:fillRef idx="3">
            <a:schemeClr val="accent1"/>
          </a:fillRef>
          <a:effectRef idx="2">
            <a:schemeClr val="accent1"/>
          </a:effectRef>
          <a:fontRef idx="minor">
            <a:schemeClr val="lt1"/>
          </a:fontRef>
        </p:style>
        <p:txBody>
          <a:bodyPr lIns="91338" tIns="45670" rIns="91338" bIns="45670" rtlCol="0" anchor="ctr"/>
          <a:lstStyle/>
          <a:p>
            <a:pPr algn="ctr"/>
            <a:endParaRPr lang="en-US"/>
          </a:p>
        </p:txBody>
      </p:sp>
      <p:sp>
        <p:nvSpPr>
          <p:cNvPr id="6" name="Rectangle 5"/>
          <p:cNvSpPr/>
          <p:nvPr/>
        </p:nvSpPr>
        <p:spPr>
          <a:xfrm>
            <a:off x="1231476" y="1321504"/>
            <a:ext cx="195584" cy="278994"/>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lIns="91338" tIns="45670" rIns="91338" bIns="45670" rtlCol="0" anchor="ctr"/>
          <a:lstStyle/>
          <a:p>
            <a:pPr algn="ctr"/>
            <a:endParaRPr lang="en-US"/>
          </a:p>
        </p:txBody>
      </p:sp>
      <p:sp>
        <p:nvSpPr>
          <p:cNvPr id="7" name="Rectangle 6"/>
          <p:cNvSpPr/>
          <p:nvPr/>
        </p:nvSpPr>
        <p:spPr>
          <a:xfrm>
            <a:off x="1811867" y="1079913"/>
            <a:ext cx="195584" cy="520597"/>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lIns="91338" tIns="45670" rIns="91338" bIns="45670" rtlCol="0" anchor="ctr"/>
          <a:lstStyle/>
          <a:p>
            <a:pPr algn="ctr"/>
            <a:endParaRPr lang="en-US"/>
          </a:p>
        </p:txBody>
      </p:sp>
      <p:sp>
        <p:nvSpPr>
          <p:cNvPr id="8" name="Rectangle 7"/>
          <p:cNvSpPr/>
          <p:nvPr/>
        </p:nvSpPr>
        <p:spPr>
          <a:xfrm>
            <a:off x="2007451" y="1321504"/>
            <a:ext cx="195584" cy="278994"/>
          </a:xfrm>
          <a:prstGeom prst="rect">
            <a:avLst/>
          </a:prstGeom>
          <a:solidFill>
            <a:srgbClr val="00FF00"/>
          </a:solidFill>
        </p:spPr>
        <p:style>
          <a:lnRef idx="1">
            <a:schemeClr val="accent1"/>
          </a:lnRef>
          <a:fillRef idx="3">
            <a:schemeClr val="accent1"/>
          </a:fillRef>
          <a:effectRef idx="2">
            <a:schemeClr val="accent1"/>
          </a:effectRef>
          <a:fontRef idx="minor">
            <a:schemeClr val="lt1"/>
          </a:fontRef>
        </p:style>
        <p:txBody>
          <a:bodyPr lIns="91338" tIns="45670" rIns="91338" bIns="45670" rtlCol="0" anchor="ctr"/>
          <a:lstStyle/>
          <a:p>
            <a:pPr algn="ctr"/>
            <a:endParaRPr lang="en-US"/>
          </a:p>
        </p:txBody>
      </p:sp>
      <p:sp>
        <p:nvSpPr>
          <p:cNvPr id="9" name="Rectangle 8"/>
          <p:cNvSpPr/>
          <p:nvPr/>
        </p:nvSpPr>
        <p:spPr>
          <a:xfrm>
            <a:off x="2203035" y="999364"/>
            <a:ext cx="195584" cy="601132"/>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lIns="91338" tIns="45670" rIns="91338" bIns="45670" rtlCol="0" anchor="ctr"/>
          <a:lstStyle/>
          <a:p>
            <a:pPr algn="ctr"/>
            <a:endParaRPr lang="en-US"/>
          </a:p>
        </p:txBody>
      </p:sp>
      <p:sp>
        <p:nvSpPr>
          <p:cNvPr id="11" name="TextBox 10"/>
          <p:cNvSpPr txBox="1"/>
          <p:nvPr/>
        </p:nvSpPr>
        <p:spPr>
          <a:xfrm>
            <a:off x="2514601" y="1261940"/>
            <a:ext cx="1174330" cy="329582"/>
          </a:xfrm>
          <a:prstGeom prst="rect">
            <a:avLst/>
          </a:prstGeom>
          <a:noFill/>
        </p:spPr>
        <p:txBody>
          <a:bodyPr wrap="none" lIns="91338" tIns="45670" rIns="91338" bIns="45670" rtlCol="0">
            <a:spAutoFit/>
          </a:bodyPr>
          <a:lstStyle/>
          <a:p>
            <a:r>
              <a:rPr lang="en-US" sz="1500" dirty="0"/>
              <a:t>input pixels</a:t>
            </a:r>
          </a:p>
        </p:txBody>
      </p:sp>
      <p:sp>
        <p:nvSpPr>
          <p:cNvPr id="12" name="Rectangle 11"/>
          <p:cNvSpPr/>
          <p:nvPr/>
        </p:nvSpPr>
        <p:spPr>
          <a:xfrm>
            <a:off x="1044357" y="2024629"/>
            <a:ext cx="197316" cy="345960"/>
          </a:xfrm>
          <a:prstGeom prst="rect">
            <a:avLst/>
          </a:prstGeom>
          <a:solidFill>
            <a:srgbClr val="00FF00"/>
          </a:solidFill>
        </p:spPr>
        <p:style>
          <a:lnRef idx="1">
            <a:schemeClr val="accent1"/>
          </a:lnRef>
          <a:fillRef idx="3">
            <a:schemeClr val="accent1"/>
          </a:fillRef>
          <a:effectRef idx="2">
            <a:schemeClr val="accent1"/>
          </a:effectRef>
          <a:fontRef idx="minor">
            <a:schemeClr val="lt1"/>
          </a:fontRef>
        </p:style>
        <p:txBody>
          <a:bodyPr lIns="91338" tIns="45670" rIns="91338" bIns="45670" rtlCol="0" anchor="ctr"/>
          <a:lstStyle/>
          <a:p>
            <a:pPr algn="ctr"/>
            <a:endParaRPr lang="en-US"/>
          </a:p>
        </p:txBody>
      </p:sp>
      <p:sp>
        <p:nvSpPr>
          <p:cNvPr id="13" name="Rectangle 12"/>
          <p:cNvSpPr/>
          <p:nvPr/>
        </p:nvSpPr>
        <p:spPr>
          <a:xfrm>
            <a:off x="2203035" y="1769457"/>
            <a:ext cx="195584" cy="601132"/>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lIns="91338" tIns="45670" rIns="91338" bIns="45670" rtlCol="0" anchor="ctr"/>
          <a:lstStyle/>
          <a:p>
            <a:pPr algn="ctr"/>
            <a:endParaRPr lang="en-US"/>
          </a:p>
        </p:txBody>
      </p:sp>
      <p:sp>
        <p:nvSpPr>
          <p:cNvPr id="14" name="TextBox 13"/>
          <p:cNvSpPr txBox="1"/>
          <p:nvPr/>
        </p:nvSpPr>
        <p:spPr>
          <a:xfrm>
            <a:off x="2514616" y="2032035"/>
            <a:ext cx="1846813" cy="329582"/>
          </a:xfrm>
          <a:prstGeom prst="rect">
            <a:avLst/>
          </a:prstGeom>
          <a:noFill/>
        </p:spPr>
        <p:txBody>
          <a:bodyPr wrap="none" lIns="91338" tIns="45670" rIns="91338" bIns="45670" rtlCol="0">
            <a:spAutoFit/>
          </a:bodyPr>
          <a:lstStyle/>
          <a:p>
            <a:r>
              <a:rPr lang="en-US" sz="1500" dirty="0"/>
              <a:t>dominant channels</a:t>
            </a:r>
          </a:p>
        </p:txBody>
      </p:sp>
      <p:sp>
        <p:nvSpPr>
          <p:cNvPr id="15" name="Rectangle 14"/>
          <p:cNvSpPr/>
          <p:nvPr/>
        </p:nvSpPr>
        <p:spPr>
          <a:xfrm>
            <a:off x="1044374" y="2912444"/>
            <a:ext cx="197315" cy="223200"/>
          </a:xfrm>
          <a:prstGeom prst="rect">
            <a:avLst/>
          </a:prstGeom>
          <a:solidFill>
            <a:srgbClr val="00FF00"/>
          </a:solidFill>
        </p:spPr>
        <p:style>
          <a:lnRef idx="1">
            <a:schemeClr val="accent1"/>
          </a:lnRef>
          <a:fillRef idx="3">
            <a:schemeClr val="accent1"/>
          </a:fillRef>
          <a:effectRef idx="2">
            <a:schemeClr val="accent1"/>
          </a:effectRef>
          <a:fontRef idx="minor">
            <a:schemeClr val="lt1"/>
          </a:fontRef>
        </p:style>
        <p:txBody>
          <a:bodyPr lIns="91338" tIns="45670" rIns="91338" bIns="45670" rtlCol="0" anchor="ctr"/>
          <a:lstStyle/>
          <a:p>
            <a:pPr algn="ctr"/>
            <a:endParaRPr lang="en-US"/>
          </a:p>
        </p:txBody>
      </p:sp>
      <p:sp>
        <p:nvSpPr>
          <p:cNvPr id="16" name="Rectangle 15"/>
          <p:cNvSpPr/>
          <p:nvPr/>
        </p:nvSpPr>
        <p:spPr>
          <a:xfrm>
            <a:off x="2203035" y="2744572"/>
            <a:ext cx="195584" cy="391068"/>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lIns="91338" tIns="45670" rIns="91338" bIns="45670" rtlCol="0" anchor="ctr"/>
          <a:lstStyle/>
          <a:p>
            <a:pPr algn="ctr"/>
            <a:endParaRPr lang="en-US"/>
          </a:p>
        </p:txBody>
      </p:sp>
      <p:sp>
        <p:nvSpPr>
          <p:cNvPr id="20" name="Rectangle 19"/>
          <p:cNvSpPr/>
          <p:nvPr/>
        </p:nvSpPr>
        <p:spPr>
          <a:xfrm>
            <a:off x="1044374" y="4130148"/>
            <a:ext cx="197315" cy="338676"/>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lIns="91338" tIns="45670" rIns="91338" bIns="45670" rtlCol="0" anchor="ctr"/>
          <a:lstStyle/>
          <a:p>
            <a:pPr algn="ctr"/>
            <a:endParaRPr lang="en-US"/>
          </a:p>
        </p:txBody>
      </p:sp>
      <p:sp>
        <p:nvSpPr>
          <p:cNvPr id="21" name="Rectangle 20"/>
          <p:cNvSpPr/>
          <p:nvPr/>
        </p:nvSpPr>
        <p:spPr>
          <a:xfrm>
            <a:off x="2199180" y="4077632"/>
            <a:ext cx="195584" cy="391068"/>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lIns="91338" tIns="45670" rIns="91338" bIns="45670" rtlCol="0" anchor="ctr"/>
          <a:lstStyle/>
          <a:p>
            <a:pPr algn="ctr"/>
            <a:endParaRPr lang="en-US"/>
          </a:p>
        </p:txBody>
      </p:sp>
      <p:sp>
        <p:nvSpPr>
          <p:cNvPr id="22" name="TextBox 21"/>
          <p:cNvSpPr txBox="1"/>
          <p:nvPr/>
        </p:nvSpPr>
        <p:spPr>
          <a:xfrm>
            <a:off x="2514601" y="2797086"/>
            <a:ext cx="2781450" cy="329582"/>
          </a:xfrm>
          <a:prstGeom prst="rect">
            <a:avLst/>
          </a:prstGeom>
          <a:noFill/>
        </p:spPr>
        <p:txBody>
          <a:bodyPr wrap="none" lIns="91338" tIns="45670" rIns="91338" bIns="45670" rtlCol="0">
            <a:spAutoFit/>
          </a:bodyPr>
          <a:lstStyle/>
          <a:p>
            <a:r>
              <a:rPr lang="en-US" sz="1500" dirty="0"/>
              <a:t>scale by sensitivity parameter</a:t>
            </a:r>
          </a:p>
        </p:txBody>
      </p:sp>
      <p:sp>
        <p:nvSpPr>
          <p:cNvPr id="26" name="TextBox 25"/>
          <p:cNvSpPr txBox="1"/>
          <p:nvPr/>
        </p:nvSpPr>
        <p:spPr>
          <a:xfrm>
            <a:off x="2590804" y="4130146"/>
            <a:ext cx="2122264" cy="329582"/>
          </a:xfrm>
          <a:prstGeom prst="rect">
            <a:avLst/>
          </a:prstGeom>
          <a:noFill/>
        </p:spPr>
        <p:txBody>
          <a:bodyPr wrap="none" lIns="91338" tIns="45670" rIns="91338" bIns="45670" rtlCol="0">
            <a:spAutoFit/>
          </a:bodyPr>
          <a:lstStyle/>
          <a:p>
            <a:r>
              <a:rPr lang="en-US" sz="1500" dirty="0"/>
              <a:t>store in alpha channel</a:t>
            </a:r>
          </a:p>
        </p:txBody>
      </p:sp>
      <p:sp>
        <p:nvSpPr>
          <p:cNvPr id="27" name="Rectangle 26"/>
          <p:cNvSpPr/>
          <p:nvPr/>
        </p:nvSpPr>
        <p:spPr>
          <a:xfrm>
            <a:off x="5886863" y="1261820"/>
            <a:ext cx="197315" cy="338676"/>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lIns="91338" tIns="45670" rIns="91338" bIns="45670" rtlCol="0" anchor="ctr"/>
          <a:lstStyle/>
          <a:p>
            <a:pPr algn="ctr"/>
            <a:endParaRPr lang="en-US"/>
          </a:p>
        </p:txBody>
      </p:sp>
      <p:sp>
        <p:nvSpPr>
          <p:cNvPr id="28" name="Rectangle 27"/>
          <p:cNvSpPr/>
          <p:nvPr/>
        </p:nvSpPr>
        <p:spPr>
          <a:xfrm>
            <a:off x="7264816" y="1209426"/>
            <a:ext cx="195584" cy="391068"/>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lIns="91338" tIns="45670" rIns="91338" bIns="45670" rtlCol="0" anchor="ctr"/>
          <a:lstStyle/>
          <a:p>
            <a:pPr algn="ctr"/>
            <a:endParaRPr lang="en-US"/>
          </a:p>
        </p:txBody>
      </p:sp>
      <p:sp>
        <p:nvSpPr>
          <p:cNvPr id="32" name="Rectangle 31"/>
          <p:cNvSpPr/>
          <p:nvPr/>
        </p:nvSpPr>
        <p:spPr>
          <a:xfrm>
            <a:off x="7659352" y="2260493"/>
            <a:ext cx="197316" cy="110096"/>
          </a:xfrm>
          <a:prstGeom prst="rect">
            <a:avLst/>
          </a:prstGeom>
          <a:solidFill>
            <a:srgbClr val="00FF00"/>
          </a:solidFill>
        </p:spPr>
        <p:style>
          <a:lnRef idx="1">
            <a:schemeClr val="accent1"/>
          </a:lnRef>
          <a:fillRef idx="3">
            <a:schemeClr val="accent1"/>
          </a:fillRef>
          <a:effectRef idx="2">
            <a:schemeClr val="accent1"/>
          </a:effectRef>
          <a:fontRef idx="minor">
            <a:schemeClr val="lt1"/>
          </a:fontRef>
        </p:style>
        <p:txBody>
          <a:bodyPr lIns="91338" tIns="45670" rIns="91338" bIns="45670" rtlCol="0" anchor="ctr"/>
          <a:lstStyle/>
          <a:p>
            <a:pPr algn="ctr"/>
            <a:endParaRPr lang="en-US"/>
          </a:p>
        </p:txBody>
      </p:sp>
      <p:sp>
        <p:nvSpPr>
          <p:cNvPr id="34" name="Rectangle 33"/>
          <p:cNvSpPr/>
          <p:nvPr/>
        </p:nvSpPr>
        <p:spPr>
          <a:xfrm>
            <a:off x="7460400" y="1079913"/>
            <a:ext cx="195584" cy="520597"/>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lIns="91338" tIns="45670" rIns="91338" bIns="45670" rtlCol="0" anchor="ctr"/>
          <a:lstStyle/>
          <a:p>
            <a:pPr algn="ctr"/>
            <a:endParaRPr lang="en-US"/>
          </a:p>
        </p:txBody>
      </p:sp>
      <p:sp>
        <p:nvSpPr>
          <p:cNvPr id="35" name="Rectangle 34"/>
          <p:cNvSpPr/>
          <p:nvPr/>
        </p:nvSpPr>
        <p:spPr>
          <a:xfrm>
            <a:off x="7655983" y="1321504"/>
            <a:ext cx="195584" cy="278994"/>
          </a:xfrm>
          <a:prstGeom prst="rect">
            <a:avLst/>
          </a:prstGeom>
          <a:solidFill>
            <a:srgbClr val="00FF00"/>
          </a:solidFill>
        </p:spPr>
        <p:style>
          <a:lnRef idx="1">
            <a:schemeClr val="accent1"/>
          </a:lnRef>
          <a:fillRef idx="3">
            <a:schemeClr val="accent1"/>
          </a:fillRef>
          <a:effectRef idx="2">
            <a:schemeClr val="accent1"/>
          </a:effectRef>
          <a:fontRef idx="minor">
            <a:schemeClr val="lt1"/>
          </a:fontRef>
        </p:style>
        <p:txBody>
          <a:bodyPr lIns="91338" tIns="45670" rIns="91338" bIns="45670" rtlCol="0" anchor="ctr"/>
          <a:lstStyle/>
          <a:p>
            <a:pPr algn="ctr"/>
            <a:endParaRPr lang="en-US"/>
          </a:p>
        </p:txBody>
      </p:sp>
      <p:sp>
        <p:nvSpPr>
          <p:cNvPr id="36" name="Rectangle 35"/>
          <p:cNvSpPr/>
          <p:nvPr/>
        </p:nvSpPr>
        <p:spPr>
          <a:xfrm>
            <a:off x="7851569" y="999364"/>
            <a:ext cx="195584" cy="601132"/>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lIns="91338" tIns="45670" rIns="91338" bIns="45670" rtlCol="0" anchor="ctr"/>
          <a:lstStyle/>
          <a:p>
            <a:pPr algn="ctr"/>
            <a:endParaRPr lang="en-US"/>
          </a:p>
        </p:txBody>
      </p:sp>
      <p:sp>
        <p:nvSpPr>
          <p:cNvPr id="37" name="TextBox 36"/>
          <p:cNvSpPr txBox="1"/>
          <p:nvPr/>
        </p:nvSpPr>
        <p:spPr>
          <a:xfrm>
            <a:off x="8365068" y="1261940"/>
            <a:ext cx="1539066" cy="329582"/>
          </a:xfrm>
          <a:prstGeom prst="rect">
            <a:avLst/>
          </a:prstGeom>
          <a:noFill/>
        </p:spPr>
        <p:txBody>
          <a:bodyPr wrap="none" lIns="91338" tIns="45670" rIns="91338" bIns="45670" rtlCol="0">
            <a:spAutoFit/>
          </a:bodyPr>
          <a:lstStyle/>
          <a:p>
            <a:r>
              <a:rPr lang="en-US" sz="1500" dirty="0"/>
              <a:t>prepared pixels</a:t>
            </a:r>
          </a:p>
        </p:txBody>
      </p:sp>
      <p:sp>
        <p:nvSpPr>
          <p:cNvPr id="38" name="Rectangle 37"/>
          <p:cNvSpPr/>
          <p:nvPr/>
        </p:nvSpPr>
        <p:spPr>
          <a:xfrm>
            <a:off x="7460400" y="2173148"/>
            <a:ext cx="195584" cy="197443"/>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lIns="91338" tIns="45670" rIns="91338" bIns="45670" rtlCol="0" anchor="ctr"/>
          <a:lstStyle/>
          <a:p>
            <a:pPr algn="ctr"/>
            <a:endParaRPr lang="en-US"/>
          </a:p>
        </p:txBody>
      </p:sp>
      <p:sp>
        <p:nvSpPr>
          <p:cNvPr id="40" name="Rectangle 39"/>
          <p:cNvSpPr/>
          <p:nvPr/>
        </p:nvSpPr>
        <p:spPr>
          <a:xfrm>
            <a:off x="7860035" y="2054520"/>
            <a:ext cx="195584" cy="316069"/>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lIns="91338" tIns="45670" rIns="91338" bIns="45670" rtlCol="0" anchor="ctr"/>
          <a:lstStyle/>
          <a:p>
            <a:pPr algn="ctr"/>
            <a:endParaRPr lang="en-US"/>
          </a:p>
        </p:txBody>
      </p:sp>
      <p:sp>
        <p:nvSpPr>
          <p:cNvPr id="41" name="Rectangle 40"/>
          <p:cNvSpPr/>
          <p:nvPr/>
        </p:nvSpPr>
        <p:spPr>
          <a:xfrm>
            <a:off x="6087015" y="1283425"/>
            <a:ext cx="176875" cy="317085"/>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lIns="91338" tIns="45670" rIns="91338" bIns="45670" rtlCol="0" anchor="ctr"/>
          <a:lstStyle/>
          <a:p>
            <a:pPr algn="ctr"/>
            <a:endParaRPr lang="en-US"/>
          </a:p>
        </p:txBody>
      </p:sp>
      <p:sp>
        <p:nvSpPr>
          <p:cNvPr id="42" name="Rectangle 41"/>
          <p:cNvSpPr/>
          <p:nvPr/>
        </p:nvSpPr>
        <p:spPr>
          <a:xfrm>
            <a:off x="6266710" y="1211419"/>
            <a:ext cx="197316" cy="389091"/>
          </a:xfrm>
          <a:prstGeom prst="rect">
            <a:avLst/>
          </a:prstGeom>
          <a:solidFill>
            <a:srgbClr val="00FF00"/>
          </a:solidFill>
        </p:spPr>
        <p:style>
          <a:lnRef idx="1">
            <a:schemeClr val="accent1"/>
          </a:lnRef>
          <a:fillRef idx="3">
            <a:schemeClr val="accent1"/>
          </a:fillRef>
          <a:effectRef idx="2">
            <a:schemeClr val="accent1"/>
          </a:effectRef>
          <a:fontRef idx="minor">
            <a:schemeClr val="lt1"/>
          </a:fontRef>
        </p:style>
        <p:txBody>
          <a:bodyPr lIns="91338" tIns="45670" rIns="91338" bIns="45670" rtlCol="0" anchor="ctr"/>
          <a:lstStyle/>
          <a:p>
            <a:pPr algn="ctr"/>
            <a:endParaRPr lang="en-US"/>
          </a:p>
        </p:txBody>
      </p:sp>
      <p:sp>
        <p:nvSpPr>
          <p:cNvPr id="43" name="Rectangle 42"/>
          <p:cNvSpPr/>
          <p:nvPr/>
        </p:nvSpPr>
        <p:spPr>
          <a:xfrm>
            <a:off x="6466862" y="1321504"/>
            <a:ext cx="195584" cy="278994"/>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lIns="91338" tIns="45670" rIns="91338" bIns="45670" rtlCol="0" anchor="ctr"/>
          <a:lstStyle/>
          <a:p>
            <a:pPr algn="ctr"/>
            <a:endParaRPr lang="en-US"/>
          </a:p>
        </p:txBody>
      </p:sp>
      <p:sp>
        <p:nvSpPr>
          <p:cNvPr id="44" name="TextBox 43"/>
          <p:cNvSpPr txBox="1"/>
          <p:nvPr/>
        </p:nvSpPr>
        <p:spPr>
          <a:xfrm>
            <a:off x="8365068" y="2054520"/>
            <a:ext cx="1854638" cy="329582"/>
          </a:xfrm>
          <a:prstGeom prst="rect">
            <a:avLst/>
          </a:prstGeom>
          <a:noFill/>
        </p:spPr>
        <p:txBody>
          <a:bodyPr wrap="none" lIns="91338" tIns="45670" rIns="91338" bIns="45670" rtlCol="0">
            <a:spAutoFit/>
          </a:bodyPr>
          <a:lstStyle/>
          <a:p>
            <a:r>
              <a:rPr lang="en-US" sz="1500" dirty="0"/>
              <a:t>absolute difference</a:t>
            </a:r>
          </a:p>
        </p:txBody>
      </p:sp>
      <p:sp>
        <p:nvSpPr>
          <p:cNvPr id="45" name="Rectangle 44"/>
          <p:cNvSpPr/>
          <p:nvPr/>
        </p:nvSpPr>
        <p:spPr>
          <a:xfrm>
            <a:off x="7880775" y="2819571"/>
            <a:ext cx="195584" cy="316069"/>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lIns="91338" tIns="45670" rIns="91338" bIns="45670" rtlCol="0" anchor="ctr"/>
          <a:lstStyle/>
          <a:p>
            <a:pPr algn="ctr"/>
            <a:endParaRPr lang="en-US"/>
          </a:p>
        </p:txBody>
      </p:sp>
      <p:sp>
        <p:nvSpPr>
          <p:cNvPr id="46" name="TextBox 45"/>
          <p:cNvSpPr txBox="1"/>
          <p:nvPr/>
        </p:nvSpPr>
        <p:spPr>
          <a:xfrm>
            <a:off x="8381145" y="2797086"/>
            <a:ext cx="1748030" cy="329582"/>
          </a:xfrm>
          <a:prstGeom prst="rect">
            <a:avLst/>
          </a:prstGeom>
          <a:noFill/>
        </p:spPr>
        <p:txBody>
          <a:bodyPr wrap="none" lIns="91338" tIns="45670" rIns="91338" bIns="45670" rtlCol="0">
            <a:spAutoFit/>
          </a:bodyPr>
          <a:lstStyle/>
          <a:p>
            <a:r>
              <a:rPr lang="en-US" sz="1500" dirty="0"/>
              <a:t>dominant channel</a:t>
            </a:r>
          </a:p>
        </p:txBody>
      </p:sp>
      <p:sp>
        <p:nvSpPr>
          <p:cNvPr id="47" name="Rectangle 46"/>
          <p:cNvSpPr/>
          <p:nvPr/>
        </p:nvSpPr>
        <p:spPr>
          <a:xfrm>
            <a:off x="5886863" y="3422122"/>
            <a:ext cx="197315" cy="338676"/>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lIns="91338" tIns="45670" rIns="91338" bIns="45670" rtlCol="0" anchor="ctr"/>
          <a:lstStyle/>
          <a:p>
            <a:pPr algn="ctr"/>
            <a:endParaRPr lang="en-US"/>
          </a:p>
        </p:txBody>
      </p:sp>
      <p:cxnSp>
        <p:nvCxnSpPr>
          <p:cNvPr id="49" name="Straight Arrow Connector 48"/>
          <p:cNvCxnSpPr>
            <a:stCxn id="28" idx="2"/>
          </p:cNvCxnSpPr>
          <p:nvPr/>
        </p:nvCxnSpPr>
        <p:spPr>
          <a:xfrm rot="5400000">
            <a:off x="5844234" y="1843260"/>
            <a:ext cx="1761138" cy="1275610"/>
          </a:xfrm>
          <a:prstGeom prst="straightConnector1">
            <a:avLst/>
          </a:prstGeom>
          <a:ln>
            <a:solidFill>
              <a:schemeClr val="accent1">
                <a:alpha val="70000"/>
              </a:schemeClr>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stCxn id="27" idx="2"/>
            <a:endCxn id="47" idx="0"/>
          </p:cNvCxnSpPr>
          <p:nvPr/>
        </p:nvCxnSpPr>
        <p:spPr>
          <a:xfrm rot="5400000">
            <a:off x="5074693" y="2511307"/>
            <a:ext cx="182162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8398732" y="3422242"/>
            <a:ext cx="2099468" cy="329582"/>
          </a:xfrm>
          <a:prstGeom prst="rect">
            <a:avLst/>
          </a:prstGeom>
          <a:noFill/>
        </p:spPr>
        <p:txBody>
          <a:bodyPr wrap="none" lIns="91338" tIns="45670" rIns="91338" bIns="45670" rtlCol="0">
            <a:spAutoFit/>
          </a:bodyPr>
          <a:lstStyle/>
          <a:p>
            <a:r>
              <a:rPr lang="en-US" sz="1500" dirty="0"/>
              <a:t>pick smaller threshold</a:t>
            </a:r>
          </a:p>
        </p:txBody>
      </p:sp>
      <p:sp>
        <p:nvSpPr>
          <p:cNvPr id="53" name="Rectangle 52"/>
          <p:cNvSpPr/>
          <p:nvPr/>
        </p:nvSpPr>
        <p:spPr>
          <a:xfrm>
            <a:off x="5886857" y="4106726"/>
            <a:ext cx="197315" cy="338676"/>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lIns="91338" tIns="45670" rIns="91338" bIns="45670" rtlCol="0" anchor="ctr"/>
          <a:lstStyle/>
          <a:p>
            <a:pPr algn="ctr"/>
            <a:endParaRPr lang="en-US"/>
          </a:p>
        </p:txBody>
      </p:sp>
      <p:sp>
        <p:nvSpPr>
          <p:cNvPr id="54" name="Rectangle 53"/>
          <p:cNvSpPr/>
          <p:nvPr/>
        </p:nvSpPr>
        <p:spPr>
          <a:xfrm>
            <a:off x="7880775" y="4129329"/>
            <a:ext cx="195584" cy="316069"/>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lIns="91338" tIns="45670" rIns="91338" bIns="45670" rtlCol="0" anchor="ctr"/>
          <a:lstStyle/>
          <a:p>
            <a:pPr algn="ctr"/>
            <a:endParaRPr lang="en-US"/>
          </a:p>
        </p:txBody>
      </p:sp>
      <p:cxnSp>
        <p:nvCxnSpPr>
          <p:cNvPr id="55" name="Straight Connector 54"/>
          <p:cNvCxnSpPr/>
          <p:nvPr/>
        </p:nvCxnSpPr>
        <p:spPr>
          <a:xfrm>
            <a:off x="5766447" y="4106722"/>
            <a:ext cx="2463153" cy="0"/>
          </a:xfrm>
          <a:prstGeom prst="line">
            <a:avLst/>
          </a:prstGeom>
          <a:ln>
            <a:solidFill>
              <a:schemeClr val="tx1">
                <a:alpha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8457576" y="4106722"/>
            <a:ext cx="955868" cy="329582"/>
          </a:xfrm>
          <a:prstGeom prst="rect">
            <a:avLst/>
          </a:prstGeom>
          <a:noFill/>
        </p:spPr>
        <p:txBody>
          <a:bodyPr wrap="none" lIns="91338" tIns="45670" rIns="91338" bIns="45670" rtlCol="0">
            <a:spAutoFit/>
          </a:bodyPr>
          <a:lstStyle/>
          <a:p>
            <a:r>
              <a:rPr lang="en-US" sz="1500" dirty="0"/>
              <a:t>compare</a:t>
            </a:r>
          </a:p>
        </p:txBody>
      </p:sp>
      <p:sp>
        <p:nvSpPr>
          <p:cNvPr id="48" name="Rectangle 47"/>
          <p:cNvSpPr/>
          <p:nvPr/>
        </p:nvSpPr>
        <p:spPr>
          <a:xfrm>
            <a:off x="1039462" y="3605600"/>
            <a:ext cx="197315" cy="223200"/>
          </a:xfrm>
          <a:prstGeom prst="rect">
            <a:avLst/>
          </a:prstGeom>
          <a:solidFill>
            <a:srgbClr val="00FF00"/>
          </a:solidFill>
        </p:spPr>
        <p:style>
          <a:lnRef idx="1">
            <a:schemeClr val="accent1"/>
          </a:lnRef>
          <a:fillRef idx="3">
            <a:schemeClr val="accent1"/>
          </a:fillRef>
          <a:effectRef idx="2">
            <a:schemeClr val="accent1"/>
          </a:effectRef>
          <a:fontRef idx="minor">
            <a:schemeClr val="lt1"/>
          </a:fontRef>
        </p:style>
        <p:txBody>
          <a:bodyPr lIns="91338" tIns="45670" rIns="91338" bIns="45670" rtlCol="0" anchor="ctr"/>
          <a:lstStyle/>
          <a:p>
            <a:pPr algn="ctr"/>
            <a:endParaRPr lang="en-US"/>
          </a:p>
        </p:txBody>
      </p:sp>
      <p:sp>
        <p:nvSpPr>
          <p:cNvPr id="50" name="Rectangle 49"/>
          <p:cNvSpPr/>
          <p:nvPr/>
        </p:nvSpPr>
        <p:spPr>
          <a:xfrm>
            <a:off x="2198122" y="3437732"/>
            <a:ext cx="195584" cy="391068"/>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lIns="91338" tIns="45670" rIns="91338" bIns="45670" rtlCol="0" anchor="ctr"/>
          <a:lstStyle/>
          <a:p>
            <a:pPr algn="ctr"/>
            <a:endParaRPr lang="en-US"/>
          </a:p>
        </p:txBody>
      </p:sp>
      <p:cxnSp>
        <p:nvCxnSpPr>
          <p:cNvPr id="56" name="Straight Connector 55"/>
          <p:cNvCxnSpPr/>
          <p:nvPr/>
        </p:nvCxnSpPr>
        <p:spPr>
          <a:xfrm>
            <a:off x="996262" y="3490246"/>
            <a:ext cx="1513426" cy="0"/>
          </a:xfrm>
          <a:prstGeom prst="line">
            <a:avLst/>
          </a:prstGeom>
          <a:ln>
            <a:solidFill>
              <a:schemeClr val="tx1">
                <a:alpha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2509688" y="3490246"/>
            <a:ext cx="1791722" cy="329582"/>
          </a:xfrm>
          <a:prstGeom prst="rect">
            <a:avLst/>
          </a:prstGeom>
          <a:noFill/>
        </p:spPr>
        <p:txBody>
          <a:bodyPr wrap="none" lIns="91338" tIns="45670" rIns="91338" bIns="45670" rtlCol="0">
            <a:spAutoFit/>
          </a:bodyPr>
          <a:lstStyle/>
          <a:p>
            <a:r>
              <a:rPr lang="en-US" sz="1500" dirty="0"/>
              <a:t>apply lower bound</a:t>
            </a:r>
          </a:p>
        </p:txBody>
      </p:sp>
      <p:sp>
        <p:nvSpPr>
          <p:cNvPr id="59" name="Rectangle 58"/>
          <p:cNvSpPr/>
          <p:nvPr/>
        </p:nvSpPr>
        <p:spPr>
          <a:xfrm>
            <a:off x="1039739" y="3490246"/>
            <a:ext cx="198000" cy="115354"/>
          </a:xfrm>
          <a:prstGeom prst="rect">
            <a:avLst/>
          </a:prstGeom>
          <a:solidFill>
            <a:srgbClr val="00FF00">
              <a:alpha val="30000"/>
            </a:srgbClr>
          </a:solidFill>
        </p:spPr>
        <p:style>
          <a:lnRef idx="1">
            <a:schemeClr val="accent1"/>
          </a:lnRef>
          <a:fillRef idx="3">
            <a:schemeClr val="accent1"/>
          </a:fillRef>
          <a:effectRef idx="2">
            <a:schemeClr val="accent1"/>
          </a:effectRef>
          <a:fontRef idx="minor">
            <a:schemeClr val="lt1"/>
          </a:fontRef>
        </p:style>
        <p:txBody>
          <a:bodyPr lIns="91338" tIns="45670" rIns="91338" bIns="45670"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linds(horizontal)">
                                      <p:cBhvr>
                                        <p:cTn id="30" dur="500"/>
                                        <p:tgtEl>
                                          <p:spTgt spid="12"/>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linds(horizontal)">
                                      <p:cBhvr>
                                        <p:cTn id="33" dur="500"/>
                                        <p:tgtEl>
                                          <p:spTgt spid="13"/>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linds(horizont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linds(horizontal)">
                                      <p:cBhvr>
                                        <p:cTn id="41" dur="500"/>
                                        <p:tgtEl>
                                          <p:spTgt spid="15"/>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linds(horizontal)">
                                      <p:cBhvr>
                                        <p:cTn id="44" dur="500"/>
                                        <p:tgtEl>
                                          <p:spTgt spid="1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linds(horizontal)">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blinds(horizontal)">
                                      <p:cBhvr>
                                        <p:cTn id="52" dur="500"/>
                                        <p:tgtEl>
                                          <p:spTgt spid="48"/>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blinds(horizontal)">
                                      <p:cBhvr>
                                        <p:cTn id="55" dur="500"/>
                                        <p:tgtEl>
                                          <p:spTgt spid="50"/>
                                        </p:tgtEl>
                                      </p:cBhvr>
                                    </p:animEffect>
                                  </p:childTnLst>
                                </p:cTn>
                              </p:par>
                              <p:par>
                                <p:cTn id="56" presetID="3" presetClass="entr" presetSubtype="1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blinds(horizontal)">
                                      <p:cBhvr>
                                        <p:cTn id="58" dur="500"/>
                                        <p:tgtEl>
                                          <p:spTgt spid="56"/>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blinds(horizontal)">
                                      <p:cBhvr>
                                        <p:cTn id="61" dur="500"/>
                                        <p:tgtEl>
                                          <p:spTgt spid="58"/>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59"/>
                                        </p:tgtEl>
                                        <p:attrNameLst>
                                          <p:attrName>style.visibility</p:attrName>
                                        </p:attrNameLst>
                                      </p:cBhvr>
                                      <p:to>
                                        <p:strVal val="visible"/>
                                      </p:to>
                                    </p:set>
                                    <p:animEffect transition="in" filter="blinds(horizontal)">
                                      <p:cBhvr>
                                        <p:cTn id="64" dur="500"/>
                                        <p:tgtEl>
                                          <p:spTgt spid="59"/>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blinds(horizontal)">
                                      <p:cBhvr>
                                        <p:cTn id="69" dur="500"/>
                                        <p:tgtEl>
                                          <p:spTgt spid="20"/>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linds(horizontal)">
                                      <p:cBhvr>
                                        <p:cTn id="72" dur="500"/>
                                        <p:tgtEl>
                                          <p:spTgt spid="21"/>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blinds(horizontal)">
                                      <p:cBhvr>
                                        <p:cTn id="75" dur="500"/>
                                        <p:tgtEl>
                                          <p:spTgt spid="26"/>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blinds(horizontal)">
                                      <p:cBhvr>
                                        <p:cTn id="80" dur="500"/>
                                        <p:tgtEl>
                                          <p:spTgt spid="27"/>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blinds(horizontal)">
                                      <p:cBhvr>
                                        <p:cTn id="83" dur="500"/>
                                        <p:tgtEl>
                                          <p:spTgt spid="28"/>
                                        </p:tgtEl>
                                      </p:cBhvr>
                                    </p:animEffect>
                                  </p:childTnLst>
                                </p:cTn>
                              </p:par>
                              <p:par>
                                <p:cTn id="84" presetID="3" presetClass="entr" presetSubtype="10" fill="hold" grpId="0" nodeType="withEffect">
                                  <p:stCondLst>
                                    <p:cond delay="0"/>
                                  </p:stCondLst>
                                  <p:childTnLst>
                                    <p:set>
                                      <p:cBhvr>
                                        <p:cTn id="85" dur="1" fill="hold">
                                          <p:stCondLst>
                                            <p:cond delay="0"/>
                                          </p:stCondLst>
                                        </p:cTn>
                                        <p:tgtEl>
                                          <p:spTgt spid="34"/>
                                        </p:tgtEl>
                                        <p:attrNameLst>
                                          <p:attrName>style.visibility</p:attrName>
                                        </p:attrNameLst>
                                      </p:cBhvr>
                                      <p:to>
                                        <p:strVal val="visible"/>
                                      </p:to>
                                    </p:set>
                                    <p:animEffect transition="in" filter="blinds(horizontal)">
                                      <p:cBhvr>
                                        <p:cTn id="86" dur="500"/>
                                        <p:tgtEl>
                                          <p:spTgt spid="34"/>
                                        </p:tgtEl>
                                      </p:cBhvr>
                                    </p:animEffect>
                                  </p:childTnLst>
                                </p:cTn>
                              </p:par>
                              <p:par>
                                <p:cTn id="87" presetID="3" presetClass="entr" presetSubtype="10" fill="hold" grpId="0" nodeType="withEffect">
                                  <p:stCondLst>
                                    <p:cond delay="0"/>
                                  </p:stCondLst>
                                  <p:childTnLst>
                                    <p:set>
                                      <p:cBhvr>
                                        <p:cTn id="88" dur="1" fill="hold">
                                          <p:stCondLst>
                                            <p:cond delay="0"/>
                                          </p:stCondLst>
                                        </p:cTn>
                                        <p:tgtEl>
                                          <p:spTgt spid="35"/>
                                        </p:tgtEl>
                                        <p:attrNameLst>
                                          <p:attrName>style.visibility</p:attrName>
                                        </p:attrNameLst>
                                      </p:cBhvr>
                                      <p:to>
                                        <p:strVal val="visible"/>
                                      </p:to>
                                    </p:set>
                                    <p:animEffect transition="in" filter="blinds(horizontal)">
                                      <p:cBhvr>
                                        <p:cTn id="89" dur="500"/>
                                        <p:tgtEl>
                                          <p:spTgt spid="35"/>
                                        </p:tgtEl>
                                      </p:cBhvr>
                                    </p:animEffect>
                                  </p:childTnLst>
                                </p:cTn>
                              </p:par>
                              <p:par>
                                <p:cTn id="90" presetID="3" presetClass="entr" presetSubtype="10" fill="hold" grpId="0" nodeType="with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blinds(horizontal)">
                                      <p:cBhvr>
                                        <p:cTn id="92" dur="500"/>
                                        <p:tgtEl>
                                          <p:spTgt spid="36"/>
                                        </p:tgtEl>
                                      </p:cBhvr>
                                    </p:animEffect>
                                  </p:childTnLst>
                                </p:cTn>
                              </p:par>
                              <p:par>
                                <p:cTn id="93" presetID="3" presetClass="entr" presetSubtype="10" fill="hold" grpId="0" nodeType="with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blinds(horizontal)">
                                      <p:cBhvr>
                                        <p:cTn id="95" dur="500"/>
                                        <p:tgtEl>
                                          <p:spTgt spid="37"/>
                                        </p:tgtEl>
                                      </p:cBhvr>
                                    </p:animEffect>
                                  </p:childTnLst>
                                </p:cTn>
                              </p:par>
                              <p:par>
                                <p:cTn id="96" presetID="3" presetClass="entr" presetSubtype="10" fill="hold" grpId="0" nodeType="withEffect">
                                  <p:stCondLst>
                                    <p:cond delay="0"/>
                                  </p:stCondLst>
                                  <p:childTnLst>
                                    <p:set>
                                      <p:cBhvr>
                                        <p:cTn id="97" dur="1" fill="hold">
                                          <p:stCondLst>
                                            <p:cond delay="0"/>
                                          </p:stCondLst>
                                        </p:cTn>
                                        <p:tgtEl>
                                          <p:spTgt spid="41"/>
                                        </p:tgtEl>
                                        <p:attrNameLst>
                                          <p:attrName>style.visibility</p:attrName>
                                        </p:attrNameLst>
                                      </p:cBhvr>
                                      <p:to>
                                        <p:strVal val="visible"/>
                                      </p:to>
                                    </p:set>
                                    <p:animEffect transition="in" filter="blinds(horizontal)">
                                      <p:cBhvr>
                                        <p:cTn id="98" dur="500"/>
                                        <p:tgtEl>
                                          <p:spTgt spid="41"/>
                                        </p:tgtEl>
                                      </p:cBhvr>
                                    </p:animEffect>
                                  </p:childTnLst>
                                </p:cTn>
                              </p:par>
                              <p:par>
                                <p:cTn id="99" presetID="3" presetClass="entr" presetSubtype="10" fill="hold" grpId="0" nodeType="withEffect">
                                  <p:stCondLst>
                                    <p:cond delay="0"/>
                                  </p:stCondLst>
                                  <p:childTnLst>
                                    <p:set>
                                      <p:cBhvr>
                                        <p:cTn id="100" dur="1" fill="hold">
                                          <p:stCondLst>
                                            <p:cond delay="0"/>
                                          </p:stCondLst>
                                        </p:cTn>
                                        <p:tgtEl>
                                          <p:spTgt spid="42"/>
                                        </p:tgtEl>
                                        <p:attrNameLst>
                                          <p:attrName>style.visibility</p:attrName>
                                        </p:attrNameLst>
                                      </p:cBhvr>
                                      <p:to>
                                        <p:strVal val="visible"/>
                                      </p:to>
                                    </p:set>
                                    <p:animEffect transition="in" filter="blinds(horizontal)">
                                      <p:cBhvr>
                                        <p:cTn id="101" dur="500"/>
                                        <p:tgtEl>
                                          <p:spTgt spid="42"/>
                                        </p:tgtEl>
                                      </p:cBhvr>
                                    </p:animEffect>
                                  </p:childTnLst>
                                </p:cTn>
                              </p:par>
                              <p:par>
                                <p:cTn id="102" presetID="3" presetClass="entr" presetSubtype="10" fill="hold" grpId="0" nodeType="withEffect">
                                  <p:stCondLst>
                                    <p:cond delay="0"/>
                                  </p:stCondLst>
                                  <p:childTnLst>
                                    <p:set>
                                      <p:cBhvr>
                                        <p:cTn id="103" dur="1" fill="hold">
                                          <p:stCondLst>
                                            <p:cond delay="0"/>
                                          </p:stCondLst>
                                        </p:cTn>
                                        <p:tgtEl>
                                          <p:spTgt spid="43"/>
                                        </p:tgtEl>
                                        <p:attrNameLst>
                                          <p:attrName>style.visibility</p:attrName>
                                        </p:attrNameLst>
                                      </p:cBhvr>
                                      <p:to>
                                        <p:strVal val="visible"/>
                                      </p:to>
                                    </p:set>
                                    <p:animEffect transition="in" filter="blinds(horizontal)">
                                      <p:cBhvr>
                                        <p:cTn id="104" dur="500"/>
                                        <p:tgtEl>
                                          <p:spTgt spid="43"/>
                                        </p:tgtEl>
                                      </p:cBhvr>
                                    </p:animEffect>
                                  </p:childTnLst>
                                </p:cTn>
                              </p:par>
                            </p:childTnLst>
                          </p:cTn>
                        </p:par>
                      </p:childTnLst>
                    </p:cTn>
                  </p:par>
                  <p:par>
                    <p:cTn id="105" fill="hold">
                      <p:stCondLst>
                        <p:cond delay="indefinite"/>
                      </p:stCondLst>
                      <p:childTnLst>
                        <p:par>
                          <p:cTn id="106" fill="hold">
                            <p:stCondLst>
                              <p:cond delay="0"/>
                            </p:stCondLst>
                            <p:childTnLst>
                              <p:par>
                                <p:cTn id="107" presetID="3" presetClass="entr" presetSubtype="10" fill="hold" nodeType="click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blinds(horizontal)">
                                      <p:cBhvr>
                                        <p:cTn id="109" dur="500"/>
                                        <p:tgtEl>
                                          <p:spTgt spid="32"/>
                                        </p:tgtEl>
                                      </p:cBhvr>
                                    </p:animEffect>
                                  </p:childTnLst>
                                </p:cTn>
                              </p:par>
                              <p:par>
                                <p:cTn id="110" presetID="3" presetClass="entr" presetSubtype="10" fill="hold" nodeType="with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blinds(horizontal)">
                                      <p:cBhvr>
                                        <p:cTn id="112" dur="500"/>
                                        <p:tgtEl>
                                          <p:spTgt spid="38"/>
                                        </p:tgtEl>
                                      </p:cBhvr>
                                    </p:animEffect>
                                  </p:childTnLst>
                                </p:cTn>
                              </p:par>
                              <p:par>
                                <p:cTn id="113" presetID="3" presetClass="entr" presetSubtype="10" fill="hold" nodeType="withEffect">
                                  <p:stCondLst>
                                    <p:cond delay="0"/>
                                  </p:stCondLst>
                                  <p:childTnLst>
                                    <p:set>
                                      <p:cBhvr>
                                        <p:cTn id="114" dur="1" fill="hold">
                                          <p:stCondLst>
                                            <p:cond delay="0"/>
                                          </p:stCondLst>
                                        </p:cTn>
                                        <p:tgtEl>
                                          <p:spTgt spid="40"/>
                                        </p:tgtEl>
                                        <p:attrNameLst>
                                          <p:attrName>style.visibility</p:attrName>
                                        </p:attrNameLst>
                                      </p:cBhvr>
                                      <p:to>
                                        <p:strVal val="visible"/>
                                      </p:to>
                                    </p:set>
                                    <p:animEffect transition="in" filter="blinds(horizontal)">
                                      <p:cBhvr>
                                        <p:cTn id="115" dur="500"/>
                                        <p:tgtEl>
                                          <p:spTgt spid="40"/>
                                        </p:tgtEl>
                                      </p:cBhvr>
                                    </p:animEffect>
                                  </p:childTnLst>
                                </p:cTn>
                              </p:par>
                              <p:par>
                                <p:cTn id="116" presetID="3" presetClass="entr" presetSubtype="10" fill="hold" nodeType="withEffect">
                                  <p:stCondLst>
                                    <p:cond delay="0"/>
                                  </p:stCondLst>
                                  <p:childTnLst>
                                    <p:set>
                                      <p:cBhvr>
                                        <p:cTn id="117" dur="1" fill="hold">
                                          <p:stCondLst>
                                            <p:cond delay="0"/>
                                          </p:stCondLst>
                                        </p:cTn>
                                        <p:tgtEl>
                                          <p:spTgt spid="44"/>
                                        </p:tgtEl>
                                        <p:attrNameLst>
                                          <p:attrName>style.visibility</p:attrName>
                                        </p:attrNameLst>
                                      </p:cBhvr>
                                      <p:to>
                                        <p:strVal val="visible"/>
                                      </p:to>
                                    </p:set>
                                    <p:animEffect transition="in" filter="blinds(horizontal)">
                                      <p:cBhvr>
                                        <p:cTn id="118" dur="500"/>
                                        <p:tgtEl>
                                          <p:spTgt spid="44"/>
                                        </p:tgtEl>
                                      </p:cBhvr>
                                    </p:animEffect>
                                  </p:childTnLst>
                                </p:cTn>
                              </p:par>
                            </p:childTnLst>
                          </p:cTn>
                        </p:par>
                      </p:childTnLst>
                    </p:cTn>
                  </p:par>
                  <p:par>
                    <p:cTn id="119" fill="hold">
                      <p:stCondLst>
                        <p:cond delay="indefinite"/>
                      </p:stCondLst>
                      <p:childTnLst>
                        <p:par>
                          <p:cTn id="120" fill="hold">
                            <p:stCondLst>
                              <p:cond delay="0"/>
                            </p:stCondLst>
                            <p:childTnLst>
                              <p:par>
                                <p:cTn id="121" presetID="3" presetClass="entr" presetSubtype="10" fill="hold" grpId="0" nodeType="clickEffect">
                                  <p:stCondLst>
                                    <p:cond delay="0"/>
                                  </p:stCondLst>
                                  <p:childTnLst>
                                    <p:set>
                                      <p:cBhvr>
                                        <p:cTn id="122" dur="1" fill="hold">
                                          <p:stCondLst>
                                            <p:cond delay="0"/>
                                          </p:stCondLst>
                                        </p:cTn>
                                        <p:tgtEl>
                                          <p:spTgt spid="45"/>
                                        </p:tgtEl>
                                        <p:attrNameLst>
                                          <p:attrName>style.visibility</p:attrName>
                                        </p:attrNameLst>
                                      </p:cBhvr>
                                      <p:to>
                                        <p:strVal val="visible"/>
                                      </p:to>
                                    </p:set>
                                    <p:animEffect transition="in" filter="blinds(horizontal)">
                                      <p:cBhvr>
                                        <p:cTn id="123" dur="500"/>
                                        <p:tgtEl>
                                          <p:spTgt spid="45"/>
                                        </p:tgtEl>
                                      </p:cBhvr>
                                    </p:animEffect>
                                  </p:childTnLst>
                                </p:cTn>
                              </p:par>
                              <p:par>
                                <p:cTn id="124" presetID="3" presetClass="entr" presetSubtype="10" fill="hold" grpId="0" nodeType="withEffect">
                                  <p:stCondLst>
                                    <p:cond delay="0"/>
                                  </p:stCondLst>
                                  <p:childTnLst>
                                    <p:set>
                                      <p:cBhvr>
                                        <p:cTn id="125" dur="1" fill="hold">
                                          <p:stCondLst>
                                            <p:cond delay="0"/>
                                          </p:stCondLst>
                                        </p:cTn>
                                        <p:tgtEl>
                                          <p:spTgt spid="46"/>
                                        </p:tgtEl>
                                        <p:attrNameLst>
                                          <p:attrName>style.visibility</p:attrName>
                                        </p:attrNameLst>
                                      </p:cBhvr>
                                      <p:to>
                                        <p:strVal val="visible"/>
                                      </p:to>
                                    </p:set>
                                    <p:animEffect transition="in" filter="blinds(horizontal)">
                                      <p:cBhvr>
                                        <p:cTn id="126" dur="500"/>
                                        <p:tgtEl>
                                          <p:spTgt spid="46"/>
                                        </p:tgtEl>
                                      </p:cBhvr>
                                    </p:animEffect>
                                  </p:childTnLst>
                                </p:cTn>
                              </p:par>
                            </p:childTnLst>
                          </p:cTn>
                        </p:par>
                      </p:childTnLst>
                    </p:cTn>
                  </p:par>
                  <p:par>
                    <p:cTn id="127" fill="hold">
                      <p:stCondLst>
                        <p:cond delay="indefinite"/>
                      </p:stCondLst>
                      <p:childTnLst>
                        <p:par>
                          <p:cTn id="128" fill="hold">
                            <p:stCondLst>
                              <p:cond delay="0"/>
                            </p:stCondLst>
                            <p:childTnLst>
                              <p:par>
                                <p:cTn id="129" presetID="3" presetClass="entr" presetSubtype="10" fill="hold" grpId="0" nodeType="clickEffect">
                                  <p:stCondLst>
                                    <p:cond delay="0"/>
                                  </p:stCondLst>
                                  <p:childTnLst>
                                    <p:set>
                                      <p:cBhvr>
                                        <p:cTn id="130" dur="1" fill="hold">
                                          <p:stCondLst>
                                            <p:cond delay="0"/>
                                          </p:stCondLst>
                                        </p:cTn>
                                        <p:tgtEl>
                                          <p:spTgt spid="47"/>
                                        </p:tgtEl>
                                        <p:attrNameLst>
                                          <p:attrName>style.visibility</p:attrName>
                                        </p:attrNameLst>
                                      </p:cBhvr>
                                      <p:to>
                                        <p:strVal val="visible"/>
                                      </p:to>
                                    </p:set>
                                    <p:animEffect transition="in" filter="blinds(horizontal)">
                                      <p:cBhvr>
                                        <p:cTn id="131" dur="500"/>
                                        <p:tgtEl>
                                          <p:spTgt spid="47"/>
                                        </p:tgtEl>
                                      </p:cBhvr>
                                    </p:animEffect>
                                  </p:childTnLst>
                                </p:cTn>
                              </p:par>
                              <p:par>
                                <p:cTn id="132" presetID="3" presetClass="entr" presetSubtype="10" fill="hold" grpId="0" nodeType="withEffect">
                                  <p:stCondLst>
                                    <p:cond delay="0"/>
                                  </p:stCondLst>
                                  <p:childTnLst>
                                    <p:set>
                                      <p:cBhvr>
                                        <p:cTn id="133" dur="1" fill="hold">
                                          <p:stCondLst>
                                            <p:cond delay="0"/>
                                          </p:stCondLst>
                                        </p:cTn>
                                        <p:tgtEl>
                                          <p:spTgt spid="52"/>
                                        </p:tgtEl>
                                        <p:attrNameLst>
                                          <p:attrName>style.visibility</p:attrName>
                                        </p:attrNameLst>
                                      </p:cBhvr>
                                      <p:to>
                                        <p:strVal val="visible"/>
                                      </p:to>
                                    </p:set>
                                    <p:animEffect transition="in" filter="blinds(horizontal)">
                                      <p:cBhvr>
                                        <p:cTn id="134" dur="500"/>
                                        <p:tgtEl>
                                          <p:spTgt spid="52"/>
                                        </p:tgtEl>
                                      </p:cBhvr>
                                    </p:animEffect>
                                  </p:childTnLst>
                                </p:cTn>
                              </p:par>
                              <p:par>
                                <p:cTn id="135" presetID="3" presetClass="entr" presetSubtype="10" fill="hold" nodeType="withEffect">
                                  <p:stCondLst>
                                    <p:cond delay="0"/>
                                  </p:stCondLst>
                                  <p:childTnLst>
                                    <p:set>
                                      <p:cBhvr>
                                        <p:cTn id="136" dur="1" fill="hold">
                                          <p:stCondLst>
                                            <p:cond delay="0"/>
                                          </p:stCondLst>
                                        </p:cTn>
                                        <p:tgtEl>
                                          <p:spTgt spid="49"/>
                                        </p:tgtEl>
                                        <p:attrNameLst>
                                          <p:attrName>style.visibility</p:attrName>
                                        </p:attrNameLst>
                                      </p:cBhvr>
                                      <p:to>
                                        <p:strVal val="visible"/>
                                      </p:to>
                                    </p:set>
                                    <p:animEffect transition="in" filter="blinds(horizontal)">
                                      <p:cBhvr>
                                        <p:cTn id="137" dur="500"/>
                                        <p:tgtEl>
                                          <p:spTgt spid="49"/>
                                        </p:tgtEl>
                                      </p:cBhvr>
                                    </p:animEffect>
                                  </p:childTnLst>
                                </p:cTn>
                              </p:par>
                              <p:par>
                                <p:cTn id="138" presetID="3" presetClass="entr" presetSubtype="10" fill="hold" nodeType="withEffect">
                                  <p:stCondLst>
                                    <p:cond delay="0"/>
                                  </p:stCondLst>
                                  <p:childTnLst>
                                    <p:set>
                                      <p:cBhvr>
                                        <p:cTn id="139" dur="1" fill="hold">
                                          <p:stCondLst>
                                            <p:cond delay="0"/>
                                          </p:stCondLst>
                                        </p:cTn>
                                        <p:tgtEl>
                                          <p:spTgt spid="51"/>
                                        </p:tgtEl>
                                        <p:attrNameLst>
                                          <p:attrName>style.visibility</p:attrName>
                                        </p:attrNameLst>
                                      </p:cBhvr>
                                      <p:to>
                                        <p:strVal val="visible"/>
                                      </p:to>
                                    </p:set>
                                    <p:animEffect transition="in" filter="blinds(horizontal)">
                                      <p:cBhvr>
                                        <p:cTn id="140" dur="500"/>
                                        <p:tgtEl>
                                          <p:spTgt spid="51"/>
                                        </p:tgtEl>
                                      </p:cBhvr>
                                    </p:animEffect>
                                  </p:childTnLst>
                                </p:cTn>
                              </p:par>
                            </p:childTnLst>
                          </p:cTn>
                        </p:par>
                      </p:childTnLst>
                    </p:cTn>
                  </p:par>
                  <p:par>
                    <p:cTn id="141" fill="hold">
                      <p:stCondLst>
                        <p:cond delay="indefinite"/>
                      </p:stCondLst>
                      <p:childTnLst>
                        <p:par>
                          <p:cTn id="142" fill="hold">
                            <p:stCondLst>
                              <p:cond delay="0"/>
                            </p:stCondLst>
                            <p:childTnLst>
                              <p:par>
                                <p:cTn id="143" presetID="3" presetClass="entr" presetSubtype="10" fill="hold" grpId="0" nodeType="clickEffect">
                                  <p:stCondLst>
                                    <p:cond delay="0"/>
                                  </p:stCondLst>
                                  <p:childTnLst>
                                    <p:set>
                                      <p:cBhvr>
                                        <p:cTn id="144" dur="1" fill="hold">
                                          <p:stCondLst>
                                            <p:cond delay="0"/>
                                          </p:stCondLst>
                                        </p:cTn>
                                        <p:tgtEl>
                                          <p:spTgt spid="53"/>
                                        </p:tgtEl>
                                        <p:attrNameLst>
                                          <p:attrName>style.visibility</p:attrName>
                                        </p:attrNameLst>
                                      </p:cBhvr>
                                      <p:to>
                                        <p:strVal val="visible"/>
                                      </p:to>
                                    </p:set>
                                    <p:animEffect transition="in" filter="blinds(horizontal)">
                                      <p:cBhvr>
                                        <p:cTn id="145" dur="500"/>
                                        <p:tgtEl>
                                          <p:spTgt spid="53"/>
                                        </p:tgtEl>
                                      </p:cBhvr>
                                    </p:animEffect>
                                  </p:childTnLst>
                                </p:cTn>
                              </p:par>
                              <p:par>
                                <p:cTn id="146" presetID="3" presetClass="entr" presetSubtype="10" fill="hold" grpId="0" nodeType="withEffect">
                                  <p:stCondLst>
                                    <p:cond delay="0"/>
                                  </p:stCondLst>
                                  <p:childTnLst>
                                    <p:set>
                                      <p:cBhvr>
                                        <p:cTn id="147" dur="1" fill="hold">
                                          <p:stCondLst>
                                            <p:cond delay="0"/>
                                          </p:stCondLst>
                                        </p:cTn>
                                        <p:tgtEl>
                                          <p:spTgt spid="54"/>
                                        </p:tgtEl>
                                        <p:attrNameLst>
                                          <p:attrName>style.visibility</p:attrName>
                                        </p:attrNameLst>
                                      </p:cBhvr>
                                      <p:to>
                                        <p:strVal val="visible"/>
                                      </p:to>
                                    </p:set>
                                    <p:animEffect transition="in" filter="blinds(horizontal)">
                                      <p:cBhvr>
                                        <p:cTn id="148" dur="500"/>
                                        <p:tgtEl>
                                          <p:spTgt spid="54"/>
                                        </p:tgtEl>
                                      </p:cBhvr>
                                    </p:animEffect>
                                  </p:childTnLst>
                                </p:cTn>
                              </p:par>
                              <p:par>
                                <p:cTn id="149" presetID="3" presetClass="entr" presetSubtype="10" fill="hold" nodeType="withEffect">
                                  <p:stCondLst>
                                    <p:cond delay="0"/>
                                  </p:stCondLst>
                                  <p:childTnLst>
                                    <p:set>
                                      <p:cBhvr>
                                        <p:cTn id="150" dur="1" fill="hold">
                                          <p:stCondLst>
                                            <p:cond delay="0"/>
                                          </p:stCondLst>
                                        </p:cTn>
                                        <p:tgtEl>
                                          <p:spTgt spid="55"/>
                                        </p:tgtEl>
                                        <p:attrNameLst>
                                          <p:attrName>style.visibility</p:attrName>
                                        </p:attrNameLst>
                                      </p:cBhvr>
                                      <p:to>
                                        <p:strVal val="visible"/>
                                      </p:to>
                                    </p:set>
                                    <p:animEffect transition="in" filter="blinds(horizontal)">
                                      <p:cBhvr>
                                        <p:cTn id="151" dur="500"/>
                                        <p:tgtEl>
                                          <p:spTgt spid="55"/>
                                        </p:tgtEl>
                                      </p:cBhvr>
                                    </p:animEffect>
                                  </p:childTnLst>
                                </p:cTn>
                              </p:par>
                              <p:par>
                                <p:cTn id="152" presetID="3" presetClass="entr" presetSubtype="10" fill="hold" grpId="0" nodeType="withEffect">
                                  <p:stCondLst>
                                    <p:cond delay="0"/>
                                  </p:stCondLst>
                                  <p:childTnLst>
                                    <p:set>
                                      <p:cBhvr>
                                        <p:cTn id="153" dur="1" fill="hold">
                                          <p:stCondLst>
                                            <p:cond delay="0"/>
                                          </p:stCondLst>
                                        </p:cTn>
                                        <p:tgtEl>
                                          <p:spTgt spid="57"/>
                                        </p:tgtEl>
                                        <p:attrNameLst>
                                          <p:attrName>style.visibility</p:attrName>
                                        </p:attrNameLst>
                                      </p:cBhvr>
                                      <p:to>
                                        <p:strVal val="visible"/>
                                      </p:to>
                                    </p:set>
                                    <p:animEffect transition="in" filter="blinds(horizontal)">
                                      <p:cBhvr>
                                        <p:cTn id="15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1" grpId="0"/>
      <p:bldP spid="12" grpId="0" animBg="1"/>
      <p:bldP spid="13" grpId="0" animBg="1"/>
      <p:bldP spid="14" grpId="0"/>
      <p:bldP spid="15" grpId="0" animBg="1"/>
      <p:bldP spid="16" grpId="0" animBg="1"/>
      <p:bldP spid="20" grpId="0" animBg="1"/>
      <p:bldP spid="21" grpId="0" animBg="1"/>
      <p:bldP spid="22" grpId="0"/>
      <p:bldP spid="26" grpId="0"/>
      <p:bldP spid="27" grpId="0" animBg="1"/>
      <p:bldP spid="28" grpId="0" animBg="1"/>
      <p:bldP spid="34" grpId="0" animBg="1"/>
      <p:bldP spid="35" grpId="0" animBg="1"/>
      <p:bldP spid="36" grpId="0" animBg="1"/>
      <p:bldP spid="37" grpId="0"/>
      <p:bldP spid="41" grpId="0" animBg="1"/>
      <p:bldP spid="42" grpId="0" animBg="1"/>
      <p:bldP spid="43" grpId="0" animBg="1"/>
      <p:bldP spid="45" grpId="0" animBg="1"/>
      <p:bldP spid="46" grpId="0"/>
      <p:bldP spid="47" grpId="0" animBg="1"/>
      <p:bldP spid="52" grpId="0"/>
      <p:bldP spid="53" grpId="0" animBg="1"/>
      <p:bldP spid="54" grpId="0" animBg="1"/>
      <p:bldP spid="57" grpId="0"/>
      <p:bldP spid="48" grpId="0" animBg="1"/>
      <p:bldP spid="50" grpId="0" animBg="1"/>
      <p:bldP spid="58" grpId="0"/>
      <p:bldP spid="5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Relative </a:t>
            </a:r>
            <a:r>
              <a:rPr lang="en-US" dirty="0" err="1" smtClean="0"/>
              <a:t>Thresholding</a:t>
            </a:r>
            <a:endParaRPr lang="en-GB" dirty="0"/>
          </a:p>
        </p:txBody>
      </p:sp>
      <p:sp>
        <p:nvSpPr>
          <p:cNvPr id="3" name="Content Placeholder 2"/>
          <p:cNvSpPr>
            <a:spLocks noGrp="1"/>
          </p:cNvSpPr>
          <p:nvPr>
            <p:ph idx="1"/>
          </p:nvPr>
        </p:nvSpPr>
        <p:spPr/>
        <p:txBody>
          <a:bodyPr/>
          <a:lstStyle/>
          <a:p>
            <a:r>
              <a:rPr lang="en-US" dirty="0" smtClean="0"/>
              <a:t>Pretty straight-forward approach. Probably not exactly new.</a:t>
            </a:r>
          </a:p>
          <a:p>
            <a:pPr lvl="1"/>
            <a:r>
              <a:rPr lang="en-US" dirty="0" smtClean="0"/>
              <a:t>T(</a:t>
            </a:r>
            <a:r>
              <a:rPr lang="en-US" i="1" dirty="0" smtClean="0"/>
              <a:t>p</a:t>
            </a:r>
            <a:r>
              <a:rPr lang="en-US" dirty="0" smtClean="0"/>
              <a:t>) = max(</a:t>
            </a:r>
            <a:r>
              <a:rPr lang="en-US" i="1" dirty="0" smtClean="0">
                <a:solidFill>
                  <a:srgbClr val="C00000"/>
                </a:solidFill>
              </a:rPr>
              <a:t>lower bound</a:t>
            </a:r>
            <a:r>
              <a:rPr lang="en-US" dirty="0" smtClean="0"/>
              <a:t>, </a:t>
            </a:r>
            <a:r>
              <a:rPr lang="en-US" i="1" dirty="0" smtClean="0">
                <a:solidFill>
                  <a:srgbClr val="00B050"/>
                </a:solidFill>
              </a:rPr>
              <a:t>scale</a:t>
            </a:r>
            <a:r>
              <a:rPr lang="en-US" dirty="0" smtClean="0"/>
              <a:t> * </a:t>
            </a:r>
            <a:r>
              <a:rPr lang="en-US" dirty="0" err="1" smtClean="0"/>
              <a:t>max</a:t>
            </a:r>
            <a:r>
              <a:rPr lang="en-US" baseline="-25000" dirty="0" err="1" smtClean="0"/>
              <a:t>color</a:t>
            </a:r>
            <a:r>
              <a:rPr lang="en-US" dirty="0" smtClean="0"/>
              <a:t>(</a:t>
            </a:r>
            <a:r>
              <a:rPr lang="en-US" i="1" dirty="0" smtClean="0"/>
              <a:t>p</a:t>
            </a:r>
            <a:r>
              <a:rPr lang="en-US" dirty="0" smtClean="0"/>
              <a:t>))</a:t>
            </a:r>
          </a:p>
          <a:p>
            <a:pPr lvl="1"/>
            <a:r>
              <a:rPr lang="en-US" dirty="0" smtClean="0"/>
              <a:t>Edge(</a:t>
            </a:r>
            <a:r>
              <a:rPr lang="en-US" i="1" dirty="0" smtClean="0"/>
              <a:t>p</a:t>
            </a:r>
            <a:r>
              <a:rPr lang="en-US" i="1" baseline="-25000" dirty="0" smtClean="0"/>
              <a:t>0</a:t>
            </a:r>
            <a:r>
              <a:rPr lang="en-US" dirty="0" smtClean="0"/>
              <a:t>,</a:t>
            </a:r>
            <a:r>
              <a:rPr lang="en-US" i="1" dirty="0" smtClean="0"/>
              <a:t>p</a:t>
            </a:r>
            <a:r>
              <a:rPr lang="en-US" i="1" baseline="-25000" dirty="0" smtClean="0"/>
              <a:t>1</a:t>
            </a:r>
            <a:r>
              <a:rPr lang="en-US" dirty="0" smtClean="0"/>
              <a:t>) = min(T(</a:t>
            </a:r>
            <a:r>
              <a:rPr lang="en-US" i="1" dirty="0" smtClean="0"/>
              <a:t>p</a:t>
            </a:r>
            <a:r>
              <a:rPr lang="en-US" i="1" baseline="-25000" dirty="0" smtClean="0"/>
              <a:t>0</a:t>
            </a:r>
            <a:r>
              <a:rPr lang="en-US" dirty="0" smtClean="0"/>
              <a:t>), T(</a:t>
            </a:r>
            <a:r>
              <a:rPr lang="en-US" i="1" dirty="0" smtClean="0"/>
              <a:t>p</a:t>
            </a:r>
            <a:r>
              <a:rPr lang="en-US" i="1" baseline="-25000" dirty="0" smtClean="0"/>
              <a:t>1</a:t>
            </a:r>
            <a:r>
              <a:rPr lang="en-US" dirty="0" smtClean="0"/>
              <a:t>)) </a:t>
            </a:r>
            <a:r>
              <a:rPr lang="en-US" dirty="0" smtClean="0">
                <a:latin typeface="Book Antiqua"/>
              </a:rPr>
              <a:t>≥ </a:t>
            </a:r>
            <a:r>
              <a:rPr lang="en-US" dirty="0" smtClean="0"/>
              <a:t>max(|</a:t>
            </a:r>
            <a:r>
              <a:rPr lang="en-US" i="1" dirty="0" smtClean="0"/>
              <a:t>p</a:t>
            </a:r>
            <a:r>
              <a:rPr lang="en-US" i="1" baseline="-25000" dirty="0" smtClean="0"/>
              <a:t>0</a:t>
            </a:r>
            <a:r>
              <a:rPr lang="en-US" baseline="-25000" dirty="0" smtClean="0"/>
              <a:t> </a:t>
            </a:r>
            <a:r>
              <a:rPr lang="en-US" dirty="0" smtClean="0"/>
              <a:t>- </a:t>
            </a:r>
            <a:r>
              <a:rPr lang="en-US" i="1" dirty="0" smtClean="0"/>
              <a:t>p</a:t>
            </a:r>
            <a:r>
              <a:rPr lang="en-US" i="1" baseline="-25000" dirty="0" smtClean="0"/>
              <a:t>1</a:t>
            </a:r>
            <a:r>
              <a:rPr lang="en-US" dirty="0" smtClean="0"/>
              <a:t>|)</a:t>
            </a:r>
          </a:p>
          <a:p>
            <a:r>
              <a:rPr lang="en-US" dirty="0" smtClean="0"/>
              <a:t>Nice properties</a:t>
            </a:r>
          </a:p>
          <a:p>
            <a:pPr lvl="1"/>
            <a:r>
              <a:rPr lang="en-US" dirty="0" smtClean="0"/>
              <a:t>Symmetrical.</a:t>
            </a:r>
          </a:p>
          <a:p>
            <a:pPr lvl="1"/>
            <a:r>
              <a:rPr lang="en-US" dirty="0" smtClean="0"/>
              <a:t>Mostly independent of brightness.</a:t>
            </a:r>
          </a:p>
          <a:p>
            <a:pPr lvl="2"/>
            <a:r>
              <a:rPr lang="en-US" dirty="0" smtClean="0"/>
              <a:t>“Inverted” sensitivity compared to absolute </a:t>
            </a:r>
            <a:r>
              <a:rPr lang="en-US" dirty="0" err="1" smtClean="0"/>
              <a:t>thresholding</a:t>
            </a:r>
            <a:r>
              <a:rPr lang="en-US" dirty="0" smtClean="0"/>
              <a:t>.</a:t>
            </a:r>
          </a:p>
          <a:p>
            <a:pPr lvl="2"/>
            <a:r>
              <a:rPr lang="en-US" dirty="0" smtClean="0"/>
              <a:t>Can follow edges in and out of shadows pretty reliably.</a:t>
            </a:r>
          </a:p>
          <a:p>
            <a:pPr lvl="1"/>
            <a:r>
              <a:rPr lang="en-US" dirty="0" smtClean="0"/>
              <a:t>Cut-off for very dark regions.</a:t>
            </a:r>
          </a:p>
          <a:p>
            <a:r>
              <a:rPr lang="en-US" dirty="0" smtClean="0"/>
              <a:t>Parameters are </a:t>
            </a:r>
            <a:r>
              <a:rPr lang="en-US" dirty="0" err="1" smtClean="0"/>
              <a:t>tweakable</a:t>
            </a:r>
            <a:r>
              <a:rPr lang="en-US" dirty="0" smtClean="0"/>
              <a:t>.</a:t>
            </a:r>
          </a:p>
          <a:p>
            <a:pPr lvl="1"/>
            <a:r>
              <a:rPr lang="en-US" dirty="0" smtClean="0"/>
              <a:t>No one-size-fits-all solution.</a:t>
            </a:r>
          </a:p>
          <a:p>
            <a:r>
              <a:rPr lang="en-US" dirty="0" smtClean="0"/>
              <a:t>Very fast. </a:t>
            </a:r>
          </a:p>
          <a:p>
            <a:pPr lvl="1"/>
            <a:r>
              <a:rPr lang="en-US" dirty="0" smtClean="0"/>
              <a:t>2.4cy/pixel for T()</a:t>
            </a:r>
            <a:r>
              <a:rPr lang="en-US" i="1" dirty="0" smtClean="0"/>
              <a:t>.</a:t>
            </a:r>
          </a:p>
          <a:p>
            <a:pPr lvl="1"/>
            <a:r>
              <a:rPr lang="en-US" dirty="0" smtClean="0"/>
              <a:t>1.5cy/pixel for Edge()</a:t>
            </a:r>
          </a:p>
          <a:p>
            <a:endParaRPr lang="en-GB"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Source</a:t>
            </a:r>
            <a:endParaRPr lang="en-GB" dirty="0"/>
          </a:p>
        </p:txBody>
      </p:sp>
      <p:pic>
        <p:nvPicPr>
          <p:cNvPr id="4" name="Content Placeholder 3" descr="spike_color_crop_large_src.png"/>
          <p:cNvPicPr>
            <a:picLocks noGrp="1" noChangeAspect="1"/>
          </p:cNvPicPr>
          <p:nvPr>
            <p:ph idx="1"/>
          </p:nvPr>
        </p:nvPicPr>
        <p:blipFill>
          <a:blip r:embed="rId3"/>
          <a:stretch>
            <a:fillRect/>
          </a:stretch>
        </p:blipFill>
        <p:spPr>
          <a:xfrm>
            <a:off x="845516" y="1072895"/>
            <a:ext cx="9145277" cy="3658110"/>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Absolute </a:t>
            </a:r>
            <a:r>
              <a:rPr lang="en-GB" dirty="0" err="1" smtClean="0"/>
              <a:t>Thresholding</a:t>
            </a:r>
            <a:endParaRPr lang="en-GB" dirty="0"/>
          </a:p>
        </p:txBody>
      </p:sp>
      <p:pic>
        <p:nvPicPr>
          <p:cNvPr id="4" name="Content Placeholder 3" descr="abs_color_crop.png"/>
          <p:cNvPicPr>
            <a:picLocks noGrp="1" noChangeAspect="1"/>
          </p:cNvPicPr>
          <p:nvPr>
            <p:ph idx="1"/>
          </p:nvPr>
        </p:nvPicPr>
        <p:blipFill>
          <a:blip r:embed="rId3"/>
          <a:stretch>
            <a:fillRect/>
          </a:stretch>
        </p:blipFill>
        <p:spPr>
          <a:xfrm>
            <a:off x="846137" y="1073166"/>
            <a:ext cx="9144001" cy="3657599"/>
          </a:xfrm>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Relative </a:t>
            </a:r>
            <a:r>
              <a:rPr lang="en-GB" dirty="0" err="1" smtClean="0"/>
              <a:t>Thresholding</a:t>
            </a:r>
            <a:endParaRPr lang="en-GB" dirty="0"/>
          </a:p>
        </p:txBody>
      </p:sp>
      <p:pic>
        <p:nvPicPr>
          <p:cNvPr id="4" name="Content Placeholder 3" descr="spike_color_crop_large_rel.png"/>
          <p:cNvPicPr>
            <a:picLocks noGrp="1" noChangeAspect="1"/>
          </p:cNvPicPr>
          <p:nvPr>
            <p:ph idx="1"/>
          </p:nvPr>
        </p:nvPicPr>
        <p:blipFill>
          <a:blip r:embed="rId3"/>
          <a:stretch>
            <a:fillRect/>
          </a:stretch>
        </p:blipFill>
        <p:spPr>
          <a:xfrm>
            <a:off x="846137" y="1073166"/>
            <a:ext cx="9144001" cy="3657599"/>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Pixie Dust</a:t>
            </a:r>
            <a:endParaRPr lang="en-GB" dirty="0"/>
          </a:p>
        </p:txBody>
      </p:sp>
      <p:pic>
        <p:nvPicPr>
          <p:cNvPr id="4" name="Content Placeholder 3" descr="spike_color_crop_large_grad.png"/>
          <p:cNvPicPr>
            <a:picLocks noGrp="1" noChangeAspect="1"/>
          </p:cNvPicPr>
          <p:nvPr>
            <p:ph idx="1"/>
          </p:nvPr>
        </p:nvPicPr>
        <p:blipFill>
          <a:blip r:embed="rId3"/>
          <a:stretch>
            <a:fillRect/>
          </a:stretch>
        </p:blipFill>
        <p:spPr>
          <a:xfrm>
            <a:off x="846137" y="1073166"/>
            <a:ext cx="9144001" cy="3657599"/>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Source, again...</a:t>
            </a:r>
            <a:endParaRPr lang="en-GB" dirty="0"/>
          </a:p>
        </p:txBody>
      </p:sp>
      <p:pic>
        <p:nvPicPr>
          <p:cNvPr id="4" name="Content Placeholder 3" descr="spike_color_crop_large_src.png"/>
          <p:cNvPicPr>
            <a:picLocks noGrp="1" noChangeAspect="1"/>
          </p:cNvPicPr>
          <p:nvPr>
            <p:ph idx="1"/>
          </p:nvPr>
        </p:nvPicPr>
        <p:blipFill>
          <a:blip r:embed="rId3"/>
          <a:stretch>
            <a:fillRect/>
          </a:stretch>
        </p:blipFill>
        <p:spPr>
          <a:xfrm>
            <a:off x="845516" y="1072895"/>
            <a:ext cx="9145277" cy="3658110"/>
          </a:xfrm>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736977" y="1634484"/>
            <a:ext cx="7099300" cy="458787"/>
          </a:xfrm>
          <a:prstGeom prst="rect">
            <a:avLst/>
          </a:prstGeom>
        </p:spPr>
        <p:txBody>
          <a:bodyPr lIns="91294" tIns="45647" rIns="91294" bIns="45647">
            <a:noAutofit/>
          </a:bodyPr>
          <a:lstStyle/>
          <a:p>
            <a:pPr>
              <a:defRPr/>
            </a:pPr>
            <a:r>
              <a:rPr lang="en-US" sz="2500" b="1" dirty="0">
                <a:solidFill>
                  <a:srgbClr val="595959"/>
                </a:solidFill>
                <a:ea typeface="+mj-ea"/>
                <a:cs typeface="Arial" charset="0"/>
              </a:rPr>
              <a:t>MLAA on PS3</a:t>
            </a:r>
            <a:r>
              <a:rPr lang="en-US" sz="1400" b="1" dirty="0">
                <a:solidFill>
                  <a:srgbClr val="595959"/>
                </a:solidFill>
                <a:ea typeface="+mj-ea"/>
                <a:cs typeface="Arial" charset="0"/>
              </a:rPr>
              <a:t/>
            </a:r>
            <a:br>
              <a:rPr lang="en-US" sz="1400" b="1" dirty="0">
                <a:solidFill>
                  <a:srgbClr val="595959"/>
                </a:solidFill>
                <a:ea typeface="+mj-ea"/>
                <a:cs typeface="Arial" charset="0"/>
              </a:rPr>
            </a:br>
            <a:r>
              <a:rPr lang="en-US" sz="2000" b="1" dirty="0">
                <a:solidFill>
                  <a:schemeClr val="bg1">
                    <a:lumMod val="65000"/>
                  </a:schemeClr>
                </a:solidFill>
                <a:cs typeface="Arial" charset="0"/>
              </a:rPr>
              <a:t>SCE Worldwide Studios</a:t>
            </a:r>
          </a:p>
          <a:p>
            <a:pPr>
              <a:defRPr/>
            </a:pPr>
            <a:endParaRPr lang="en-US" sz="2000" b="1" dirty="0">
              <a:solidFill>
                <a:srgbClr val="595959"/>
              </a:solidFill>
              <a:ea typeface="+mj-ea"/>
              <a:cs typeface="Arial" charset="0"/>
            </a:endParaRPr>
          </a:p>
          <a:p>
            <a:pPr>
              <a:defRPr/>
            </a:pPr>
            <a:r>
              <a:rPr lang="en-US" sz="2000" b="1" dirty="0">
                <a:solidFill>
                  <a:srgbClr val="595959"/>
                </a:solidFill>
                <a:ea typeface="+mj-ea"/>
                <a:cs typeface="Arial" charset="0"/>
              </a:rPr>
              <a:t>Tobias </a:t>
            </a:r>
            <a:r>
              <a:rPr lang="en-US" sz="2000" b="1" dirty="0" err="1">
                <a:solidFill>
                  <a:srgbClr val="595959"/>
                </a:solidFill>
                <a:ea typeface="+mj-ea"/>
                <a:cs typeface="Arial" charset="0"/>
              </a:rPr>
              <a:t>Berghoff</a:t>
            </a:r>
            <a:r>
              <a:rPr lang="en-US" sz="2000" b="1" dirty="0">
                <a:solidFill>
                  <a:srgbClr val="595959"/>
                </a:solidFill>
                <a:ea typeface="+mj-ea"/>
                <a:cs typeface="Arial" charset="0"/>
              </a:rPr>
              <a:t>,  </a:t>
            </a:r>
            <a:r>
              <a:rPr lang="en-US" sz="2000" b="1" dirty="0">
                <a:solidFill>
                  <a:schemeClr val="tx1">
                    <a:lumMod val="65000"/>
                    <a:lumOff val="35000"/>
                  </a:schemeClr>
                </a:solidFill>
                <a:cs typeface="Arial" charset="0"/>
              </a:rPr>
              <a:t>Advanced Technology Group</a:t>
            </a:r>
          </a:p>
          <a:p>
            <a:pPr lvl="0">
              <a:defRPr/>
            </a:pPr>
            <a:r>
              <a:rPr lang="en-US" sz="2000" b="1" dirty="0">
                <a:solidFill>
                  <a:srgbClr val="595959"/>
                </a:solidFill>
                <a:ea typeface="+mj-ea"/>
                <a:cs typeface="Arial" charset="0"/>
              </a:rPr>
              <a:t>Cedric </a:t>
            </a:r>
            <a:r>
              <a:rPr lang="en-US" sz="2000" b="1" dirty="0" err="1">
                <a:solidFill>
                  <a:srgbClr val="595959"/>
                </a:solidFill>
                <a:ea typeface="+mj-ea"/>
                <a:cs typeface="Arial" charset="0"/>
              </a:rPr>
              <a:t>Perthuis</a:t>
            </a:r>
            <a:r>
              <a:rPr lang="en-US" sz="2000" b="1" dirty="0">
                <a:solidFill>
                  <a:srgbClr val="595959"/>
                </a:solidFill>
                <a:ea typeface="+mj-ea"/>
                <a:cs typeface="Arial" charset="0"/>
              </a:rPr>
              <a:t>,  </a:t>
            </a:r>
            <a:r>
              <a:rPr lang="en-US" sz="2000" b="1" dirty="0">
                <a:solidFill>
                  <a:schemeClr val="tx1">
                    <a:lumMod val="65000"/>
                    <a:lumOff val="35000"/>
                  </a:schemeClr>
                </a:solidFill>
                <a:cs typeface="Arial" charset="0"/>
              </a:rPr>
              <a:t>Santa Monica Studio</a:t>
            </a:r>
            <a:endParaRPr lang="en-US" sz="2000" b="1" dirty="0">
              <a:solidFill>
                <a:schemeClr val="tx1">
                  <a:lumMod val="65000"/>
                  <a:lumOff val="35000"/>
                </a:schemeClr>
              </a:solidFill>
              <a:ea typeface="+mj-ea"/>
              <a:cs typeface="Arial" charset="0"/>
            </a:endParaRPr>
          </a:p>
        </p:txBody>
      </p:sp>
      <p:sp>
        <p:nvSpPr>
          <p:cNvPr id="9" name="Subtitle 2"/>
          <p:cNvSpPr txBox="1">
            <a:spLocks/>
          </p:cNvSpPr>
          <p:nvPr/>
        </p:nvSpPr>
        <p:spPr bwMode="auto">
          <a:xfrm>
            <a:off x="3736991" y="2868674"/>
            <a:ext cx="6399213" cy="412751"/>
          </a:xfrm>
          <a:prstGeom prst="rect">
            <a:avLst/>
          </a:prstGeom>
          <a:noFill/>
          <a:ln w="9525">
            <a:noFill/>
            <a:miter lim="800000"/>
            <a:headEnd/>
            <a:tailEnd/>
          </a:ln>
        </p:spPr>
        <p:txBody>
          <a:bodyPr lIns="91294" tIns="45647" rIns="91294" bIns="45647"/>
          <a:lstStyle/>
          <a:p>
            <a:pPr marL="342513" indent="-342513">
              <a:spcBef>
                <a:spcPct val="20000"/>
              </a:spcBef>
            </a:pPr>
            <a:endParaRPr lang="en-US" sz="1400">
              <a:cs typeface="Arial" charset="0"/>
            </a:endParaRPr>
          </a:p>
        </p:txBody>
      </p:sp>
      <p:cxnSp>
        <p:nvCxnSpPr>
          <p:cNvPr id="10" name="Straight Connector 9"/>
          <p:cNvCxnSpPr/>
          <p:nvPr/>
        </p:nvCxnSpPr>
        <p:spPr>
          <a:xfrm rot="16200000" flipH="1">
            <a:off x="2646363" y="2465388"/>
            <a:ext cx="1816100" cy="0"/>
          </a:xfrm>
          <a:prstGeom prst="line">
            <a:avLst/>
          </a:prstGeom>
          <a:ln w="12700">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Gradients</a:t>
            </a:r>
            <a:endParaRPr lang="en-GB" dirty="0"/>
          </a:p>
        </p:txBody>
      </p:sp>
      <p:sp>
        <p:nvSpPr>
          <p:cNvPr id="3" name="Content Placeholder 2"/>
          <p:cNvSpPr>
            <a:spLocks noGrp="1"/>
          </p:cNvSpPr>
          <p:nvPr>
            <p:ph idx="1"/>
          </p:nvPr>
        </p:nvSpPr>
        <p:spPr>
          <a:xfrm>
            <a:off x="541340" y="889000"/>
            <a:ext cx="7200000" cy="4025900"/>
          </a:xfrm>
        </p:spPr>
        <p:txBody>
          <a:bodyPr/>
          <a:lstStyle/>
          <a:p>
            <a:r>
              <a:rPr lang="en-US" dirty="0" smtClean="0"/>
              <a:t>Originally, a feature was a continuous span of edge pixels.</a:t>
            </a:r>
          </a:p>
          <a:p>
            <a:r>
              <a:rPr lang="en-US" dirty="0" smtClean="0"/>
              <a:t>How do we deal with adjacent edges?</a:t>
            </a:r>
          </a:p>
          <a:p>
            <a:r>
              <a:rPr lang="en-US" dirty="0" smtClean="0"/>
              <a:t>Solution: Split features when the color gradient changes sign.</a:t>
            </a:r>
          </a:p>
          <a:p>
            <a:pPr lvl="1"/>
            <a:r>
              <a:rPr lang="en-US" sz="1800" dirty="0"/>
              <a:t>Gradient on sum of channels.</a:t>
            </a:r>
          </a:p>
          <a:p>
            <a:pPr lvl="1"/>
            <a:r>
              <a:rPr lang="en-US" sz="1800" dirty="0"/>
              <a:t>Quick to compute, and gives good results.</a:t>
            </a:r>
          </a:p>
          <a:p>
            <a:pPr lvl="1"/>
            <a:r>
              <a:rPr lang="en-US" sz="1800" dirty="0"/>
              <a:t>Gracefully handles extreme cases.</a:t>
            </a:r>
          </a:p>
          <a:p>
            <a:pPr lvl="1"/>
            <a:r>
              <a:rPr lang="en-US" sz="1800" dirty="0"/>
              <a:t>But we now need 4 bits to encode edges.</a:t>
            </a:r>
          </a:p>
          <a:p>
            <a:r>
              <a:rPr lang="en-US" dirty="0" smtClean="0"/>
              <a:t>Other gradients were tried:</a:t>
            </a:r>
          </a:p>
          <a:p>
            <a:pPr lvl="1"/>
            <a:r>
              <a:rPr lang="en-US" sz="1800" dirty="0"/>
              <a:t>Numerically highest color ( + hysteresis).</a:t>
            </a:r>
          </a:p>
          <a:p>
            <a:pPr lvl="1"/>
            <a:r>
              <a:rPr lang="en-US" sz="1800" dirty="0"/>
              <a:t>Luminance.</a:t>
            </a:r>
          </a:p>
          <a:p>
            <a:pPr lvl="1"/>
            <a:r>
              <a:rPr lang="en-US" sz="1800" dirty="0"/>
              <a:t>Minor improvements, not worth the cycles for us.</a:t>
            </a:r>
          </a:p>
          <a:p>
            <a:pPr lvl="2"/>
            <a:r>
              <a:rPr lang="en-US" sz="1700" dirty="0"/>
              <a:t>Indicates our current approach is pretty bad.</a:t>
            </a:r>
          </a:p>
          <a:p>
            <a:pPr lvl="2"/>
            <a:r>
              <a:rPr lang="en-US" sz="1700" dirty="0"/>
              <a:t>Needs more research.</a:t>
            </a:r>
          </a:p>
          <a:p>
            <a:endParaRPr lang="en-US" dirty="0" smtClean="0"/>
          </a:p>
          <a:p>
            <a:endParaRPr lang="en-US" dirty="0" smtClean="0"/>
          </a:p>
          <a:p>
            <a:endParaRPr lang="en-US" dirty="0" smtClean="0"/>
          </a:p>
          <a:p>
            <a:endParaRPr lang="en-GB" dirty="0"/>
          </a:p>
        </p:txBody>
      </p:sp>
      <p:pic>
        <p:nvPicPr>
          <p:cNvPr id="4" name="Picture 2"/>
          <p:cNvPicPr>
            <a:picLocks noChangeArrowheads="1"/>
          </p:cNvPicPr>
          <p:nvPr/>
        </p:nvPicPr>
        <p:blipFill>
          <a:blip r:embed="rId3"/>
          <a:stretch>
            <a:fillRect/>
          </a:stretch>
        </p:blipFill>
        <p:spPr bwMode="auto">
          <a:xfrm>
            <a:off x="7272513" y="2451768"/>
            <a:ext cx="3076575" cy="1231545"/>
          </a:xfrm>
          <a:prstGeom prst="rect">
            <a:avLst/>
          </a:prstGeom>
          <a:noFill/>
          <a:ln w="9525">
            <a:noFill/>
            <a:miter lim="800000"/>
            <a:headEnd/>
            <a:tailEnd/>
          </a:ln>
        </p:spPr>
      </p:pic>
      <p:sp>
        <p:nvSpPr>
          <p:cNvPr id="5" name="TextBox 4"/>
          <p:cNvSpPr txBox="1"/>
          <p:nvPr/>
        </p:nvSpPr>
        <p:spPr>
          <a:xfrm>
            <a:off x="7991746" y="3997623"/>
            <a:ext cx="1867723" cy="530318"/>
          </a:xfrm>
          <a:prstGeom prst="rect">
            <a:avLst/>
          </a:prstGeom>
          <a:noFill/>
        </p:spPr>
        <p:txBody>
          <a:bodyPr wrap="none" lIns="91338" tIns="45670" rIns="91338" bIns="45670" rtlCol="0">
            <a:spAutoFit/>
          </a:bodyPr>
          <a:lstStyle/>
          <a:p>
            <a:r>
              <a:rPr lang="en-US" sz="2800" dirty="0"/>
              <a:t>Or seven?</a:t>
            </a:r>
          </a:p>
        </p:txBody>
      </p:sp>
      <p:sp>
        <p:nvSpPr>
          <p:cNvPr id="6" name="TextBox 5"/>
          <p:cNvSpPr txBox="1"/>
          <p:nvPr/>
        </p:nvSpPr>
        <p:spPr>
          <a:xfrm>
            <a:off x="7928203" y="1640161"/>
            <a:ext cx="1787937" cy="530318"/>
          </a:xfrm>
          <a:prstGeom prst="rect">
            <a:avLst/>
          </a:prstGeom>
          <a:noFill/>
        </p:spPr>
        <p:txBody>
          <a:bodyPr wrap="none" lIns="91338" tIns="45670" rIns="91338" bIns="45670" rtlCol="0">
            <a:spAutoFit/>
          </a:bodyPr>
          <a:lstStyle/>
          <a:p>
            <a:r>
              <a:rPr lang="en-US" sz="2800" dirty="0"/>
              <a:t>One edge</a:t>
            </a:r>
          </a:p>
        </p:txBody>
      </p:sp>
      <p:sp>
        <p:nvSpPr>
          <p:cNvPr id="7" name="TextBox 6"/>
          <p:cNvSpPr txBox="1"/>
          <p:nvPr/>
        </p:nvSpPr>
        <p:spPr>
          <a:xfrm>
            <a:off x="9474487" y="1640161"/>
            <a:ext cx="387880" cy="530318"/>
          </a:xfrm>
          <a:prstGeom prst="rect">
            <a:avLst/>
          </a:prstGeom>
          <a:noFill/>
        </p:spPr>
        <p:txBody>
          <a:bodyPr wrap="none" lIns="91338" tIns="45670" rIns="91338" bIns="45670" rtlCol="0">
            <a:spAutoFit/>
          </a:bodyPr>
          <a:lstStyle/>
          <a:p>
            <a:r>
              <a:rPr lang="en-US" sz="2800" dirty="0"/>
              <a:t>?</a:t>
            </a:r>
          </a:p>
        </p:txBody>
      </p:sp>
      <p:sp>
        <p:nvSpPr>
          <p:cNvPr id="8" name="Rectangle 7"/>
          <p:cNvSpPr/>
          <p:nvPr/>
        </p:nvSpPr>
        <p:spPr>
          <a:xfrm>
            <a:off x="7367126" y="2853560"/>
            <a:ext cx="2898153" cy="457200"/>
          </a:xfrm>
          <a:prstGeom prst="rect">
            <a:avLst/>
          </a:prstGeom>
          <a:noFill/>
          <a:ln w="25400">
            <a:solidFill>
              <a:srgbClr val="00FF00"/>
            </a:solidFill>
            <a:prstDash val="dash"/>
          </a:ln>
        </p:spPr>
        <p:style>
          <a:lnRef idx="1">
            <a:schemeClr val="accent1"/>
          </a:lnRef>
          <a:fillRef idx="3">
            <a:schemeClr val="accent1"/>
          </a:fillRef>
          <a:effectRef idx="2">
            <a:schemeClr val="accent1"/>
          </a:effectRef>
          <a:fontRef idx="minor">
            <a:schemeClr val="lt1"/>
          </a:fontRef>
        </p:style>
        <p:txBody>
          <a:bodyPr lIns="91338" tIns="45670" rIns="91338" bIns="45670"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linds(horizontal)">
                                      <p:cBhvr>
                                        <p:cTn id="23" dur="500"/>
                                        <p:tgtEl>
                                          <p:spTgt spid="3">
                                            <p:txEl>
                                              <p:pRg st="2" end="2"/>
                                            </p:txEl>
                                          </p:spTgt>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blinds(horizontal)">
                                      <p:cBhvr>
                                        <p:cTn id="26" dur="500"/>
                                        <p:tgtEl>
                                          <p:spTgt spid="3">
                                            <p:txEl>
                                              <p:pRg st="3" end="3"/>
                                            </p:txEl>
                                          </p:spTgt>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blinds(horizontal)">
                                      <p:cBhvr>
                                        <p:cTn id="29" dur="500"/>
                                        <p:tgtEl>
                                          <p:spTgt spid="3">
                                            <p:txEl>
                                              <p:pRg st="4" end="4"/>
                                            </p:txEl>
                                          </p:spTgt>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blinds(horizontal)">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blinds(horizontal)">
                                      <p:cBhvr>
                                        <p:cTn id="40" dur="500"/>
                                        <p:tgtEl>
                                          <p:spTgt spid="3">
                                            <p:txEl>
                                              <p:pRg st="7" end="7"/>
                                            </p:txEl>
                                          </p:spTgt>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blinds(horizontal)">
                                      <p:cBhvr>
                                        <p:cTn id="43" dur="500"/>
                                        <p:tgtEl>
                                          <p:spTgt spid="3">
                                            <p:txEl>
                                              <p:pRg st="8" end="8"/>
                                            </p:txEl>
                                          </p:spTgt>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blinds(horizontal)">
                                      <p:cBhvr>
                                        <p:cTn id="46" dur="500"/>
                                        <p:tgtEl>
                                          <p:spTgt spid="3">
                                            <p:txEl>
                                              <p:pRg st="9" end="9"/>
                                            </p:txEl>
                                          </p:spTgt>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Effect transition="in" filter="blinds(horizontal)">
                                      <p:cBhvr>
                                        <p:cTn id="49" dur="500"/>
                                        <p:tgtEl>
                                          <p:spTgt spid="3">
                                            <p:txEl>
                                              <p:pRg st="10" end="10"/>
                                            </p:txEl>
                                          </p:spTgt>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blinds(horizontal)">
                                      <p:cBhvr>
                                        <p:cTn id="52" dur="500"/>
                                        <p:tgtEl>
                                          <p:spTgt spid="3">
                                            <p:txEl>
                                              <p:pRg st="11" end="11"/>
                                            </p:txEl>
                                          </p:spTgt>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Effect transition="in" filter="blinds(horizontal)">
                                      <p:cBhvr>
                                        <p:cTn id="55"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7"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942676" y="889001"/>
            <a:ext cx="7134726" cy="3923632"/>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lIns="91338" tIns="45670" rIns="91338" bIns="45670" rtlCol="0" anchor="ctr"/>
          <a:lstStyle/>
          <a:p>
            <a:pPr algn="ctr"/>
            <a:endParaRPr lang="en-GB"/>
          </a:p>
        </p:txBody>
      </p:sp>
      <p:sp>
        <p:nvSpPr>
          <p:cNvPr id="2" name="Title 1"/>
          <p:cNvSpPr>
            <a:spLocks noGrp="1"/>
          </p:cNvSpPr>
          <p:nvPr>
            <p:ph type="title"/>
          </p:nvPr>
        </p:nvSpPr>
        <p:spPr/>
        <p:txBody>
          <a:bodyPr/>
          <a:lstStyle/>
          <a:p>
            <a:r>
              <a:rPr lang="en-US" dirty="0" smtClean="0"/>
              <a:t>Splitting Features Example</a:t>
            </a:r>
            <a:endParaRPr lang="en-GB" dirty="0"/>
          </a:p>
        </p:txBody>
      </p:sp>
      <p:pic>
        <p:nvPicPr>
          <p:cNvPr id="12" name="Picture 11" descr="checker_base_crop.png"/>
          <p:cNvPicPr>
            <a:picLocks noChangeAspect="1"/>
          </p:cNvPicPr>
          <p:nvPr/>
        </p:nvPicPr>
        <p:blipFill>
          <a:blip r:embed="rId3"/>
          <a:stretch>
            <a:fillRect/>
          </a:stretch>
        </p:blipFill>
        <p:spPr>
          <a:xfrm>
            <a:off x="3222948" y="2347745"/>
            <a:ext cx="6629401" cy="1066800"/>
          </a:xfrm>
          <a:prstGeom prst="rect">
            <a:avLst/>
          </a:prstGeom>
        </p:spPr>
      </p:pic>
      <p:pic>
        <p:nvPicPr>
          <p:cNvPr id="13" name="Picture 12" descr="checker_grad_crop.png"/>
          <p:cNvPicPr>
            <a:picLocks noChangeAspect="1"/>
          </p:cNvPicPr>
          <p:nvPr/>
        </p:nvPicPr>
        <p:blipFill>
          <a:blip r:embed="rId4"/>
          <a:stretch>
            <a:fillRect/>
          </a:stretch>
        </p:blipFill>
        <p:spPr>
          <a:xfrm>
            <a:off x="3222948" y="3588604"/>
            <a:ext cx="6629401" cy="1066800"/>
          </a:xfrm>
          <a:prstGeom prst="rect">
            <a:avLst/>
          </a:prstGeom>
        </p:spPr>
      </p:pic>
      <p:pic>
        <p:nvPicPr>
          <p:cNvPr id="14" name="Picture 13" descr="checker_src_crop.png"/>
          <p:cNvPicPr>
            <a:picLocks noChangeAspect="1"/>
          </p:cNvPicPr>
          <p:nvPr/>
        </p:nvPicPr>
        <p:blipFill>
          <a:blip r:embed="rId5"/>
          <a:stretch>
            <a:fillRect/>
          </a:stretch>
        </p:blipFill>
        <p:spPr>
          <a:xfrm>
            <a:off x="3222007" y="1122086"/>
            <a:ext cx="6630326" cy="1066949"/>
          </a:xfrm>
          <a:prstGeom prst="rect">
            <a:avLst/>
          </a:prstGeom>
        </p:spPr>
      </p:pic>
      <p:sp>
        <p:nvSpPr>
          <p:cNvPr id="7" name="TextBox 6"/>
          <p:cNvSpPr txBox="1"/>
          <p:nvPr/>
        </p:nvSpPr>
        <p:spPr>
          <a:xfrm>
            <a:off x="541347" y="1470895"/>
            <a:ext cx="1607927" cy="369231"/>
          </a:xfrm>
          <a:prstGeom prst="rect">
            <a:avLst/>
          </a:prstGeom>
          <a:noFill/>
        </p:spPr>
        <p:txBody>
          <a:bodyPr wrap="none" lIns="91338" tIns="45670" rIns="91338" bIns="45670" rtlCol="0">
            <a:spAutoFit/>
          </a:bodyPr>
          <a:lstStyle/>
          <a:p>
            <a:r>
              <a:rPr lang="en-GB" dirty="0" smtClean="0"/>
              <a:t>Source image</a:t>
            </a:r>
            <a:endParaRPr lang="en-GB" dirty="0"/>
          </a:p>
        </p:txBody>
      </p:sp>
      <p:sp>
        <p:nvSpPr>
          <p:cNvPr id="8" name="TextBox 7"/>
          <p:cNvSpPr txBox="1"/>
          <p:nvPr/>
        </p:nvSpPr>
        <p:spPr>
          <a:xfrm>
            <a:off x="541346" y="2557987"/>
            <a:ext cx="1967064" cy="646230"/>
          </a:xfrm>
          <a:prstGeom prst="rect">
            <a:avLst/>
          </a:prstGeom>
          <a:noFill/>
        </p:spPr>
        <p:txBody>
          <a:bodyPr wrap="none" lIns="91338" tIns="45670" rIns="91338" bIns="45670" rtlCol="0">
            <a:spAutoFit/>
          </a:bodyPr>
          <a:lstStyle/>
          <a:p>
            <a:r>
              <a:rPr lang="en-GB" dirty="0" smtClean="0"/>
              <a:t>Horizontal MLAA </a:t>
            </a:r>
            <a:br>
              <a:rPr lang="en-GB" dirty="0" smtClean="0"/>
            </a:br>
            <a:r>
              <a:rPr lang="en-GB" dirty="0" smtClean="0"/>
              <a:t>w/o splitting</a:t>
            </a:r>
            <a:endParaRPr lang="en-GB" dirty="0"/>
          </a:p>
        </p:txBody>
      </p:sp>
      <p:sp>
        <p:nvSpPr>
          <p:cNvPr id="9" name="TextBox 8"/>
          <p:cNvSpPr txBox="1"/>
          <p:nvPr/>
        </p:nvSpPr>
        <p:spPr>
          <a:xfrm>
            <a:off x="541348" y="3798844"/>
            <a:ext cx="1915703" cy="646230"/>
          </a:xfrm>
          <a:prstGeom prst="rect">
            <a:avLst/>
          </a:prstGeom>
          <a:noFill/>
        </p:spPr>
        <p:txBody>
          <a:bodyPr wrap="none" lIns="91338" tIns="45670" rIns="91338" bIns="45670" rtlCol="0">
            <a:spAutoFit/>
          </a:bodyPr>
          <a:lstStyle/>
          <a:p>
            <a:r>
              <a:rPr lang="en-GB" dirty="0" smtClean="0"/>
              <a:t>Horizontal MLAA</a:t>
            </a:r>
            <a:br>
              <a:rPr lang="en-GB" dirty="0" smtClean="0"/>
            </a:br>
            <a:r>
              <a:rPr lang="en-GB" dirty="0" smtClean="0"/>
              <a:t>with splitting</a:t>
            </a:r>
            <a:endParaRPr lang="en-GB" dirty="0"/>
          </a:p>
        </p:txBody>
      </p:sp>
      <p:cxnSp>
        <p:nvCxnSpPr>
          <p:cNvPr id="11" name="Straight Arrow Connector 10"/>
          <p:cNvCxnSpPr/>
          <p:nvPr/>
        </p:nvCxnSpPr>
        <p:spPr>
          <a:xfrm>
            <a:off x="2149471" y="1655574"/>
            <a:ext cx="1072536" cy="1"/>
          </a:xfrm>
          <a:prstGeom prst="straightConnector1">
            <a:avLst/>
          </a:prstGeom>
          <a:ln>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2508625" y="2881162"/>
            <a:ext cx="714325" cy="1"/>
          </a:xfrm>
          <a:prstGeom prst="straightConnector1">
            <a:avLst/>
          </a:prstGeom>
          <a:ln>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2457247" y="4122020"/>
            <a:ext cx="765686" cy="1"/>
          </a:xfrm>
          <a:prstGeom prst="straightConnector1">
            <a:avLst/>
          </a:prstGeom>
          <a:ln>
            <a:solidFill>
              <a:srgbClr val="00FF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par>
                                <p:cTn id="22" presetID="3" presetClass="entr" presetSubtype="1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linds(horizont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Not convinced?</a:t>
            </a:r>
            <a:endParaRPr lang="en-GB" dirty="0"/>
          </a:p>
        </p:txBody>
      </p:sp>
      <p:pic>
        <p:nvPicPr>
          <p:cNvPr id="17" name="Content Placeholder 16" descr="kz3_color_crop_grad.png"/>
          <p:cNvPicPr>
            <a:picLocks noGrp="1" noChangeAspect="1"/>
          </p:cNvPicPr>
          <p:nvPr>
            <p:ph idx="1"/>
          </p:nvPr>
        </p:nvPicPr>
        <p:blipFill>
          <a:blip r:embed="rId3"/>
          <a:stretch>
            <a:fillRect/>
          </a:stretch>
        </p:blipFill>
        <p:spPr>
          <a:xfrm>
            <a:off x="7246938" y="1949450"/>
            <a:ext cx="3048000" cy="1905000"/>
          </a:xfrm>
        </p:spPr>
      </p:pic>
      <p:pic>
        <p:nvPicPr>
          <p:cNvPr id="18" name="Picture 17" descr="kz3_color_crop_rel.png"/>
          <p:cNvPicPr>
            <a:picLocks noChangeAspect="1"/>
          </p:cNvPicPr>
          <p:nvPr/>
        </p:nvPicPr>
        <p:blipFill>
          <a:blip r:embed="rId4"/>
          <a:stretch>
            <a:fillRect/>
          </a:stretch>
        </p:blipFill>
        <p:spPr>
          <a:xfrm>
            <a:off x="3894141" y="1949450"/>
            <a:ext cx="3048000" cy="1905000"/>
          </a:xfrm>
          <a:prstGeom prst="rect">
            <a:avLst/>
          </a:prstGeom>
        </p:spPr>
      </p:pic>
      <p:pic>
        <p:nvPicPr>
          <p:cNvPr id="19" name="Picture 18" descr="kz3_color_crop_src.png"/>
          <p:cNvPicPr>
            <a:picLocks noChangeAspect="1"/>
          </p:cNvPicPr>
          <p:nvPr/>
        </p:nvPicPr>
        <p:blipFill>
          <a:blip r:embed="rId5"/>
          <a:stretch>
            <a:fillRect/>
          </a:stretch>
        </p:blipFill>
        <p:spPr>
          <a:xfrm>
            <a:off x="541339" y="1949450"/>
            <a:ext cx="3048000" cy="1905000"/>
          </a:xfrm>
          <a:prstGeom prst="rect">
            <a:avLst/>
          </a:prstGeom>
        </p:spPr>
      </p:pic>
      <p:sp>
        <p:nvSpPr>
          <p:cNvPr id="20" name="TextBox 19"/>
          <p:cNvSpPr txBox="1"/>
          <p:nvPr/>
        </p:nvSpPr>
        <p:spPr>
          <a:xfrm>
            <a:off x="1467869" y="1503949"/>
            <a:ext cx="997389" cy="400110"/>
          </a:xfrm>
          <a:prstGeom prst="rect">
            <a:avLst/>
          </a:prstGeom>
          <a:noFill/>
        </p:spPr>
        <p:txBody>
          <a:bodyPr wrap="none" lIns="91338" tIns="45670" rIns="91338" bIns="45670" rtlCol="0">
            <a:spAutoFit/>
          </a:bodyPr>
          <a:lstStyle/>
          <a:p>
            <a:r>
              <a:rPr lang="en-GB" sz="2000" dirty="0"/>
              <a:t>Source</a:t>
            </a:r>
          </a:p>
        </p:txBody>
      </p:sp>
      <p:sp>
        <p:nvSpPr>
          <p:cNvPr id="21" name="TextBox 20"/>
          <p:cNvSpPr txBox="1"/>
          <p:nvPr/>
        </p:nvSpPr>
        <p:spPr>
          <a:xfrm>
            <a:off x="4303297" y="1456308"/>
            <a:ext cx="2344540" cy="402581"/>
          </a:xfrm>
          <a:prstGeom prst="rect">
            <a:avLst/>
          </a:prstGeom>
          <a:noFill/>
        </p:spPr>
        <p:txBody>
          <a:bodyPr wrap="none" lIns="91338" tIns="45670" rIns="91338" bIns="45670" rtlCol="0">
            <a:spAutoFit/>
          </a:bodyPr>
          <a:lstStyle/>
          <a:p>
            <a:r>
              <a:rPr lang="en-GB" sz="2000" dirty="0"/>
              <a:t>No feature splitting</a:t>
            </a:r>
          </a:p>
        </p:txBody>
      </p:sp>
      <p:sp>
        <p:nvSpPr>
          <p:cNvPr id="22" name="TextBox 21"/>
          <p:cNvSpPr txBox="1"/>
          <p:nvPr/>
        </p:nvSpPr>
        <p:spPr>
          <a:xfrm>
            <a:off x="6942139" y="1456308"/>
            <a:ext cx="3528035" cy="402581"/>
          </a:xfrm>
          <a:prstGeom prst="rect">
            <a:avLst/>
          </a:prstGeom>
          <a:noFill/>
        </p:spPr>
        <p:txBody>
          <a:bodyPr wrap="none" lIns="91338" tIns="45670" rIns="91338" bIns="45670" rtlCol="0">
            <a:spAutoFit/>
          </a:bodyPr>
          <a:lstStyle/>
          <a:p>
            <a:r>
              <a:rPr lang="en-GB" sz="2000" dirty="0"/>
              <a:t>Split on gradient sign change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linds(horizontal)">
                                      <p:cBhvr>
                                        <p:cTn id="15" dur="500"/>
                                        <p:tgtEl>
                                          <p:spTgt spid="1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linds(horizontal)">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Preserving Texture Detail</a:t>
            </a:r>
            <a:endParaRPr lang="en-GB" dirty="0"/>
          </a:p>
        </p:txBody>
      </p:sp>
      <p:pic>
        <p:nvPicPr>
          <p:cNvPr id="4" name="Content Placeholder 3" descr="jg05.png"/>
          <p:cNvPicPr>
            <a:picLocks noGrp="1" noChangeAspect="1"/>
          </p:cNvPicPr>
          <p:nvPr>
            <p:ph idx="1"/>
          </p:nvPr>
        </p:nvPicPr>
        <p:blipFill>
          <a:blip r:embed="rId3"/>
          <a:stretch>
            <a:fillRect/>
          </a:stretch>
        </p:blipFill>
        <p:spPr>
          <a:xfrm>
            <a:off x="1839560" y="889000"/>
            <a:ext cx="7157156" cy="4025900"/>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Edges, fist attempt.</a:t>
            </a:r>
            <a:endParaRPr lang="en-GB" dirty="0"/>
          </a:p>
        </p:txBody>
      </p:sp>
      <p:pic>
        <p:nvPicPr>
          <p:cNvPr id="5" name="Content Placeholder 4" descr="jg05_base_edges.png"/>
          <p:cNvPicPr>
            <a:picLocks noGrp="1" noChangeAspect="1"/>
          </p:cNvPicPr>
          <p:nvPr>
            <p:ph idx="1"/>
          </p:nvPr>
        </p:nvPicPr>
        <p:blipFill>
          <a:blip r:embed="rId3"/>
          <a:stretch>
            <a:fillRect/>
          </a:stretch>
        </p:blipFill>
        <p:spPr>
          <a:xfrm>
            <a:off x="1839560" y="889000"/>
            <a:ext cx="7157156" cy="4025900"/>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Edge Detection, Round 2</a:t>
            </a:r>
            <a:endParaRPr lang="en-GB" dirty="0"/>
          </a:p>
        </p:txBody>
      </p:sp>
      <p:sp>
        <p:nvSpPr>
          <p:cNvPr id="3" name="Content Placeholder 2"/>
          <p:cNvSpPr>
            <a:spLocks noGrp="1"/>
          </p:cNvSpPr>
          <p:nvPr>
            <p:ph idx="1"/>
          </p:nvPr>
        </p:nvSpPr>
        <p:spPr/>
        <p:txBody>
          <a:bodyPr/>
          <a:lstStyle/>
          <a:p>
            <a:r>
              <a:rPr lang="en-US" dirty="0" err="1" smtClean="0"/>
              <a:t>Killzone</a:t>
            </a:r>
            <a:r>
              <a:rPr lang="en-US" dirty="0" smtClean="0"/>
              <a:t> 3 was getting close to shipping.</a:t>
            </a:r>
          </a:p>
          <a:p>
            <a:pPr lvl="1"/>
            <a:r>
              <a:rPr lang="en-US" dirty="0" smtClean="0"/>
              <a:t>We had 10 weeks for God of War III.</a:t>
            </a:r>
          </a:p>
          <a:p>
            <a:pPr lvl="1"/>
            <a:r>
              <a:rPr lang="en-US" dirty="0" smtClean="0"/>
              <a:t>For </a:t>
            </a:r>
            <a:r>
              <a:rPr lang="en-US" dirty="0" err="1" smtClean="0"/>
              <a:t>Killzone</a:t>
            </a:r>
            <a:r>
              <a:rPr lang="en-US" dirty="0" smtClean="0"/>
              <a:t> 3 it was 10 days.</a:t>
            </a:r>
          </a:p>
          <a:p>
            <a:r>
              <a:rPr lang="en-US" dirty="0" smtClean="0"/>
              <a:t>Renderer produces additional data that has some very clear edges.</a:t>
            </a:r>
          </a:p>
          <a:p>
            <a:pPr lvl="1"/>
            <a:r>
              <a:rPr lang="en-US" dirty="0" smtClean="0"/>
              <a:t>Guerrilla had previously experimented with improving the edge detection using that data.</a:t>
            </a:r>
          </a:p>
          <a:p>
            <a:pPr lvl="1"/>
            <a:r>
              <a:rPr lang="en-US" dirty="0" smtClean="0"/>
              <a:t>Turned out to be tricky.</a:t>
            </a:r>
          </a:p>
          <a:p>
            <a:r>
              <a:rPr lang="en-US" dirty="0" smtClean="0"/>
              <a:t>Additional data stored in the unused alpha channel of the image.</a:t>
            </a:r>
          </a:p>
          <a:p>
            <a:pPr lvl="1"/>
            <a:r>
              <a:rPr lang="en-US" dirty="0" smtClean="0"/>
              <a:t>We have some optional features that can use alpha, but none were used.</a:t>
            </a:r>
          </a:p>
          <a:p>
            <a:pPr lvl="1"/>
            <a:r>
              <a:rPr lang="en-US" dirty="0" smtClean="0"/>
              <a:t>No impact on memory usage/bandwidth.</a:t>
            </a:r>
          </a:p>
          <a:p>
            <a:pPr lvl="1"/>
            <a:r>
              <a:rPr lang="en-US" dirty="0" smtClean="0"/>
              <a:t>Even more headaches with overlap.</a:t>
            </a:r>
          </a:p>
          <a:p>
            <a:pPr lvl="2"/>
            <a:r>
              <a:rPr lang="en-US" dirty="0" smtClean="0"/>
              <a:t>Solution: Assume overlapping regions are broken and re-initialize them with inoffensive data. Nasty.</a:t>
            </a:r>
          </a:p>
          <a:p>
            <a:r>
              <a:rPr lang="en-US" dirty="0" smtClean="0"/>
              <a:t>How do you combine two sources of edges?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linds(horizontal)">
                                      <p:cBhvr>
                                        <p:cTn id="10" dur="500"/>
                                        <p:tgtEl>
                                          <p:spTgt spid="3">
                                            <p:txEl>
                                              <p:pRg st="4" end="4"/>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blinds(horizontal)">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blinds(horizontal)">
                                      <p:cBhvr>
                                        <p:cTn id="18" dur="500"/>
                                        <p:tgtEl>
                                          <p:spTgt spid="3">
                                            <p:txEl>
                                              <p:pRg st="6" end="6"/>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blinds(horizontal)">
                                      <p:cBhvr>
                                        <p:cTn id="21" dur="500"/>
                                        <p:tgtEl>
                                          <p:spTgt spid="3">
                                            <p:txEl>
                                              <p:pRg st="7" end="7"/>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blinds(horizontal)">
                                      <p:cBhvr>
                                        <p:cTn id="24" dur="500"/>
                                        <p:tgtEl>
                                          <p:spTgt spid="3">
                                            <p:txEl>
                                              <p:pRg st="8" end="8"/>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blinds(horizontal)">
                                      <p:cBhvr>
                                        <p:cTn id="27" dur="500"/>
                                        <p:tgtEl>
                                          <p:spTgt spid="3">
                                            <p:txEl>
                                              <p:pRg st="9" end="9"/>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animEffect transition="in" filter="blinds(horizontal)">
                                      <p:cBhvr>
                                        <p:cTn id="30" dur="500"/>
                                        <p:tgtEl>
                                          <p:spTgt spid="3">
                                            <p:txEl>
                                              <p:pRg st="10" end="1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blinds(horizontal)">
                                      <p:cBhvr>
                                        <p:cTn id="35"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Non-</a:t>
            </a:r>
            <a:r>
              <a:rPr lang="en-GB" dirty="0" err="1" smtClean="0"/>
              <a:t>Color</a:t>
            </a:r>
            <a:r>
              <a:rPr lang="en-GB" dirty="0" smtClean="0"/>
              <a:t> Edges</a:t>
            </a:r>
            <a:endParaRPr lang="en-GB" dirty="0"/>
          </a:p>
        </p:txBody>
      </p:sp>
      <p:pic>
        <p:nvPicPr>
          <p:cNvPr id="4" name="Content Placeholder 3" descr="jg05_alpha_edges.png"/>
          <p:cNvPicPr>
            <a:picLocks noGrp="1" noChangeAspect="1"/>
          </p:cNvPicPr>
          <p:nvPr>
            <p:ph idx="1"/>
          </p:nvPr>
        </p:nvPicPr>
        <p:blipFill>
          <a:blip r:embed="rId3"/>
          <a:stretch>
            <a:fillRect/>
          </a:stretch>
        </p:blipFill>
        <p:spPr>
          <a:xfrm>
            <a:off x="1839560" y="889000"/>
            <a:ext cx="7157156" cy="4025900"/>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Non-</a:t>
            </a:r>
            <a:r>
              <a:rPr lang="en-GB" dirty="0" err="1" smtClean="0"/>
              <a:t>Color</a:t>
            </a:r>
            <a:r>
              <a:rPr lang="en-GB" dirty="0" smtClean="0"/>
              <a:t> Data</a:t>
            </a:r>
            <a:endParaRPr lang="en-GB" dirty="0"/>
          </a:p>
        </p:txBody>
      </p:sp>
      <p:pic>
        <p:nvPicPr>
          <p:cNvPr id="4" name="Content Placeholder 3" descr="jg05_alpha_normalized.png"/>
          <p:cNvPicPr>
            <a:picLocks noGrp="1" noChangeAspect="1"/>
          </p:cNvPicPr>
          <p:nvPr>
            <p:ph idx="1"/>
          </p:nvPr>
        </p:nvPicPr>
        <p:blipFill>
          <a:blip r:embed="rId3"/>
          <a:stretch>
            <a:fillRect/>
          </a:stretch>
        </p:blipFill>
        <p:spPr>
          <a:xfrm>
            <a:off x="1839577" y="889000"/>
            <a:ext cx="7157155" cy="4025900"/>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Non-</a:t>
            </a:r>
            <a:r>
              <a:rPr lang="en-GB" dirty="0" err="1" smtClean="0"/>
              <a:t>Color</a:t>
            </a:r>
            <a:r>
              <a:rPr lang="en-GB" dirty="0" smtClean="0"/>
              <a:t> Data</a:t>
            </a:r>
            <a:endParaRPr lang="en-GB" dirty="0"/>
          </a:p>
        </p:txBody>
      </p:sp>
      <p:pic>
        <p:nvPicPr>
          <p:cNvPr id="6" name="Content Placeholder 5" descr="jg05_alpha_marked.png"/>
          <p:cNvPicPr>
            <a:picLocks noGrp="1" noChangeAspect="1"/>
          </p:cNvPicPr>
          <p:nvPr>
            <p:ph idx="1"/>
          </p:nvPr>
        </p:nvPicPr>
        <p:blipFill>
          <a:blip r:embed="rId3"/>
          <a:stretch>
            <a:fillRect/>
          </a:stretch>
        </p:blipFill>
        <p:spPr>
          <a:xfrm>
            <a:off x="1839577" y="889000"/>
            <a:ext cx="7157155" cy="4025900"/>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Non-Color Data</a:t>
            </a:r>
            <a:endParaRPr lang="en-GB" dirty="0"/>
          </a:p>
        </p:txBody>
      </p:sp>
      <p:sp>
        <p:nvSpPr>
          <p:cNvPr id="3" name="Content Placeholder 2"/>
          <p:cNvSpPr>
            <a:spLocks noGrp="1"/>
          </p:cNvSpPr>
          <p:nvPr>
            <p:ph idx="1"/>
          </p:nvPr>
        </p:nvSpPr>
        <p:spPr>
          <a:xfrm>
            <a:off x="541339" y="889000"/>
            <a:ext cx="9752400" cy="4025900"/>
          </a:xfrm>
        </p:spPr>
        <p:txBody>
          <a:bodyPr/>
          <a:lstStyle/>
          <a:p>
            <a:r>
              <a:rPr lang="en-US" dirty="0" smtClean="0"/>
              <a:t>Use as source of edges, or as another color channel?</a:t>
            </a:r>
          </a:p>
          <a:p>
            <a:pPr lvl="1"/>
            <a:r>
              <a:rPr lang="en-US" dirty="0" smtClean="0"/>
              <a:t>Gives false edges, which result in visible artifacts.</a:t>
            </a:r>
          </a:p>
          <a:p>
            <a:r>
              <a:rPr lang="en-US" dirty="0" smtClean="0"/>
              <a:t>What we really want is to use the additional information as a </a:t>
            </a:r>
            <a:r>
              <a:rPr lang="en-US" u="sng" dirty="0" smtClean="0"/>
              <a:t>hint </a:t>
            </a:r>
            <a:r>
              <a:rPr lang="en-US" dirty="0" smtClean="0"/>
              <a:t>that there should be an edge here.</a:t>
            </a:r>
          </a:p>
          <a:p>
            <a:pPr lvl="1"/>
            <a:r>
              <a:rPr lang="en-US" dirty="0" smtClean="0"/>
              <a:t>So let’s just do that.</a:t>
            </a:r>
          </a:p>
          <a:p>
            <a:pPr lvl="1"/>
            <a:endParaRPr lang="en-US" dirty="0" smtClean="0"/>
          </a:p>
        </p:txBody>
      </p:sp>
      <p:pic>
        <p:nvPicPr>
          <p:cNvPr id="7" name="Picture 6" descr="alpha_cutout_rescaled.png"/>
          <p:cNvPicPr>
            <a:picLocks noChangeAspect="1"/>
          </p:cNvPicPr>
          <p:nvPr/>
        </p:nvPicPr>
        <p:blipFill>
          <a:blip r:embed="rId3"/>
          <a:stretch>
            <a:fillRect/>
          </a:stretch>
        </p:blipFill>
        <p:spPr>
          <a:xfrm>
            <a:off x="4227513" y="2494595"/>
            <a:ext cx="2381250" cy="2143125"/>
          </a:xfrm>
          <a:prstGeom prst="rect">
            <a:avLst/>
          </a:prstGeom>
        </p:spPr>
      </p:pic>
      <p:pic>
        <p:nvPicPr>
          <p:cNvPr id="8" name="Picture 7" descr="broken_cutout_rescaled.png"/>
          <p:cNvPicPr>
            <a:picLocks noChangeAspect="1"/>
          </p:cNvPicPr>
          <p:nvPr/>
        </p:nvPicPr>
        <p:blipFill>
          <a:blip r:embed="rId4"/>
          <a:stretch>
            <a:fillRect/>
          </a:stretch>
        </p:blipFill>
        <p:spPr>
          <a:xfrm>
            <a:off x="984861" y="2494595"/>
            <a:ext cx="2428874" cy="2143125"/>
          </a:xfrm>
          <a:prstGeom prst="rect">
            <a:avLst/>
          </a:prstGeom>
        </p:spPr>
      </p:pic>
      <p:pic>
        <p:nvPicPr>
          <p:cNvPr id="9" name="Picture 8" descr="good_cutout_rescaled.png"/>
          <p:cNvPicPr>
            <a:picLocks noChangeAspect="1"/>
          </p:cNvPicPr>
          <p:nvPr/>
        </p:nvPicPr>
        <p:blipFill>
          <a:blip r:embed="rId5"/>
          <a:stretch>
            <a:fillRect/>
          </a:stretch>
        </p:blipFill>
        <p:spPr>
          <a:xfrm>
            <a:off x="7162680" y="2494595"/>
            <a:ext cx="2428874" cy="2143125"/>
          </a:xfrm>
          <a:prstGeom prst="rect">
            <a:avLst/>
          </a:prstGeom>
        </p:spPr>
      </p:pic>
      <p:sp>
        <p:nvSpPr>
          <p:cNvPr id="10" name="TextBox 9"/>
          <p:cNvSpPr txBox="1"/>
          <p:nvPr/>
        </p:nvSpPr>
        <p:spPr>
          <a:xfrm>
            <a:off x="1010624" y="4602074"/>
            <a:ext cx="2377368" cy="369231"/>
          </a:xfrm>
          <a:prstGeom prst="rect">
            <a:avLst/>
          </a:prstGeom>
          <a:noFill/>
        </p:spPr>
        <p:txBody>
          <a:bodyPr wrap="none" lIns="91338" tIns="45670" rIns="91338" bIns="45670" rtlCol="0">
            <a:spAutoFit/>
          </a:bodyPr>
          <a:lstStyle/>
          <a:p>
            <a:r>
              <a:rPr lang="en-GB" dirty="0" smtClean="0"/>
              <a:t>Only non-</a:t>
            </a:r>
            <a:r>
              <a:rPr lang="en-GB" dirty="0" err="1" smtClean="0"/>
              <a:t>color</a:t>
            </a:r>
            <a:r>
              <a:rPr lang="en-GB" dirty="0" smtClean="0"/>
              <a:t> edges</a:t>
            </a:r>
            <a:endParaRPr lang="en-GB" dirty="0"/>
          </a:p>
        </p:txBody>
      </p:sp>
      <p:sp>
        <p:nvSpPr>
          <p:cNvPr id="11" name="TextBox 10"/>
          <p:cNvSpPr txBox="1"/>
          <p:nvPr/>
        </p:nvSpPr>
        <p:spPr>
          <a:xfrm>
            <a:off x="4676368" y="4598053"/>
            <a:ext cx="1697695" cy="369231"/>
          </a:xfrm>
          <a:prstGeom prst="rect">
            <a:avLst/>
          </a:prstGeom>
          <a:noFill/>
        </p:spPr>
        <p:txBody>
          <a:bodyPr wrap="none" lIns="91338" tIns="45670" rIns="91338" bIns="45670" rtlCol="0">
            <a:spAutoFit/>
          </a:bodyPr>
          <a:lstStyle/>
          <a:p>
            <a:r>
              <a:rPr lang="en-GB" dirty="0" smtClean="0"/>
              <a:t>Non-</a:t>
            </a:r>
            <a:r>
              <a:rPr lang="en-GB" dirty="0" err="1" smtClean="0"/>
              <a:t>color</a:t>
            </a:r>
            <a:r>
              <a:rPr lang="en-GB" dirty="0" smtClean="0"/>
              <a:t> data</a:t>
            </a:r>
            <a:endParaRPr lang="en-GB" dirty="0"/>
          </a:p>
        </p:txBody>
      </p:sp>
      <p:sp>
        <p:nvSpPr>
          <p:cNvPr id="12" name="TextBox 11"/>
          <p:cNvSpPr txBox="1"/>
          <p:nvPr/>
        </p:nvSpPr>
        <p:spPr>
          <a:xfrm>
            <a:off x="7656287" y="4594039"/>
            <a:ext cx="1556695" cy="369231"/>
          </a:xfrm>
          <a:prstGeom prst="rect">
            <a:avLst/>
          </a:prstGeom>
          <a:noFill/>
        </p:spPr>
        <p:txBody>
          <a:bodyPr wrap="none" lIns="91338" tIns="45670" rIns="91338" bIns="45670" rtlCol="0">
            <a:spAutoFit/>
          </a:bodyPr>
          <a:lstStyle/>
          <a:p>
            <a:r>
              <a:rPr lang="en-GB" dirty="0" smtClean="0"/>
              <a:t>Target quality</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par>
                                <p:cTn id="20" presetID="3" presetClass="entr" presetSubtype="1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linds(horizont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blinds(horizontal)">
                                      <p:cBhvr>
                                        <p:cTn id="30" dur="500"/>
                                        <p:tgtEl>
                                          <p:spTgt spid="3">
                                            <p:txEl>
                                              <p:pRg st="2" end="2"/>
                                            </p:txEl>
                                          </p:spTgt>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blinds(horizontal)">
                                      <p:cBhvr>
                                        <p:cTn id="3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41338" y="484188"/>
            <a:ext cx="9753600" cy="404812"/>
          </a:xfrm>
          <a:prstGeom prst="rect">
            <a:avLst/>
          </a:prstGeom>
        </p:spPr>
        <p:txBody>
          <a:bodyPr lIns="91338" tIns="45670" rIns="91338" bIns="45670"/>
          <a:lstStyle>
            <a:lvl1pPr algn="l" defTabSz="457200" rtl="0" eaLnBrk="1" fontAlgn="base" hangingPunct="1">
              <a:spcBef>
                <a:spcPct val="0"/>
              </a:spcBef>
              <a:spcAft>
                <a:spcPct val="0"/>
              </a:spcAft>
              <a:defRPr sz="2400" b="1" kern="1200">
                <a:solidFill>
                  <a:srgbClr val="595959"/>
                </a:solidFill>
                <a:latin typeface="Arial"/>
                <a:ea typeface="+mj-ea"/>
                <a:cs typeface="Arial"/>
              </a:defRPr>
            </a:lvl1pPr>
            <a:lvl2pPr algn="l" defTabSz="457200" rtl="0" eaLnBrk="1" fontAlgn="base" hangingPunct="1">
              <a:spcBef>
                <a:spcPct val="0"/>
              </a:spcBef>
              <a:spcAft>
                <a:spcPct val="0"/>
              </a:spcAft>
              <a:defRPr sz="2400" b="1">
                <a:solidFill>
                  <a:srgbClr val="595959"/>
                </a:solidFill>
                <a:latin typeface="Arial" charset="0"/>
                <a:cs typeface="Arial" charset="0"/>
              </a:defRPr>
            </a:lvl2pPr>
            <a:lvl3pPr algn="l" defTabSz="457200" rtl="0" eaLnBrk="1" fontAlgn="base" hangingPunct="1">
              <a:spcBef>
                <a:spcPct val="0"/>
              </a:spcBef>
              <a:spcAft>
                <a:spcPct val="0"/>
              </a:spcAft>
              <a:defRPr sz="2400" b="1">
                <a:solidFill>
                  <a:srgbClr val="595959"/>
                </a:solidFill>
                <a:latin typeface="Arial" charset="0"/>
                <a:cs typeface="Arial" charset="0"/>
              </a:defRPr>
            </a:lvl3pPr>
            <a:lvl4pPr algn="l" defTabSz="457200" rtl="0" eaLnBrk="1" fontAlgn="base" hangingPunct="1">
              <a:spcBef>
                <a:spcPct val="0"/>
              </a:spcBef>
              <a:spcAft>
                <a:spcPct val="0"/>
              </a:spcAft>
              <a:defRPr sz="2400" b="1">
                <a:solidFill>
                  <a:srgbClr val="595959"/>
                </a:solidFill>
                <a:latin typeface="Arial" charset="0"/>
                <a:cs typeface="Arial" charset="0"/>
              </a:defRPr>
            </a:lvl4pPr>
            <a:lvl5pPr algn="l" defTabSz="457200" rtl="0" eaLnBrk="1" fontAlgn="base" hangingPunct="1">
              <a:spcBef>
                <a:spcPct val="0"/>
              </a:spcBef>
              <a:spcAft>
                <a:spcPct val="0"/>
              </a:spcAft>
              <a:defRPr sz="2400" b="1">
                <a:solidFill>
                  <a:srgbClr val="595959"/>
                </a:solidFill>
                <a:latin typeface="Arial" charset="0"/>
                <a:cs typeface="Arial" charset="0"/>
              </a:defRPr>
            </a:lvl5pPr>
            <a:lvl6pPr marL="457200" algn="l" defTabSz="457200" rtl="0" eaLnBrk="1" fontAlgn="base" hangingPunct="1">
              <a:spcBef>
                <a:spcPct val="0"/>
              </a:spcBef>
              <a:spcAft>
                <a:spcPct val="0"/>
              </a:spcAft>
              <a:defRPr sz="2400" b="1">
                <a:solidFill>
                  <a:srgbClr val="595959"/>
                </a:solidFill>
                <a:latin typeface="Arial" charset="0"/>
                <a:cs typeface="Arial" charset="0"/>
              </a:defRPr>
            </a:lvl6pPr>
            <a:lvl7pPr marL="914400" algn="l" defTabSz="457200" rtl="0" eaLnBrk="1" fontAlgn="base" hangingPunct="1">
              <a:spcBef>
                <a:spcPct val="0"/>
              </a:spcBef>
              <a:spcAft>
                <a:spcPct val="0"/>
              </a:spcAft>
              <a:defRPr sz="2400" b="1">
                <a:solidFill>
                  <a:srgbClr val="595959"/>
                </a:solidFill>
                <a:latin typeface="Arial" charset="0"/>
                <a:cs typeface="Arial" charset="0"/>
              </a:defRPr>
            </a:lvl7pPr>
            <a:lvl8pPr marL="1371600" algn="l" defTabSz="457200" rtl="0" eaLnBrk="1" fontAlgn="base" hangingPunct="1">
              <a:spcBef>
                <a:spcPct val="0"/>
              </a:spcBef>
              <a:spcAft>
                <a:spcPct val="0"/>
              </a:spcAft>
              <a:defRPr sz="2400" b="1">
                <a:solidFill>
                  <a:srgbClr val="595959"/>
                </a:solidFill>
                <a:latin typeface="Arial" charset="0"/>
                <a:cs typeface="Arial" charset="0"/>
              </a:defRPr>
            </a:lvl8pPr>
            <a:lvl9pPr marL="1828800" algn="l" defTabSz="457200" rtl="0" eaLnBrk="1" fontAlgn="base" hangingPunct="1">
              <a:spcBef>
                <a:spcPct val="0"/>
              </a:spcBef>
              <a:spcAft>
                <a:spcPct val="0"/>
              </a:spcAft>
              <a:defRPr sz="2400" b="1">
                <a:solidFill>
                  <a:srgbClr val="595959"/>
                </a:solidFill>
                <a:latin typeface="Arial" charset="0"/>
                <a:cs typeface="Arial" charset="0"/>
              </a:defRPr>
            </a:lvl9pPr>
          </a:lstStyle>
          <a:p>
            <a:r>
              <a:rPr lang="en-GB" dirty="0" smtClean="0"/>
              <a:t>Introduction</a:t>
            </a:r>
            <a:endParaRPr lang="en-GB" dirty="0"/>
          </a:p>
        </p:txBody>
      </p:sp>
      <p:sp>
        <p:nvSpPr>
          <p:cNvPr id="3" name="Content Placeholder 2"/>
          <p:cNvSpPr txBox="1">
            <a:spLocks/>
          </p:cNvSpPr>
          <p:nvPr/>
        </p:nvSpPr>
        <p:spPr>
          <a:xfrm>
            <a:off x="541338" y="889000"/>
            <a:ext cx="9753600" cy="4025900"/>
          </a:xfrm>
          <a:prstGeom prst="rect">
            <a:avLst/>
          </a:prstGeom>
        </p:spPr>
        <p:txBody>
          <a:bodyPr lIns="91338" tIns="45670" rIns="91338" bIns="45670"/>
          <a:lstStyle>
            <a:lvl1pPr marL="342900" indent="-342900" algn="l" defTabSz="457200" rtl="0" eaLnBrk="1" fontAlgn="base" hangingPunct="1">
              <a:spcBef>
                <a:spcPct val="20000"/>
              </a:spcBef>
              <a:spcAft>
                <a:spcPct val="0"/>
              </a:spcAft>
              <a:buFont typeface="Arial" charset="0"/>
              <a:defRPr b="1" kern="1200">
                <a:solidFill>
                  <a:srgbClr val="404040"/>
                </a:solidFill>
                <a:latin typeface="Arial"/>
                <a:ea typeface="+mn-ea"/>
                <a:cs typeface="Arial"/>
              </a:defRPr>
            </a:lvl1pPr>
            <a:lvl2pPr marL="742950" indent="-285750" algn="l" defTabSz="457200" rtl="0" eaLnBrk="1" fontAlgn="base" hangingPunct="1">
              <a:spcBef>
                <a:spcPct val="20000"/>
              </a:spcBef>
              <a:spcAft>
                <a:spcPct val="0"/>
              </a:spcAft>
              <a:buFont typeface="Arial" charset="0"/>
              <a:defRPr sz="1500" kern="1200">
                <a:solidFill>
                  <a:schemeClr val="tx1"/>
                </a:solidFill>
                <a:latin typeface="Arial"/>
                <a:ea typeface="+mn-ea"/>
                <a:cs typeface="Arial"/>
              </a:defRPr>
            </a:lvl2pPr>
            <a:lvl3pPr marL="1141413" indent="-227013" algn="l" defTabSz="457200" rtl="0" eaLnBrk="1" fontAlgn="base" hangingPunct="1">
              <a:spcBef>
                <a:spcPct val="20000"/>
              </a:spcBef>
              <a:spcAft>
                <a:spcPct val="0"/>
              </a:spcAft>
              <a:buFont typeface="Arial" charset="0"/>
              <a:buChar char="•"/>
              <a:defRPr sz="1400" kern="1200">
                <a:solidFill>
                  <a:schemeClr val="tx1"/>
                </a:solidFill>
                <a:latin typeface="Arial"/>
                <a:ea typeface="+mn-ea"/>
                <a:cs typeface="Arial"/>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Arial"/>
                <a:ea typeface="+mn-ea"/>
                <a:cs typeface="Arial"/>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Cost of MSAA2x in God of War III</a:t>
            </a:r>
          </a:p>
          <a:p>
            <a:pPr lvl="1"/>
            <a:r>
              <a:rPr lang="en-US" dirty="0" smtClean="0"/>
              <a:t>Polygon rendering ~1.5 </a:t>
            </a:r>
            <a:r>
              <a:rPr lang="en-US" dirty="0" err="1" smtClean="0"/>
              <a:t>ms</a:t>
            </a:r>
            <a:endParaRPr lang="en-US" dirty="0" smtClean="0"/>
          </a:p>
          <a:p>
            <a:pPr lvl="1"/>
            <a:r>
              <a:rPr lang="en-US" dirty="0">
                <a:latin typeface="Tahoma" charset="0"/>
              </a:rPr>
              <a:t>MSAA resolve (process of going from 2x to 1x for output</a:t>
            </a:r>
            <a:r>
              <a:rPr lang="en-US" dirty="0" smtClean="0">
                <a:latin typeface="Tahoma" charset="0"/>
              </a:rPr>
              <a:t>) </a:t>
            </a:r>
            <a:r>
              <a:rPr lang="en-US" dirty="0">
                <a:latin typeface="Tahoma" charset="0"/>
              </a:rPr>
              <a:t>~1ms</a:t>
            </a:r>
          </a:p>
          <a:p>
            <a:pPr lvl="1"/>
            <a:r>
              <a:rPr lang="en-US" dirty="0">
                <a:latin typeface="Tahoma" charset="0"/>
              </a:rPr>
              <a:t>No </a:t>
            </a:r>
            <a:r>
              <a:rPr lang="en-US" dirty="0" smtClean="0">
                <a:latin typeface="Tahoma" charset="0"/>
              </a:rPr>
              <a:t>hardware </a:t>
            </a:r>
            <a:r>
              <a:rPr lang="en-US" dirty="0" err="1">
                <a:latin typeface="Tahoma" charset="0"/>
              </a:rPr>
              <a:t>FastZ</a:t>
            </a:r>
            <a:r>
              <a:rPr lang="en-US" dirty="0">
                <a:latin typeface="Tahoma" charset="0"/>
              </a:rPr>
              <a:t>, 2x fog, shadows hacks, etc… </a:t>
            </a:r>
            <a:r>
              <a:rPr lang="en-US" dirty="0" smtClean="0">
                <a:latin typeface="Tahoma" charset="0"/>
              </a:rPr>
              <a:t> ~3.5ms</a:t>
            </a:r>
            <a:endParaRPr lang="en-US" dirty="0">
              <a:latin typeface="Tahoma" charset="0"/>
            </a:endParaRPr>
          </a:p>
          <a:p>
            <a:r>
              <a:rPr lang="en-US" dirty="0" smtClean="0"/>
              <a:t>Requirements for a replacement</a:t>
            </a:r>
          </a:p>
          <a:p>
            <a:pPr lvl="1"/>
            <a:r>
              <a:rPr lang="en-US" dirty="0" smtClean="0"/>
              <a:t>No significant increase in frame latency</a:t>
            </a:r>
          </a:p>
          <a:p>
            <a:pPr lvl="1"/>
            <a:r>
              <a:rPr lang="en-US" dirty="0" smtClean="0"/>
              <a:t>30ms or less split on 5 SPU </a:t>
            </a:r>
          </a:p>
          <a:p>
            <a:pPr lvl="1"/>
            <a:r>
              <a:rPr lang="en-US" dirty="0" smtClean="0"/>
              <a:t>Similar quality in average, no major breakdown</a:t>
            </a:r>
          </a:p>
          <a:p>
            <a:pPr lvl="1"/>
            <a:r>
              <a:rPr lang="en-US" dirty="0" smtClean="0"/>
              <a:t>Runs “in place”</a:t>
            </a:r>
          </a:p>
          <a:p>
            <a:pPr lvl="1"/>
            <a:r>
              <a:rPr lang="en-US" dirty="0" smtClean="0"/>
              <a:t>3 months top</a:t>
            </a:r>
          </a:p>
          <a:p>
            <a:endParaRPr lang="en-GB" dirty="0"/>
          </a:p>
        </p:txBody>
      </p:sp>
    </p:spTree>
    <p:extLst>
      <p:ext uri="{BB962C8B-B14F-4D97-AF65-F5344CB8AC3E}">
        <p14:creationId xmlns:p14="http://schemas.microsoft.com/office/powerpoint/2010/main" val="99400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Two-Stage Predicated </a:t>
            </a:r>
            <a:r>
              <a:rPr lang="en-US" dirty="0" err="1" smtClean="0"/>
              <a:t>Thesholding</a:t>
            </a:r>
            <a:endParaRPr lang="en-GB" dirty="0"/>
          </a:p>
        </p:txBody>
      </p:sp>
      <p:sp>
        <p:nvSpPr>
          <p:cNvPr id="3" name="Content Placeholder 2"/>
          <p:cNvSpPr>
            <a:spLocks noGrp="1"/>
          </p:cNvSpPr>
          <p:nvPr>
            <p:ph idx="1"/>
          </p:nvPr>
        </p:nvSpPr>
        <p:spPr>
          <a:xfrm>
            <a:off x="541339" y="889000"/>
            <a:ext cx="8013116" cy="4025900"/>
          </a:xfrm>
        </p:spPr>
        <p:txBody>
          <a:bodyPr/>
          <a:lstStyle/>
          <a:p>
            <a:r>
              <a:rPr lang="en-US" dirty="0" smtClean="0"/>
              <a:t>Perform edge detection on the non-color buffer.</a:t>
            </a:r>
          </a:p>
          <a:p>
            <a:pPr lvl="1"/>
            <a:r>
              <a:rPr lang="en-US" dirty="0" smtClean="0"/>
              <a:t>Same relative approach as before.</a:t>
            </a:r>
          </a:p>
          <a:p>
            <a:pPr lvl="1"/>
            <a:r>
              <a:rPr lang="en-US" dirty="0" smtClean="0"/>
              <a:t>It’s fast, so doing it twice is ok. Just one channel.</a:t>
            </a:r>
          </a:p>
          <a:p>
            <a:r>
              <a:rPr lang="en-US" dirty="0" smtClean="0"/>
              <a:t>When an edge is found in non-color data, </a:t>
            </a:r>
            <a:r>
              <a:rPr lang="en-US" u="sng" dirty="0" smtClean="0"/>
              <a:t>increase sensitivity</a:t>
            </a:r>
            <a:r>
              <a:rPr lang="en-US" dirty="0" smtClean="0"/>
              <a:t> for color edge detection.</a:t>
            </a:r>
          </a:p>
          <a:p>
            <a:pPr lvl="1"/>
            <a:r>
              <a:rPr lang="en-US" dirty="0" smtClean="0"/>
              <a:t>Prevents false edges.</a:t>
            </a:r>
          </a:p>
          <a:p>
            <a:r>
              <a:rPr lang="en-US" dirty="0" smtClean="0"/>
              <a:t>Allows all kinds of interesting approaches</a:t>
            </a:r>
            <a:r>
              <a:rPr lang="en-GB" dirty="0" smtClean="0"/>
              <a:t>.</a:t>
            </a:r>
          </a:p>
          <a:p>
            <a:pPr lvl="1"/>
            <a:r>
              <a:rPr lang="en-US" dirty="0" smtClean="0"/>
              <a:t>Control how strongly the predicate affects thresholds.</a:t>
            </a:r>
            <a:endParaRPr lang="en-GB" dirty="0" smtClean="0"/>
          </a:p>
          <a:p>
            <a:pPr lvl="1"/>
            <a:r>
              <a:rPr lang="en-US" dirty="0" smtClean="0"/>
              <a:t>Reduce overall sensitivity and rely on predicates to find important edges.</a:t>
            </a:r>
          </a:p>
          <a:p>
            <a:pPr lvl="2"/>
            <a:r>
              <a:rPr lang="en-US" dirty="0" smtClean="0"/>
              <a:t>Interesting for first person shooters to prevent high contrast environment textures from shimmering.</a:t>
            </a:r>
          </a:p>
          <a:p>
            <a:pPr lvl="1"/>
            <a:r>
              <a:rPr lang="en-US" dirty="0" smtClean="0"/>
              <a:t>Use non-binary edge detection (e.g. </a:t>
            </a:r>
            <a:r>
              <a:rPr lang="en-US" dirty="0" err="1" smtClean="0"/>
              <a:t>Sobel</a:t>
            </a:r>
            <a:r>
              <a:rPr lang="en-US" dirty="0" smtClean="0"/>
              <a:t>) on any buffer and use this as a predicate.</a:t>
            </a:r>
          </a:p>
          <a:p>
            <a:pPr lvl="2"/>
            <a:r>
              <a:rPr lang="en-US" dirty="0" smtClean="0"/>
              <a:t>Doesn’t even need to run on SPUs.</a:t>
            </a:r>
            <a:endParaRPr lang="en-GB" dirty="0" smtClean="0"/>
          </a:p>
          <a:p>
            <a:pPr lvl="1"/>
            <a:r>
              <a:rPr lang="en-US" dirty="0" smtClean="0"/>
              <a:t>Use object IDs to ensure outlines are filtered.</a:t>
            </a:r>
          </a:p>
          <a:p>
            <a:pPr lvl="2"/>
            <a:r>
              <a:rPr lang="en-US" dirty="0" smtClean="0"/>
              <a:t>Used in SOCOM: Special Forces developed by SCE WWS|A Zipper Interactive®.</a:t>
            </a:r>
          </a:p>
          <a:p>
            <a:pPr lvl="1"/>
            <a:r>
              <a:rPr lang="en-US" dirty="0" smtClean="0"/>
              <a:t>Or use lighting buffers, </a:t>
            </a:r>
            <a:r>
              <a:rPr lang="en-US" dirty="0" err="1" smtClean="0"/>
              <a:t>normals</a:t>
            </a:r>
            <a:r>
              <a:rPr lang="en-US" dirty="0" smtClean="0"/>
              <a:t>, material IDs, etc.</a:t>
            </a:r>
          </a:p>
          <a:p>
            <a:pPr lvl="1"/>
            <a:endParaRPr lang="en-US" dirty="0" smtClean="0"/>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500"/>
                                        <p:tgtEl>
                                          <p:spTgt spid="3">
                                            <p:txEl>
                                              <p:pRg st="3" end="3"/>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linds(horizontal)">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linds(horizontal)">
                                      <p:cBhvr>
                                        <p:cTn id="26" dur="500"/>
                                        <p:tgtEl>
                                          <p:spTgt spid="3">
                                            <p:txEl>
                                              <p:pRg st="5" end="5"/>
                                            </p:txEl>
                                          </p:spTgt>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linds(horizontal)">
                                      <p:cBhvr>
                                        <p:cTn id="29" dur="500"/>
                                        <p:tgtEl>
                                          <p:spTgt spid="3">
                                            <p:txEl>
                                              <p:pRg st="6" end="6"/>
                                            </p:txEl>
                                          </p:spTgt>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blinds(horizontal)">
                                      <p:cBhvr>
                                        <p:cTn id="32" dur="500"/>
                                        <p:tgtEl>
                                          <p:spTgt spid="3">
                                            <p:txEl>
                                              <p:pRg st="7" end="7"/>
                                            </p:txEl>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blinds(horizontal)">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blinds(horizontal)">
                                      <p:cBhvr>
                                        <p:cTn id="40" dur="500"/>
                                        <p:tgtEl>
                                          <p:spTgt spid="3">
                                            <p:txEl>
                                              <p:pRg st="9" end="9"/>
                                            </p:txEl>
                                          </p:spTgt>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blinds(horizontal)">
                                      <p:cBhvr>
                                        <p:cTn id="43" dur="500"/>
                                        <p:tgtEl>
                                          <p:spTgt spid="3">
                                            <p:txEl>
                                              <p:pRg st="10" end="10"/>
                                            </p:txEl>
                                          </p:spTgt>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blinds(horizontal)">
                                      <p:cBhvr>
                                        <p:cTn id="46" dur="500"/>
                                        <p:tgtEl>
                                          <p:spTgt spid="3">
                                            <p:txEl>
                                              <p:pRg st="11" end="11"/>
                                            </p:txEl>
                                          </p:spTgt>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Effect transition="in" filter="blinds(horizontal)">
                                      <p:cBhvr>
                                        <p:cTn id="49" dur="500"/>
                                        <p:tgtEl>
                                          <p:spTgt spid="3">
                                            <p:txEl>
                                              <p:pRg st="12" end="12"/>
                                            </p:txEl>
                                          </p:spTgt>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
                                            <p:txEl>
                                              <p:pRg st="13" end="13"/>
                                            </p:txEl>
                                          </p:spTgt>
                                        </p:tgtEl>
                                        <p:attrNameLst>
                                          <p:attrName>style.visibility</p:attrName>
                                        </p:attrNameLst>
                                      </p:cBhvr>
                                      <p:to>
                                        <p:strVal val="visible"/>
                                      </p:to>
                                    </p:set>
                                    <p:animEffect transition="in" filter="blinds(horizontal)">
                                      <p:cBhvr>
                                        <p:cTn id="5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Predicated </a:t>
            </a:r>
            <a:r>
              <a:rPr lang="en-GB" dirty="0" err="1" smtClean="0"/>
              <a:t>Thresholding</a:t>
            </a:r>
            <a:r>
              <a:rPr lang="en-GB" dirty="0" smtClean="0"/>
              <a:t> with object IDs</a:t>
            </a:r>
            <a:endParaRPr lang="en-GB" dirty="0"/>
          </a:p>
        </p:txBody>
      </p:sp>
      <p:pic>
        <p:nvPicPr>
          <p:cNvPr id="17" name="Content Placeholder 16" descr="crop_alpha_falsecolor_rescaled.png"/>
          <p:cNvPicPr>
            <a:picLocks noGrp="1" noChangeAspect="1"/>
          </p:cNvPicPr>
          <p:nvPr>
            <p:ph idx="1"/>
          </p:nvPr>
        </p:nvPicPr>
        <p:blipFill>
          <a:blip r:embed="rId3"/>
          <a:stretch>
            <a:fillRect/>
          </a:stretch>
        </p:blipFill>
        <p:spPr>
          <a:xfrm>
            <a:off x="3360466" y="2279640"/>
            <a:ext cx="2057687" cy="1790949"/>
          </a:xfrm>
        </p:spPr>
      </p:pic>
      <p:pic>
        <p:nvPicPr>
          <p:cNvPr id="18" name="Picture 17" descr="crop_color_adjusted_rescaled.png"/>
          <p:cNvPicPr>
            <a:picLocks noChangeAspect="1"/>
          </p:cNvPicPr>
          <p:nvPr/>
        </p:nvPicPr>
        <p:blipFill>
          <a:blip r:embed="rId4"/>
          <a:stretch>
            <a:fillRect/>
          </a:stretch>
        </p:blipFill>
        <p:spPr>
          <a:xfrm>
            <a:off x="953901" y="2279640"/>
            <a:ext cx="2057687" cy="1790949"/>
          </a:xfrm>
          <a:prstGeom prst="rect">
            <a:avLst/>
          </a:prstGeom>
        </p:spPr>
      </p:pic>
      <p:pic>
        <p:nvPicPr>
          <p:cNvPr id="19" name="Picture 18" descr="crop_edges_no_alpha_rescaled.png"/>
          <p:cNvPicPr>
            <a:picLocks noChangeAspect="1"/>
          </p:cNvPicPr>
          <p:nvPr/>
        </p:nvPicPr>
        <p:blipFill>
          <a:blip r:embed="rId5"/>
          <a:stretch>
            <a:fillRect/>
          </a:stretch>
        </p:blipFill>
        <p:spPr>
          <a:xfrm>
            <a:off x="5724693" y="2279623"/>
            <a:ext cx="2057400" cy="1790700"/>
          </a:xfrm>
          <a:prstGeom prst="rect">
            <a:avLst/>
          </a:prstGeom>
        </p:spPr>
      </p:pic>
      <p:pic>
        <p:nvPicPr>
          <p:cNvPr id="20" name="Picture 19" descr="crop_edges_with_alpha_rescaled.png"/>
          <p:cNvPicPr>
            <a:picLocks noChangeAspect="1"/>
          </p:cNvPicPr>
          <p:nvPr/>
        </p:nvPicPr>
        <p:blipFill>
          <a:blip r:embed="rId6"/>
          <a:stretch>
            <a:fillRect/>
          </a:stretch>
        </p:blipFill>
        <p:spPr>
          <a:xfrm>
            <a:off x="8075936" y="2279873"/>
            <a:ext cx="2057400" cy="1790700"/>
          </a:xfrm>
          <a:prstGeom prst="rect">
            <a:avLst/>
          </a:prstGeom>
        </p:spPr>
      </p:pic>
      <p:sp>
        <p:nvSpPr>
          <p:cNvPr id="21" name="TextBox 20"/>
          <p:cNvSpPr txBox="1"/>
          <p:nvPr/>
        </p:nvSpPr>
        <p:spPr>
          <a:xfrm>
            <a:off x="1071561" y="1531539"/>
            <a:ext cx="1867819" cy="400110"/>
          </a:xfrm>
          <a:prstGeom prst="rect">
            <a:avLst/>
          </a:prstGeom>
          <a:noFill/>
        </p:spPr>
        <p:txBody>
          <a:bodyPr wrap="none" lIns="91338" tIns="45670" rIns="91338" bIns="45670" rtlCol="0">
            <a:spAutoFit/>
          </a:bodyPr>
          <a:lstStyle/>
          <a:p>
            <a:r>
              <a:rPr lang="en-GB" sz="2000" dirty="0"/>
              <a:t>Adjusted </a:t>
            </a:r>
            <a:r>
              <a:rPr lang="en-GB" sz="2000" dirty="0" err="1"/>
              <a:t>Color</a:t>
            </a:r>
            <a:endParaRPr lang="en-GB" sz="2000" dirty="0"/>
          </a:p>
        </p:txBody>
      </p:sp>
      <p:sp>
        <p:nvSpPr>
          <p:cNvPr id="22" name="TextBox 21"/>
          <p:cNvSpPr txBox="1"/>
          <p:nvPr/>
        </p:nvSpPr>
        <p:spPr>
          <a:xfrm>
            <a:off x="3665616" y="1523521"/>
            <a:ext cx="1380506" cy="707886"/>
          </a:xfrm>
          <a:prstGeom prst="rect">
            <a:avLst/>
          </a:prstGeom>
          <a:noFill/>
        </p:spPr>
        <p:txBody>
          <a:bodyPr wrap="none" lIns="91338" tIns="45670" rIns="91338" bIns="45670" rtlCol="0">
            <a:spAutoFit/>
          </a:bodyPr>
          <a:lstStyle/>
          <a:p>
            <a:pPr algn="ctr"/>
            <a:r>
              <a:rPr lang="en-GB" sz="2000" dirty="0"/>
              <a:t>Object IDs</a:t>
            </a:r>
            <a:br>
              <a:rPr lang="en-GB" sz="2000" dirty="0"/>
            </a:br>
            <a:r>
              <a:rPr lang="en-GB" sz="2000" dirty="0"/>
              <a:t>(Alpha)</a:t>
            </a:r>
          </a:p>
        </p:txBody>
      </p:sp>
      <p:sp>
        <p:nvSpPr>
          <p:cNvPr id="23" name="TextBox 22"/>
          <p:cNvSpPr txBox="1"/>
          <p:nvPr/>
        </p:nvSpPr>
        <p:spPr>
          <a:xfrm>
            <a:off x="5940184" y="1531539"/>
            <a:ext cx="1568058" cy="400110"/>
          </a:xfrm>
          <a:prstGeom prst="rect">
            <a:avLst/>
          </a:prstGeom>
          <a:noFill/>
        </p:spPr>
        <p:txBody>
          <a:bodyPr wrap="none" lIns="91338" tIns="45670" rIns="91338" bIns="45670" rtlCol="0">
            <a:spAutoFit/>
          </a:bodyPr>
          <a:lstStyle/>
          <a:p>
            <a:r>
              <a:rPr lang="en-GB" sz="2000" dirty="0" err="1"/>
              <a:t>Color</a:t>
            </a:r>
            <a:r>
              <a:rPr lang="en-GB" sz="2000" dirty="0"/>
              <a:t> edges</a:t>
            </a:r>
          </a:p>
        </p:txBody>
      </p:sp>
      <p:sp>
        <p:nvSpPr>
          <p:cNvPr id="24" name="TextBox 23"/>
          <p:cNvSpPr txBox="1"/>
          <p:nvPr/>
        </p:nvSpPr>
        <p:spPr>
          <a:xfrm>
            <a:off x="8015773" y="1531555"/>
            <a:ext cx="2202065" cy="402581"/>
          </a:xfrm>
          <a:prstGeom prst="rect">
            <a:avLst/>
          </a:prstGeom>
          <a:noFill/>
        </p:spPr>
        <p:txBody>
          <a:bodyPr wrap="none" lIns="91338" tIns="45670" rIns="91338" bIns="45670" rtlCol="0">
            <a:spAutoFit/>
          </a:bodyPr>
          <a:lstStyle/>
          <a:p>
            <a:r>
              <a:rPr lang="en-GB" sz="2000" dirty="0"/>
              <a:t>Predicated edges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linds(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linds(horizontal)">
                                      <p:cBhvr>
                                        <p:cTn id="15" dur="500"/>
                                        <p:tgtEl>
                                          <p:spTgt spid="1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linds(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linds(horizontal)">
                                      <p:cBhvr>
                                        <p:cTn id="23" dur="500"/>
                                        <p:tgtEl>
                                          <p:spTgt spid="20"/>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Result without predication</a:t>
            </a:r>
            <a:endParaRPr lang="en-GB" dirty="0"/>
          </a:p>
        </p:txBody>
      </p:sp>
      <p:pic>
        <p:nvPicPr>
          <p:cNvPr id="10" name="Content Placeholder 9" descr="crop_edges_no_alpha_rescaled.png"/>
          <p:cNvPicPr>
            <a:picLocks noGrp="1" noChangeAspect="1"/>
          </p:cNvPicPr>
          <p:nvPr>
            <p:ph idx="1"/>
          </p:nvPr>
        </p:nvPicPr>
        <p:blipFill>
          <a:blip r:embed="rId3"/>
          <a:stretch>
            <a:fillRect/>
          </a:stretch>
        </p:blipFill>
        <p:spPr>
          <a:xfrm>
            <a:off x="6180139" y="1111250"/>
            <a:ext cx="4114800" cy="3581400"/>
          </a:xfrm>
        </p:spPr>
      </p:pic>
      <p:pic>
        <p:nvPicPr>
          <p:cNvPr id="11" name="Picture 10" descr="crop_new_result_no_alpha_adjusted_rescaled.png"/>
          <p:cNvPicPr>
            <a:picLocks noChangeAspect="1"/>
          </p:cNvPicPr>
          <p:nvPr/>
        </p:nvPicPr>
        <p:blipFill>
          <a:blip r:embed="rId4"/>
          <a:stretch>
            <a:fillRect/>
          </a:stretch>
        </p:blipFill>
        <p:spPr>
          <a:xfrm>
            <a:off x="1303066" y="1110750"/>
            <a:ext cx="4115375" cy="35819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Result with predication</a:t>
            </a:r>
            <a:endParaRPr lang="en-GB" dirty="0"/>
          </a:p>
        </p:txBody>
      </p:sp>
      <p:pic>
        <p:nvPicPr>
          <p:cNvPr id="7" name="Content Placeholder 6" descr="crop_edges_with_alpha_rescaled.png"/>
          <p:cNvPicPr>
            <a:picLocks noGrp="1" noChangeAspect="1"/>
          </p:cNvPicPr>
          <p:nvPr>
            <p:ph idx="1"/>
          </p:nvPr>
        </p:nvPicPr>
        <p:blipFill>
          <a:blip r:embed="rId3"/>
          <a:stretch>
            <a:fillRect/>
          </a:stretch>
        </p:blipFill>
        <p:spPr>
          <a:xfrm>
            <a:off x="6180139" y="1111250"/>
            <a:ext cx="4114800" cy="3581400"/>
          </a:xfrm>
        </p:spPr>
      </p:pic>
      <p:pic>
        <p:nvPicPr>
          <p:cNvPr id="8" name="Picture 7" descr="crop_new_result_alpha_adjusted_rescaled.png"/>
          <p:cNvPicPr>
            <a:picLocks noChangeAspect="1"/>
          </p:cNvPicPr>
          <p:nvPr/>
        </p:nvPicPr>
        <p:blipFill>
          <a:blip r:embed="rId4"/>
          <a:stretch>
            <a:fillRect/>
          </a:stretch>
        </p:blipFill>
        <p:spPr>
          <a:xfrm>
            <a:off x="1303066" y="1110750"/>
            <a:ext cx="4115375" cy="35819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Killzone</a:t>
            </a:r>
            <a:r>
              <a:rPr lang="en-GB" dirty="0" smtClean="0"/>
              <a:t> 3, without predication.</a:t>
            </a:r>
            <a:endParaRPr lang="en-GB" dirty="0"/>
          </a:p>
        </p:txBody>
      </p:sp>
      <p:pic>
        <p:nvPicPr>
          <p:cNvPr id="4" name="Content Placeholder 3" descr="jg05_base_edges.png"/>
          <p:cNvPicPr>
            <a:picLocks noGrp="1" noChangeAspect="1"/>
          </p:cNvPicPr>
          <p:nvPr>
            <p:ph idx="1"/>
          </p:nvPr>
        </p:nvPicPr>
        <p:blipFill>
          <a:blip r:embed="rId3"/>
          <a:stretch>
            <a:fillRect/>
          </a:stretch>
        </p:blipFill>
        <p:spPr>
          <a:xfrm>
            <a:off x="1839560" y="889000"/>
            <a:ext cx="7157156" cy="4025900"/>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Killzone</a:t>
            </a:r>
            <a:r>
              <a:rPr lang="en-GB" dirty="0" smtClean="0"/>
              <a:t> 3, with predication.</a:t>
            </a:r>
            <a:endParaRPr lang="en-GB" dirty="0"/>
          </a:p>
        </p:txBody>
      </p:sp>
      <p:pic>
        <p:nvPicPr>
          <p:cNvPr id="4" name="Content Placeholder 3" descr="jg05_combined_edges.png"/>
          <p:cNvPicPr>
            <a:picLocks noGrp="1" noChangeAspect="1"/>
          </p:cNvPicPr>
          <p:nvPr>
            <p:ph idx="1"/>
          </p:nvPr>
        </p:nvPicPr>
        <p:blipFill>
          <a:blip r:embed="rId3"/>
          <a:stretch>
            <a:fillRect/>
          </a:stretch>
        </p:blipFill>
        <p:spPr>
          <a:xfrm>
            <a:off x="1839560" y="889000"/>
            <a:ext cx="7157156" cy="4025900"/>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GB" dirty="0"/>
          </a:p>
        </p:txBody>
      </p:sp>
      <p:sp>
        <p:nvSpPr>
          <p:cNvPr id="3" name="Content Placeholder 2"/>
          <p:cNvSpPr>
            <a:spLocks noGrp="1"/>
          </p:cNvSpPr>
          <p:nvPr>
            <p:ph idx="1"/>
          </p:nvPr>
        </p:nvSpPr>
        <p:spPr/>
        <p:txBody>
          <a:bodyPr/>
          <a:lstStyle/>
          <a:p>
            <a:r>
              <a:rPr lang="en-US" dirty="0" smtClean="0"/>
              <a:t>How you handle edges is crucially important.</a:t>
            </a:r>
          </a:p>
          <a:p>
            <a:pPr lvl="1"/>
            <a:r>
              <a:rPr lang="en-US" dirty="0" smtClean="0"/>
              <a:t>Need to minimize additional noise introduced.</a:t>
            </a:r>
          </a:p>
          <a:p>
            <a:r>
              <a:rPr lang="en-US" dirty="0" smtClean="0"/>
              <a:t>We optimize hard then tweak parameters for quality.</a:t>
            </a:r>
          </a:p>
          <a:p>
            <a:pPr lvl="1"/>
            <a:r>
              <a:rPr lang="en-US" dirty="0" smtClean="0"/>
              <a:t>Try to get all </a:t>
            </a:r>
            <a:r>
              <a:rPr lang="en-US" dirty="0" err="1" smtClean="0"/>
              <a:t>relavant</a:t>
            </a:r>
            <a:r>
              <a:rPr lang="en-US" dirty="0" smtClean="0"/>
              <a:t> edges.</a:t>
            </a:r>
          </a:p>
          <a:p>
            <a:r>
              <a:rPr lang="en-US" dirty="0" smtClean="0"/>
              <a:t>There is still much room for improvements in post-</a:t>
            </a:r>
            <a:r>
              <a:rPr lang="en-US" dirty="0" err="1" smtClean="0"/>
              <a:t>fx</a:t>
            </a:r>
            <a:r>
              <a:rPr lang="en-US" dirty="0" smtClean="0"/>
              <a:t> AA.</a:t>
            </a:r>
          </a:p>
          <a:p>
            <a:pPr lvl="1"/>
            <a:r>
              <a:rPr lang="en-US" dirty="0" smtClean="0"/>
              <a:t>None of the solutions I presented today are perfect.</a:t>
            </a:r>
          </a:p>
          <a:p>
            <a:r>
              <a:rPr lang="en-US" dirty="0" smtClean="0"/>
              <a:t>Post-</a:t>
            </a:r>
            <a:r>
              <a:rPr lang="en-US" dirty="0" err="1" smtClean="0"/>
              <a:t>fx</a:t>
            </a:r>
            <a:r>
              <a:rPr lang="en-US" dirty="0" smtClean="0"/>
              <a:t> AA itself is a poorly understood problem.</a:t>
            </a:r>
          </a:p>
          <a:p>
            <a:pPr lvl="1"/>
            <a:r>
              <a:rPr lang="en-US" dirty="0" smtClean="0"/>
              <a:t>But that may just be me.</a:t>
            </a:r>
          </a:p>
          <a:p>
            <a:r>
              <a:rPr lang="en-US" dirty="0" smtClean="0"/>
              <a:t>When in doubt, call it a bug.</a:t>
            </a:r>
          </a:p>
          <a:p>
            <a:pPr lvl="1"/>
            <a:r>
              <a:rPr lang="en-US" dirty="0" smtClean="0"/>
              <a:t>Most “typical MLAA artifacts” turned out to be bugs.</a:t>
            </a:r>
          </a:p>
          <a:p>
            <a:r>
              <a:rPr lang="en-US" dirty="0" smtClean="0"/>
              <a:t>It works!</a:t>
            </a:r>
          </a:p>
          <a:p>
            <a:pPr lvl="1"/>
            <a:r>
              <a:rPr lang="en-US" dirty="0" smtClean="0"/>
              <a:t>You can ship AAA titles with it today!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linds(horizontal)">
                                      <p:cBhvr>
                                        <p:cTn id="23" dur="500"/>
                                        <p:tgtEl>
                                          <p:spTgt spid="3">
                                            <p:txEl>
                                              <p:pRg st="4" end="4"/>
                                            </p:txEl>
                                          </p:spTgt>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linds(horizontal)">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blinds(horizontal)">
                                      <p:cBhvr>
                                        <p:cTn id="31" dur="500"/>
                                        <p:tgtEl>
                                          <p:spTgt spid="3">
                                            <p:txEl>
                                              <p:pRg st="6" end="6"/>
                                            </p:txEl>
                                          </p:spTgt>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blinds(horizontal)">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blinds(horizontal)">
                                      <p:cBhvr>
                                        <p:cTn id="39" dur="500"/>
                                        <p:tgtEl>
                                          <p:spTgt spid="3">
                                            <p:txEl>
                                              <p:pRg st="8" end="8"/>
                                            </p:txEl>
                                          </p:spTgt>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blinds(horizontal)">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blinds(horizontal)">
                                      <p:cBhvr>
                                        <p:cTn id="47" dur="500"/>
                                        <p:tgtEl>
                                          <p:spTgt spid="3">
                                            <p:txEl>
                                              <p:pRg st="10" end="10"/>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blinds(horizontal)">
                                      <p:cBhvr>
                                        <p:cTn id="50"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Thanks!</a:t>
            </a:r>
            <a:endParaRPr lang="en-GB" dirty="0"/>
          </a:p>
        </p:txBody>
      </p:sp>
      <p:sp>
        <p:nvSpPr>
          <p:cNvPr id="3" name="Content Placeholder 2"/>
          <p:cNvSpPr>
            <a:spLocks noGrp="1"/>
          </p:cNvSpPr>
          <p:nvPr>
            <p:ph idx="1"/>
          </p:nvPr>
        </p:nvSpPr>
        <p:spPr/>
        <p:txBody>
          <a:bodyPr/>
          <a:lstStyle/>
          <a:p>
            <a:r>
              <a:rPr lang="en-GB" dirty="0" smtClean="0"/>
              <a:t>Our guinea pigs:</a:t>
            </a:r>
          </a:p>
          <a:p>
            <a:pPr lvl="1"/>
            <a:r>
              <a:rPr lang="en-GB" dirty="0" smtClean="0"/>
              <a:t>SCE Santa Monica Studio</a:t>
            </a:r>
          </a:p>
          <a:p>
            <a:pPr lvl="1"/>
            <a:r>
              <a:rPr lang="en-GB" dirty="0" smtClean="0"/>
              <a:t>Guerrilla Games</a:t>
            </a:r>
          </a:p>
          <a:p>
            <a:pPr lvl="1"/>
            <a:r>
              <a:rPr lang="en-GB" dirty="0" smtClean="0"/>
              <a:t>Media Molecule</a:t>
            </a:r>
          </a:p>
          <a:p>
            <a:pPr lvl="1"/>
            <a:r>
              <a:rPr lang="en-GB" dirty="0" smtClean="0"/>
              <a:t>Zipper Interactive</a:t>
            </a:r>
          </a:p>
          <a:p>
            <a:pPr lvl="1"/>
            <a:r>
              <a:rPr lang="en-GB" dirty="0" smtClean="0"/>
              <a:t>Eat. Sleep. Play.</a:t>
            </a:r>
          </a:p>
          <a:p>
            <a:pPr lvl="1"/>
            <a:r>
              <a:rPr lang="en-GB" dirty="0" smtClean="0"/>
              <a:t>...and all the other early adopters.</a:t>
            </a:r>
          </a:p>
          <a:p>
            <a:endParaRPr lang="en-GB" dirty="0" smtClean="0"/>
          </a:p>
          <a:p>
            <a:r>
              <a:rPr lang="en-GB" dirty="0" smtClean="0"/>
              <a:t>The SPA Team</a:t>
            </a:r>
          </a:p>
          <a:p>
            <a:pPr lvl="1"/>
            <a:r>
              <a:rPr lang="en-GB" dirty="0" smtClean="0"/>
              <a:t>Nicolas </a:t>
            </a:r>
            <a:r>
              <a:rPr lang="en-GB" dirty="0" err="1" smtClean="0"/>
              <a:t>Serres</a:t>
            </a:r>
            <a:endParaRPr lang="en-GB" dirty="0" smtClean="0"/>
          </a:p>
          <a:p>
            <a:pPr lvl="1"/>
            <a:r>
              <a:rPr lang="en-GB" dirty="0" smtClean="0"/>
              <a:t>Patrick O’Brien</a:t>
            </a:r>
          </a:p>
          <a:p>
            <a:endParaRPr lang="en-GB" dirty="0" smtClean="0"/>
          </a:p>
          <a:p>
            <a:r>
              <a:rPr lang="en-GB" dirty="0" smtClean="0"/>
              <a:t>General SPU Wizardry</a:t>
            </a:r>
          </a:p>
          <a:p>
            <a:pPr lvl="1"/>
            <a:r>
              <a:rPr lang="en-GB" dirty="0" smtClean="0"/>
              <a:t>Chris Carty</a:t>
            </a:r>
            <a:endParaRPr lang="en-GB"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736977" y="1634484"/>
            <a:ext cx="7099300" cy="458787"/>
          </a:xfrm>
          <a:prstGeom prst="rect">
            <a:avLst/>
          </a:prstGeom>
        </p:spPr>
        <p:txBody>
          <a:bodyPr lIns="91294" tIns="45647" rIns="91294" bIns="45647">
            <a:noAutofit/>
          </a:bodyPr>
          <a:lstStyle/>
          <a:p>
            <a:pPr>
              <a:defRPr/>
            </a:pPr>
            <a:r>
              <a:rPr lang="en-US" sz="2500" b="1" dirty="0">
                <a:solidFill>
                  <a:srgbClr val="595959"/>
                </a:solidFill>
                <a:ea typeface="+mj-ea"/>
                <a:cs typeface="Arial" charset="0"/>
              </a:rPr>
              <a:t>Low latency MLAA in God of War III</a:t>
            </a:r>
            <a:r>
              <a:rPr lang="en-US" sz="1400" b="1" dirty="0">
                <a:solidFill>
                  <a:srgbClr val="595959"/>
                </a:solidFill>
                <a:ea typeface="+mj-ea"/>
                <a:cs typeface="Arial" charset="0"/>
              </a:rPr>
              <a:t/>
            </a:r>
            <a:br>
              <a:rPr lang="en-US" sz="1400" b="1" dirty="0">
                <a:solidFill>
                  <a:srgbClr val="595959"/>
                </a:solidFill>
                <a:ea typeface="+mj-ea"/>
                <a:cs typeface="Arial" charset="0"/>
              </a:rPr>
            </a:br>
            <a:endParaRPr lang="en-US" sz="1400" b="1" dirty="0">
              <a:solidFill>
                <a:srgbClr val="595959"/>
              </a:solidFill>
              <a:ea typeface="+mj-ea"/>
              <a:cs typeface="Arial" charset="0"/>
            </a:endParaRPr>
          </a:p>
          <a:p>
            <a:pPr>
              <a:defRPr/>
            </a:pPr>
            <a:r>
              <a:rPr lang="en-US" sz="1400" b="1" dirty="0">
                <a:solidFill>
                  <a:srgbClr val="595959"/>
                </a:solidFill>
                <a:ea typeface="+mj-ea"/>
                <a:cs typeface="Arial" charset="0"/>
              </a:rPr>
              <a:t/>
            </a:r>
            <a:br>
              <a:rPr lang="en-US" sz="1400" b="1" dirty="0">
                <a:solidFill>
                  <a:srgbClr val="595959"/>
                </a:solidFill>
                <a:ea typeface="+mj-ea"/>
                <a:cs typeface="Arial" charset="0"/>
              </a:rPr>
            </a:br>
            <a:r>
              <a:rPr lang="en-US" sz="2000" b="1" dirty="0">
                <a:solidFill>
                  <a:srgbClr val="595959"/>
                </a:solidFill>
                <a:ea typeface="+mj-ea"/>
                <a:cs typeface="Arial" charset="0"/>
              </a:rPr>
              <a:t>Cedric </a:t>
            </a:r>
            <a:r>
              <a:rPr lang="en-US" sz="2000" b="1" dirty="0" err="1">
                <a:solidFill>
                  <a:srgbClr val="595959"/>
                </a:solidFill>
                <a:ea typeface="+mj-ea"/>
                <a:cs typeface="Arial" charset="0"/>
              </a:rPr>
              <a:t>Perthuis</a:t>
            </a:r>
            <a:endParaRPr lang="en-US" sz="2000" b="1" dirty="0">
              <a:solidFill>
                <a:srgbClr val="595959"/>
              </a:solidFill>
              <a:ea typeface="+mj-ea"/>
              <a:cs typeface="Arial" charset="0"/>
            </a:endParaRPr>
          </a:p>
          <a:p>
            <a:pPr>
              <a:defRPr/>
            </a:pPr>
            <a:r>
              <a:rPr lang="en-US" sz="2000" b="1" dirty="0">
                <a:solidFill>
                  <a:schemeClr val="bg1">
                    <a:lumMod val="65000"/>
                  </a:schemeClr>
                </a:solidFill>
                <a:ea typeface="+mj-ea"/>
                <a:cs typeface="Arial" charset="0"/>
              </a:rPr>
              <a:t>SCE Santa Monica Studio</a:t>
            </a:r>
          </a:p>
        </p:txBody>
      </p:sp>
      <p:sp>
        <p:nvSpPr>
          <p:cNvPr id="9" name="Subtitle 2"/>
          <p:cNvSpPr txBox="1">
            <a:spLocks/>
          </p:cNvSpPr>
          <p:nvPr/>
        </p:nvSpPr>
        <p:spPr bwMode="auto">
          <a:xfrm>
            <a:off x="3736991" y="2868674"/>
            <a:ext cx="6399213" cy="412751"/>
          </a:xfrm>
          <a:prstGeom prst="rect">
            <a:avLst/>
          </a:prstGeom>
          <a:noFill/>
          <a:ln w="9525">
            <a:noFill/>
            <a:miter lim="800000"/>
            <a:headEnd/>
            <a:tailEnd/>
          </a:ln>
        </p:spPr>
        <p:txBody>
          <a:bodyPr lIns="91294" tIns="45647" rIns="91294" bIns="45647"/>
          <a:lstStyle/>
          <a:p>
            <a:pPr marL="342513" indent="-342513">
              <a:spcBef>
                <a:spcPct val="20000"/>
              </a:spcBef>
            </a:pPr>
            <a:endParaRPr lang="en-US" sz="1400">
              <a:cs typeface="Arial" charset="0"/>
            </a:endParaRPr>
          </a:p>
        </p:txBody>
      </p:sp>
      <p:cxnSp>
        <p:nvCxnSpPr>
          <p:cNvPr id="10" name="Straight Connector 9"/>
          <p:cNvCxnSpPr/>
          <p:nvPr/>
        </p:nvCxnSpPr>
        <p:spPr>
          <a:xfrm rot="16200000" flipH="1">
            <a:off x="2646363" y="2465388"/>
            <a:ext cx="1816100" cy="0"/>
          </a:xfrm>
          <a:prstGeom prst="line">
            <a:avLst/>
          </a:prstGeom>
          <a:ln w="12700">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58187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to apply MLAA</a:t>
            </a:r>
            <a:endParaRPr lang="en-US" dirty="0"/>
          </a:p>
        </p:txBody>
      </p:sp>
      <p:sp>
        <p:nvSpPr>
          <p:cNvPr id="3" name="Content Placeholder 2"/>
          <p:cNvSpPr>
            <a:spLocks noGrp="1"/>
          </p:cNvSpPr>
          <p:nvPr>
            <p:ph idx="1"/>
          </p:nvPr>
        </p:nvSpPr>
        <p:spPr/>
        <p:txBody>
          <a:bodyPr/>
          <a:lstStyle/>
          <a:p>
            <a:r>
              <a:rPr lang="en-US" sz="2000" dirty="0">
                <a:latin typeface="Arial" charset="0"/>
                <a:ea typeface="ＭＳ Ｐゴシック" charset="0"/>
                <a:cs typeface="Arial" charset="0"/>
              </a:rPr>
              <a:t>MLAA in the God of War III renderer</a:t>
            </a:r>
          </a:p>
          <a:p>
            <a:pPr lvl="1"/>
            <a:r>
              <a:rPr lang="en-US" dirty="0">
                <a:latin typeface="Arial" charset="0"/>
                <a:ea typeface="ＭＳ Ｐゴシック" charset="0"/>
                <a:cs typeface="Arial" charset="0"/>
              </a:rPr>
              <a:t>A</a:t>
            </a:r>
            <a:r>
              <a:rPr lang="en-US" dirty="0" smtClean="0">
                <a:latin typeface="Arial" charset="0"/>
                <a:ea typeface="ＭＳ Ｐゴシック" charset="0"/>
                <a:cs typeface="Arial" charset="0"/>
              </a:rPr>
              <a:t>fter </a:t>
            </a:r>
            <a:r>
              <a:rPr lang="en-US" dirty="0">
                <a:latin typeface="Arial" charset="0"/>
                <a:ea typeface="ＭＳ Ｐゴシック" charset="0"/>
                <a:cs typeface="Arial" charset="0"/>
              </a:rPr>
              <a:t>opaque and transparent objects</a:t>
            </a:r>
          </a:p>
          <a:p>
            <a:pPr lvl="1"/>
            <a:r>
              <a:rPr lang="en-US" dirty="0">
                <a:latin typeface="Arial" charset="0"/>
                <a:ea typeface="ＭＳ Ｐゴシック" charset="0"/>
                <a:cs typeface="Arial" charset="0"/>
              </a:rPr>
              <a:t>B</a:t>
            </a:r>
            <a:r>
              <a:rPr lang="en-US" dirty="0" smtClean="0">
                <a:latin typeface="Arial" charset="0"/>
                <a:ea typeface="ＭＳ Ｐゴシック" charset="0"/>
                <a:cs typeface="Arial" charset="0"/>
              </a:rPr>
              <a:t>efore </a:t>
            </a:r>
            <a:r>
              <a:rPr lang="en-US" dirty="0">
                <a:latin typeface="Arial" charset="0"/>
                <a:ea typeface="ＭＳ Ｐゴシック" charset="0"/>
                <a:cs typeface="Arial" charset="0"/>
              </a:rPr>
              <a:t>all post </a:t>
            </a:r>
            <a:r>
              <a:rPr lang="en-US" dirty="0" smtClean="0">
                <a:latin typeface="Arial" charset="0"/>
                <a:ea typeface="ＭＳ Ｐゴシック" charset="0"/>
                <a:cs typeface="Arial" charset="0"/>
              </a:rPr>
              <a:t>effects</a:t>
            </a:r>
          </a:p>
          <a:p>
            <a:pPr lvl="1"/>
            <a:r>
              <a:rPr lang="en-US" dirty="0">
                <a:latin typeface="Arial" charset="0"/>
                <a:ea typeface="ＭＳ Ｐゴシック" charset="0"/>
                <a:cs typeface="Arial" charset="0"/>
              </a:rPr>
              <a:t>O</a:t>
            </a:r>
            <a:r>
              <a:rPr lang="en-US" dirty="0" smtClean="0">
                <a:latin typeface="Arial" charset="0"/>
                <a:ea typeface="ＭＳ Ｐゴシック" charset="0"/>
                <a:cs typeface="Arial" charset="0"/>
              </a:rPr>
              <a:t>n color buffer only, no ID buffer</a:t>
            </a:r>
            <a:endParaRPr lang="en-US" dirty="0">
              <a:latin typeface="Arial" charset="0"/>
              <a:ea typeface="ＭＳ Ｐゴシック" charset="0"/>
              <a:cs typeface="Arial" charset="0"/>
            </a:endParaRPr>
          </a:p>
          <a:p>
            <a:endParaRPr lang="en-US" sz="2000" dirty="0">
              <a:latin typeface="Arial" charset="0"/>
              <a:ea typeface="ＭＳ Ｐゴシック" charset="0"/>
              <a:cs typeface="Arial" charset="0"/>
            </a:endParaRPr>
          </a:p>
          <a:p>
            <a:r>
              <a:rPr lang="en-US" sz="2000" dirty="0">
                <a:latin typeface="Arial" charset="0"/>
                <a:ea typeface="ＭＳ Ｐゴシック" charset="0"/>
                <a:cs typeface="Arial" charset="0"/>
              </a:rPr>
              <a:t>Why not after post effects?</a:t>
            </a:r>
          </a:p>
          <a:p>
            <a:pPr lvl="1"/>
            <a:r>
              <a:rPr lang="en-US" dirty="0">
                <a:latin typeface="Arial" charset="0"/>
                <a:ea typeface="ＭＳ Ｐゴシック" charset="0"/>
                <a:cs typeface="Arial" charset="0"/>
              </a:rPr>
              <a:t>O</a:t>
            </a:r>
            <a:r>
              <a:rPr lang="en-US" dirty="0" smtClean="0">
                <a:latin typeface="Arial" charset="0"/>
                <a:ea typeface="ＭＳ Ｐゴシック" charset="0"/>
                <a:cs typeface="Arial" charset="0"/>
              </a:rPr>
              <a:t>nly </a:t>
            </a:r>
            <a:r>
              <a:rPr lang="en-US" dirty="0">
                <a:latin typeface="Arial" charset="0"/>
                <a:ea typeface="ＭＳ Ｐゴシック" charset="0"/>
                <a:cs typeface="Arial" charset="0"/>
              </a:rPr>
              <a:t>interested in blurring polygon edges</a:t>
            </a:r>
          </a:p>
          <a:p>
            <a:pPr lvl="1"/>
            <a:r>
              <a:rPr lang="en-US" dirty="0">
                <a:latin typeface="Arial" charset="0"/>
                <a:ea typeface="ＭＳ Ｐゴシック" charset="0"/>
                <a:cs typeface="Arial" charset="0"/>
              </a:rPr>
              <a:t>P</a:t>
            </a:r>
            <a:r>
              <a:rPr lang="en-US" dirty="0" smtClean="0">
                <a:latin typeface="Arial" charset="0"/>
                <a:ea typeface="ＭＳ Ｐゴシック" charset="0"/>
                <a:cs typeface="Arial" charset="0"/>
              </a:rPr>
              <a:t>ost </a:t>
            </a:r>
            <a:r>
              <a:rPr lang="en-US" dirty="0">
                <a:latin typeface="Arial" charset="0"/>
                <a:ea typeface="ＭＳ Ｐゴシック" charset="0"/>
                <a:cs typeface="Arial" charset="0"/>
              </a:rPr>
              <a:t>effects don</a:t>
            </a:r>
            <a:r>
              <a:rPr lang="ja-JP" altLang="en-US" dirty="0">
                <a:latin typeface="Arial" charset="0"/>
                <a:ea typeface="ＭＳ Ｐゴシック" charset="0"/>
                <a:cs typeface="Arial" charset="0"/>
              </a:rPr>
              <a:t>’</a:t>
            </a:r>
            <a:r>
              <a:rPr lang="en-US" dirty="0">
                <a:latin typeface="Arial" charset="0"/>
                <a:ea typeface="ＭＳ Ｐゴシック" charset="0"/>
                <a:cs typeface="Arial" charset="0"/>
              </a:rPr>
              <a:t>t usually add aliasing</a:t>
            </a:r>
          </a:p>
          <a:p>
            <a:pPr lvl="1"/>
            <a:r>
              <a:rPr lang="en-US" dirty="0">
                <a:latin typeface="Arial" charset="0"/>
                <a:ea typeface="ＭＳ Ｐゴシック" charset="0"/>
                <a:cs typeface="Arial" charset="0"/>
              </a:rPr>
              <a:t>P</a:t>
            </a:r>
            <a:r>
              <a:rPr lang="en-US" dirty="0" smtClean="0">
                <a:latin typeface="Arial" charset="0"/>
                <a:ea typeface="ＭＳ Ｐゴシック" charset="0"/>
                <a:cs typeface="Arial" charset="0"/>
              </a:rPr>
              <a:t>ost </a:t>
            </a:r>
            <a:r>
              <a:rPr lang="en-US" dirty="0">
                <a:latin typeface="Arial" charset="0"/>
                <a:ea typeface="ＭＳ Ｐゴシック" charset="0"/>
                <a:cs typeface="Arial" charset="0"/>
              </a:rPr>
              <a:t>effects tend to blur or reduce the contrast</a:t>
            </a:r>
          </a:p>
          <a:p>
            <a:pPr lvl="2"/>
            <a:r>
              <a:rPr lang="en-US" sz="1500" dirty="0">
                <a:latin typeface="Arial" charset="0"/>
                <a:ea typeface="ＭＳ Ｐゴシック" charset="0"/>
                <a:cs typeface="Arial" charset="0"/>
              </a:rPr>
              <a:t>Edge detection becomes harder</a:t>
            </a:r>
          </a:p>
          <a:p>
            <a:pPr lvl="2"/>
            <a:r>
              <a:rPr lang="en-US" sz="1500" dirty="0">
                <a:latin typeface="Arial" charset="0"/>
                <a:ea typeface="ＭＳ Ｐゴシック" charset="0"/>
                <a:cs typeface="Arial" charset="0"/>
              </a:rPr>
              <a:t>More jaggy result in the end</a:t>
            </a:r>
          </a:p>
          <a:p>
            <a:endParaRPr lang="en-US" dirty="0"/>
          </a:p>
        </p:txBody>
      </p:sp>
    </p:spTree>
    <p:extLst>
      <p:ext uri="{BB962C8B-B14F-4D97-AF65-F5344CB8AC3E}">
        <p14:creationId xmlns:p14="http://schemas.microsoft.com/office/powerpoint/2010/main" val="364748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736977" y="1634484"/>
            <a:ext cx="7099300" cy="458787"/>
          </a:xfrm>
          <a:prstGeom prst="rect">
            <a:avLst/>
          </a:prstGeom>
        </p:spPr>
        <p:txBody>
          <a:bodyPr lIns="91294" tIns="45647" rIns="91294" bIns="45647">
            <a:noAutofit/>
          </a:bodyPr>
          <a:lstStyle/>
          <a:p>
            <a:pPr>
              <a:defRPr/>
            </a:pPr>
            <a:r>
              <a:rPr lang="en-US" sz="2500" b="1" dirty="0" err="1">
                <a:solidFill>
                  <a:srgbClr val="595959"/>
                </a:solidFill>
                <a:ea typeface="+mj-ea"/>
                <a:cs typeface="Arial" charset="0"/>
              </a:rPr>
              <a:t>PlayStation®Edge</a:t>
            </a:r>
            <a:r>
              <a:rPr lang="en-US" sz="2500" b="1" dirty="0">
                <a:solidFill>
                  <a:srgbClr val="595959"/>
                </a:solidFill>
                <a:ea typeface="+mj-ea"/>
                <a:cs typeface="Arial" charset="0"/>
              </a:rPr>
              <a:t> MLAA</a:t>
            </a:r>
            <a:r>
              <a:rPr lang="en-US" sz="1400" b="1" dirty="0">
                <a:solidFill>
                  <a:srgbClr val="595959"/>
                </a:solidFill>
                <a:ea typeface="+mj-ea"/>
                <a:cs typeface="Arial" charset="0"/>
              </a:rPr>
              <a:t/>
            </a:r>
            <a:br>
              <a:rPr lang="en-US" sz="1400" b="1" dirty="0">
                <a:solidFill>
                  <a:srgbClr val="595959"/>
                </a:solidFill>
                <a:ea typeface="+mj-ea"/>
                <a:cs typeface="Arial" charset="0"/>
              </a:rPr>
            </a:br>
            <a:endParaRPr lang="en-US" sz="1400" b="1" dirty="0">
              <a:solidFill>
                <a:srgbClr val="595959"/>
              </a:solidFill>
              <a:ea typeface="+mj-ea"/>
              <a:cs typeface="Arial" charset="0"/>
            </a:endParaRPr>
          </a:p>
          <a:p>
            <a:pPr>
              <a:defRPr/>
            </a:pPr>
            <a:r>
              <a:rPr lang="en-US" sz="1400" b="1" dirty="0">
                <a:solidFill>
                  <a:srgbClr val="595959"/>
                </a:solidFill>
                <a:ea typeface="+mj-ea"/>
                <a:cs typeface="Arial" charset="0"/>
              </a:rPr>
              <a:t/>
            </a:r>
            <a:br>
              <a:rPr lang="en-US" sz="1400" b="1" dirty="0">
                <a:solidFill>
                  <a:srgbClr val="595959"/>
                </a:solidFill>
                <a:ea typeface="+mj-ea"/>
                <a:cs typeface="Arial" charset="0"/>
              </a:rPr>
            </a:br>
            <a:r>
              <a:rPr lang="en-US" sz="2000" b="1" dirty="0">
                <a:solidFill>
                  <a:srgbClr val="595959"/>
                </a:solidFill>
                <a:ea typeface="+mj-ea"/>
                <a:cs typeface="Arial" charset="0"/>
              </a:rPr>
              <a:t>Tobias </a:t>
            </a:r>
            <a:r>
              <a:rPr lang="en-US" sz="2000" b="1" dirty="0" err="1">
                <a:solidFill>
                  <a:srgbClr val="595959"/>
                </a:solidFill>
                <a:ea typeface="+mj-ea"/>
                <a:cs typeface="Arial" charset="0"/>
              </a:rPr>
              <a:t>Berghoff</a:t>
            </a:r>
            <a:r>
              <a:rPr lang="en-US" sz="2000" b="1" dirty="0">
                <a:solidFill>
                  <a:srgbClr val="595959"/>
                </a:solidFill>
                <a:ea typeface="+mj-ea"/>
                <a:cs typeface="Arial" charset="0"/>
              </a:rPr>
              <a:t/>
            </a:r>
            <a:br>
              <a:rPr lang="en-US" sz="2000" b="1" dirty="0">
                <a:solidFill>
                  <a:srgbClr val="595959"/>
                </a:solidFill>
                <a:ea typeface="+mj-ea"/>
                <a:cs typeface="Arial" charset="0"/>
              </a:rPr>
            </a:br>
            <a:r>
              <a:rPr lang="en-US" sz="2000" b="1" dirty="0" err="1">
                <a:solidFill>
                  <a:srgbClr val="595959"/>
                </a:solidFill>
                <a:ea typeface="+mj-ea"/>
                <a:cs typeface="Arial" charset="0"/>
              </a:rPr>
              <a:t>Matteo</a:t>
            </a:r>
            <a:r>
              <a:rPr lang="en-US" sz="2000" b="1" dirty="0">
                <a:solidFill>
                  <a:srgbClr val="595959"/>
                </a:solidFill>
                <a:ea typeface="+mj-ea"/>
                <a:cs typeface="Arial" charset="0"/>
              </a:rPr>
              <a:t> </a:t>
            </a:r>
            <a:r>
              <a:rPr lang="en-US" sz="2000" b="1" dirty="0" err="1">
                <a:solidFill>
                  <a:srgbClr val="595959"/>
                </a:solidFill>
                <a:ea typeface="+mj-ea"/>
                <a:cs typeface="Arial" charset="0"/>
              </a:rPr>
              <a:t>Scapuzzi</a:t>
            </a:r>
            <a:endParaRPr lang="en-US" sz="2000" b="1" dirty="0">
              <a:solidFill>
                <a:srgbClr val="595959"/>
              </a:solidFill>
              <a:ea typeface="+mj-ea"/>
              <a:cs typeface="Arial" charset="0"/>
            </a:endParaRPr>
          </a:p>
          <a:p>
            <a:pPr>
              <a:defRPr/>
            </a:pPr>
            <a:r>
              <a:rPr lang="en-US" sz="2000" b="1" dirty="0">
                <a:solidFill>
                  <a:schemeClr val="bg1">
                    <a:lumMod val="65000"/>
                  </a:schemeClr>
                </a:solidFill>
                <a:ea typeface="+mj-ea"/>
                <a:cs typeface="Arial" charset="0"/>
              </a:rPr>
              <a:t>SCE Worldwide Studios Advanced Technology Group</a:t>
            </a:r>
          </a:p>
        </p:txBody>
      </p:sp>
      <p:sp>
        <p:nvSpPr>
          <p:cNvPr id="9" name="Subtitle 2"/>
          <p:cNvSpPr txBox="1">
            <a:spLocks/>
          </p:cNvSpPr>
          <p:nvPr/>
        </p:nvSpPr>
        <p:spPr bwMode="auto">
          <a:xfrm>
            <a:off x="3736991" y="2868674"/>
            <a:ext cx="6399213" cy="412751"/>
          </a:xfrm>
          <a:prstGeom prst="rect">
            <a:avLst/>
          </a:prstGeom>
          <a:noFill/>
          <a:ln w="9525">
            <a:noFill/>
            <a:miter lim="800000"/>
            <a:headEnd/>
            <a:tailEnd/>
          </a:ln>
        </p:spPr>
        <p:txBody>
          <a:bodyPr lIns="91294" tIns="45647" rIns="91294" bIns="45647"/>
          <a:lstStyle/>
          <a:p>
            <a:pPr marL="342513" indent="-342513">
              <a:spcBef>
                <a:spcPct val="20000"/>
              </a:spcBef>
            </a:pPr>
            <a:endParaRPr lang="en-US" sz="1400">
              <a:cs typeface="Arial" charset="0"/>
            </a:endParaRPr>
          </a:p>
        </p:txBody>
      </p:sp>
      <p:cxnSp>
        <p:nvCxnSpPr>
          <p:cNvPr id="10" name="Straight Connector 9"/>
          <p:cNvCxnSpPr/>
          <p:nvPr/>
        </p:nvCxnSpPr>
        <p:spPr>
          <a:xfrm rot="16200000" flipH="1">
            <a:off x="2646363" y="2465388"/>
            <a:ext cx="1816100" cy="0"/>
          </a:xfrm>
          <a:prstGeom prst="line">
            <a:avLst/>
          </a:prstGeom>
          <a:ln w="12700">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SPU Post Effects strategies</a:t>
            </a:r>
            <a:endParaRPr lang="en-GB" dirty="0"/>
          </a:p>
        </p:txBody>
      </p:sp>
      <p:sp>
        <p:nvSpPr>
          <p:cNvPr id="3" name="Content Placeholder 2"/>
          <p:cNvSpPr>
            <a:spLocks noGrp="1"/>
          </p:cNvSpPr>
          <p:nvPr>
            <p:ph idx="1"/>
          </p:nvPr>
        </p:nvSpPr>
        <p:spPr/>
        <p:txBody>
          <a:bodyPr/>
          <a:lstStyle/>
          <a:p>
            <a:r>
              <a:rPr lang="en-US" dirty="0" smtClean="0"/>
              <a:t>A) Asynchronous</a:t>
            </a:r>
          </a:p>
          <a:p>
            <a:pPr lvl="1"/>
            <a:r>
              <a:rPr lang="en-US" dirty="0" smtClean="0"/>
              <a:t>Kick and retrieve the result at the end of next frame</a:t>
            </a:r>
          </a:p>
          <a:p>
            <a:pPr lvl="1"/>
            <a:r>
              <a:rPr lang="en-US" dirty="0" smtClean="0"/>
              <a:t>Good to fill holes on the SPUs</a:t>
            </a:r>
          </a:p>
          <a:p>
            <a:pPr lvl="1"/>
            <a:r>
              <a:rPr lang="en-US" dirty="0"/>
              <a:t>1 full frame of latency</a:t>
            </a:r>
          </a:p>
          <a:p>
            <a:r>
              <a:rPr lang="en-US" dirty="0" smtClean="0"/>
              <a:t>B) Synchronous</a:t>
            </a:r>
          </a:p>
          <a:p>
            <a:pPr lvl="1"/>
            <a:r>
              <a:rPr lang="en-US" dirty="0" smtClean="0"/>
              <a:t>Kick and wait</a:t>
            </a:r>
          </a:p>
          <a:p>
            <a:pPr lvl="1"/>
            <a:r>
              <a:rPr lang="en-US" dirty="0" smtClean="0"/>
              <a:t>Wastes precious GPU time</a:t>
            </a:r>
          </a:p>
          <a:p>
            <a:r>
              <a:rPr lang="en-US" dirty="0" smtClean="0"/>
              <a:t>God of War III</a:t>
            </a:r>
          </a:p>
          <a:p>
            <a:pPr lvl="1"/>
            <a:r>
              <a:rPr lang="en-US" dirty="0" smtClean="0"/>
              <a:t>Latency is critical for gameplay</a:t>
            </a:r>
          </a:p>
          <a:p>
            <a:pPr lvl="1"/>
            <a:r>
              <a:rPr lang="en-US" dirty="0" smtClean="0"/>
              <a:t>Primary goal is to save time</a:t>
            </a:r>
          </a:p>
          <a:p>
            <a:pPr lvl="1"/>
            <a:r>
              <a:rPr lang="en-US" dirty="0" smtClean="0"/>
              <a:t>A not possible, B brings no gain over running MSAA2x</a:t>
            </a:r>
          </a:p>
        </p:txBody>
      </p:sp>
    </p:spTree>
    <p:extLst>
      <p:ext uri="{BB962C8B-B14F-4D97-AF65-F5344CB8AC3E}">
        <p14:creationId xmlns:p14="http://schemas.microsoft.com/office/powerpoint/2010/main" val="109809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God of War III render passes</a:t>
            </a:r>
            <a:endParaRPr lang="en-US" dirty="0"/>
          </a:p>
        </p:txBody>
      </p:sp>
      <p:sp>
        <p:nvSpPr>
          <p:cNvPr id="3" name="Content Placeholder 2"/>
          <p:cNvSpPr>
            <a:spLocks noGrp="1"/>
          </p:cNvSpPr>
          <p:nvPr>
            <p:ph idx="1"/>
          </p:nvPr>
        </p:nvSpPr>
        <p:spPr/>
        <p:txBody>
          <a:bodyPr/>
          <a:lstStyle/>
          <a:p>
            <a:endParaRPr lang="en-US" dirty="0"/>
          </a:p>
        </p:txBody>
      </p:sp>
      <p:graphicFrame>
        <p:nvGraphicFramePr>
          <p:cNvPr id="4" name="Group 686"/>
          <p:cNvGraphicFramePr>
            <a:graphicFrameLocks noGrp="1"/>
          </p:cNvGraphicFramePr>
          <p:nvPr>
            <p:extLst>
              <p:ext uri="{D42A27DB-BD31-4B8C-83A1-F6EECF244321}">
                <p14:modId xmlns:p14="http://schemas.microsoft.com/office/powerpoint/2010/main" val="3870116762"/>
              </p:ext>
            </p:extLst>
          </p:nvPr>
        </p:nvGraphicFramePr>
        <p:xfrm>
          <a:off x="4038600" y="2713786"/>
          <a:ext cx="1676400" cy="754296"/>
        </p:xfrm>
        <a:graphic>
          <a:graphicData uri="http://schemas.openxmlformats.org/drawingml/2006/table">
            <a:tbl>
              <a:tblPr/>
              <a:tblGrid>
                <a:gridCol w="1676400"/>
              </a:tblGrid>
              <a:tr h="25143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latin typeface="Arial" pitchFamily="34" charset="0"/>
                          <a:cs typeface="Arial" pitchFamily="34" charset="0"/>
                        </a:rPr>
                        <a:t>POST EFFECTS</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580" marR="68580" marT="34276" marB="3427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25143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latin typeface="Arial" pitchFamily="34" charset="0"/>
                          <a:cs typeface="Arial" pitchFamily="34" charset="0"/>
                        </a:rPr>
                        <a:t>UI</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580" marR="68580" marT="34276" marB="3427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25143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latin typeface="Arial" pitchFamily="34" charset="0"/>
                          <a:cs typeface="Arial" pitchFamily="34" charset="0"/>
                        </a:rPr>
                        <a:t>FLIP</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580" marR="68580" marT="34276" marB="3427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5" name="Group 688"/>
          <p:cNvGraphicFramePr>
            <a:graphicFrameLocks noGrp="1"/>
          </p:cNvGraphicFramePr>
          <p:nvPr>
            <p:extLst>
              <p:ext uri="{D42A27DB-BD31-4B8C-83A1-F6EECF244321}">
                <p14:modId xmlns:p14="http://schemas.microsoft.com/office/powerpoint/2010/main" val="236732514"/>
              </p:ext>
            </p:extLst>
          </p:nvPr>
        </p:nvGraphicFramePr>
        <p:xfrm>
          <a:off x="6553200" y="2822119"/>
          <a:ext cx="1676400" cy="285750"/>
        </p:xfrm>
        <a:graphic>
          <a:graphicData uri="http://schemas.openxmlformats.org/drawingml/2006/table">
            <a:tbl>
              <a:tblPr/>
              <a:tblGrid>
                <a:gridCol w="1676400"/>
              </a:tblGrid>
              <a:tr h="2857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latin typeface="Arial" pitchFamily="34" charset="0"/>
                          <a:cs typeface="Arial" pitchFamily="34" charset="0"/>
                        </a:rPr>
                        <a:t>SPU MLAA</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629" marR="68629"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sp>
        <p:nvSpPr>
          <p:cNvPr id="6" name="Line 433"/>
          <p:cNvSpPr>
            <a:spLocks noChangeShapeType="1"/>
          </p:cNvSpPr>
          <p:nvPr/>
        </p:nvSpPr>
        <p:spPr bwMode="auto">
          <a:xfrm>
            <a:off x="5715000" y="2707818"/>
            <a:ext cx="838200" cy="1714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68508" tIns="34258" rIns="68508" bIns="34258"/>
          <a:lstStyle/>
          <a:p>
            <a:endParaRPr lang="en-US"/>
          </a:p>
        </p:txBody>
      </p:sp>
      <p:sp>
        <p:nvSpPr>
          <p:cNvPr id="7" name="Line 434"/>
          <p:cNvSpPr>
            <a:spLocks noChangeShapeType="1"/>
          </p:cNvSpPr>
          <p:nvPr/>
        </p:nvSpPr>
        <p:spPr bwMode="auto">
          <a:xfrm flipH="1">
            <a:off x="5715000" y="3050718"/>
            <a:ext cx="838200" cy="1730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68508" tIns="34258" rIns="68508" bIns="34258"/>
          <a:lstStyle/>
          <a:p>
            <a:endParaRPr lang="en-US"/>
          </a:p>
        </p:txBody>
      </p:sp>
      <p:graphicFrame>
        <p:nvGraphicFramePr>
          <p:cNvPr id="8" name="Group 689"/>
          <p:cNvGraphicFramePr>
            <a:graphicFrameLocks noGrp="1"/>
          </p:cNvGraphicFramePr>
          <p:nvPr>
            <p:extLst>
              <p:ext uri="{D42A27DB-BD31-4B8C-83A1-F6EECF244321}">
                <p14:modId xmlns:p14="http://schemas.microsoft.com/office/powerpoint/2010/main" val="169904023"/>
              </p:ext>
            </p:extLst>
          </p:nvPr>
        </p:nvGraphicFramePr>
        <p:xfrm>
          <a:off x="4038600" y="1667936"/>
          <a:ext cx="1676400" cy="525462"/>
        </p:xfrm>
        <a:graphic>
          <a:graphicData uri="http://schemas.openxmlformats.org/drawingml/2006/table">
            <a:tbl>
              <a:tblPr/>
              <a:tblGrid>
                <a:gridCol w="1676400"/>
              </a:tblGrid>
              <a:tr h="26332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kumimoji="0" lang="en-US" sz="1200" b="0" i="0" u="none" strike="noStrike" cap="none" normalizeH="0" baseline="0" dirty="0" smtClean="0">
                          <a:ln>
                            <a:noFill/>
                          </a:ln>
                          <a:solidFill>
                            <a:schemeClr val="tx1"/>
                          </a:solidFill>
                          <a:effectLst/>
                          <a:latin typeface="Arial" pitchFamily="34" charset="0"/>
                          <a:cs typeface="Arial" pitchFamily="34" charset="0"/>
                        </a:rPr>
                        <a:t>Z PREPASS</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580" marR="68580" marT="34316" marB="3431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26213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latin typeface="Arial" pitchFamily="34" charset="0"/>
                          <a:cs typeface="Arial" pitchFamily="34" charset="0"/>
                        </a:rPr>
                        <a:t>SHADOWS</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580" marR="68580" marT="34316" marB="3431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solidFill>
                      <a:schemeClr val="bg2"/>
                    </a:solidFill>
                  </a:tcPr>
                </a:tc>
              </a:tr>
            </a:tbl>
          </a:graphicData>
        </a:graphic>
      </p:graphicFrame>
      <p:graphicFrame>
        <p:nvGraphicFramePr>
          <p:cNvPr id="9" name="Group 691"/>
          <p:cNvGraphicFramePr>
            <a:graphicFrameLocks noGrp="1"/>
          </p:cNvGraphicFramePr>
          <p:nvPr>
            <p:extLst>
              <p:ext uri="{D42A27DB-BD31-4B8C-83A1-F6EECF244321}">
                <p14:modId xmlns:p14="http://schemas.microsoft.com/office/powerpoint/2010/main" val="1230504527"/>
              </p:ext>
            </p:extLst>
          </p:nvPr>
        </p:nvGraphicFramePr>
        <p:xfrm>
          <a:off x="4038600" y="2193400"/>
          <a:ext cx="1676400" cy="514435"/>
        </p:xfrm>
        <a:graphic>
          <a:graphicData uri="http://schemas.openxmlformats.org/drawingml/2006/table">
            <a:tbl>
              <a:tblPr/>
              <a:tblGrid>
                <a:gridCol w="1676400"/>
              </a:tblGrid>
              <a:tr h="25142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latin typeface="Arial" pitchFamily="34" charset="0"/>
                          <a:cs typeface="Arial" pitchFamily="34" charset="0"/>
                        </a:rPr>
                        <a:t>OPAQUES</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580" marR="68580" marT="34274" marB="34274"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26300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latin typeface="Arial" pitchFamily="34" charset="0"/>
                          <a:cs typeface="Arial" pitchFamily="34" charset="0"/>
                        </a:rPr>
                        <a:t>TRANSPARENTS</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580" marR="68580" marT="34274" marB="34274"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solidFill>
                      <a:schemeClr val="bg2"/>
                    </a:solidFill>
                  </a:tcPr>
                </a:tc>
              </a:tr>
            </a:tbl>
          </a:graphicData>
        </a:graphic>
      </p:graphicFrame>
      <p:graphicFrame>
        <p:nvGraphicFramePr>
          <p:cNvPr id="10" name="Group 692"/>
          <p:cNvGraphicFramePr>
            <a:graphicFrameLocks noGrp="1"/>
          </p:cNvGraphicFramePr>
          <p:nvPr>
            <p:extLst>
              <p:ext uri="{D42A27DB-BD31-4B8C-83A1-F6EECF244321}">
                <p14:modId xmlns:p14="http://schemas.microsoft.com/office/powerpoint/2010/main" val="2040912300"/>
              </p:ext>
            </p:extLst>
          </p:nvPr>
        </p:nvGraphicFramePr>
        <p:xfrm>
          <a:off x="4038600" y="2707818"/>
          <a:ext cx="1676400" cy="503238"/>
        </p:xfrm>
        <a:graphic>
          <a:graphicData uri="http://schemas.openxmlformats.org/drawingml/2006/table">
            <a:tbl>
              <a:tblPr/>
              <a:tblGrid>
                <a:gridCol w="1676400"/>
              </a:tblGrid>
              <a:tr h="25161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kumimoji="0" lang="en-US" sz="1200" b="0" i="0" u="none" strike="noStrike" cap="none" normalizeH="0" baseline="0" dirty="0" smtClean="0">
                          <a:ln>
                            <a:noFill/>
                          </a:ln>
                          <a:solidFill>
                            <a:schemeClr val="tx1"/>
                          </a:solidFill>
                          <a:effectLst/>
                          <a:latin typeface="Arial" pitchFamily="34" charset="0"/>
                          <a:cs typeface="Arial" pitchFamily="34" charset="0"/>
                        </a:rPr>
                        <a:t>Z PREPASS</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580" marR="68580" marT="34312" marB="3431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25161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latin typeface="Arial" pitchFamily="34" charset="0"/>
                          <a:cs typeface="Arial" pitchFamily="34" charset="0"/>
                        </a:rPr>
                        <a:t>SHADOWS</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580" marR="68580" marT="34312" marB="3431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sp>
        <p:nvSpPr>
          <p:cNvPr id="15" name="Rectangle 14"/>
          <p:cNvSpPr>
            <a:spLocks noChangeArrowheads="1"/>
          </p:cNvSpPr>
          <p:nvPr/>
        </p:nvSpPr>
        <p:spPr bwMode="auto">
          <a:xfrm>
            <a:off x="8943450" y="4248673"/>
            <a:ext cx="223837" cy="196850"/>
          </a:xfrm>
          <a:prstGeom prst="rect">
            <a:avLst/>
          </a:prstGeom>
          <a:solidFill>
            <a:schemeClr val="bg2"/>
          </a:solidFill>
          <a:ln w="9525">
            <a:solidFill>
              <a:srgbClr val="4A7EBB"/>
            </a:solidFill>
            <a:miter lim="800000"/>
            <a:headEnd/>
            <a:tailEnd/>
          </a:ln>
          <a:effectLst>
            <a:outerShdw blurRad="63500" dist="23000" dir="5400000" rotWithShape="0">
              <a:srgbClr val="000000">
                <a:alpha val="34999"/>
              </a:srgbClr>
            </a:outerShdw>
          </a:effectLst>
        </p:spPr>
        <p:txBody>
          <a:bodyPr lIns="91338" tIns="45670" rIns="91338" bIns="45670" anchor="ctr"/>
          <a:lstStyle/>
          <a:p>
            <a:pPr algn="ctr">
              <a:defRPr/>
            </a:pPr>
            <a:endParaRPr lang="en-US">
              <a:solidFill>
                <a:schemeClr val="lt1"/>
              </a:solidFill>
              <a:latin typeface="+mn-lt"/>
              <a:ea typeface="+mn-ea"/>
              <a:cs typeface="+mn-cs"/>
            </a:endParaRPr>
          </a:p>
        </p:txBody>
      </p:sp>
      <p:sp>
        <p:nvSpPr>
          <p:cNvPr id="16" name="TextBox 28"/>
          <p:cNvSpPr txBox="1">
            <a:spLocks noChangeArrowheads="1"/>
          </p:cNvSpPr>
          <p:nvPr/>
        </p:nvSpPr>
        <p:spPr bwMode="auto">
          <a:xfrm>
            <a:off x="9167271" y="4191539"/>
            <a:ext cx="862798" cy="31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8" tIns="45670" rIns="91338" bIns="4567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t>Frame 1</a:t>
            </a:r>
          </a:p>
        </p:txBody>
      </p:sp>
      <p:sp>
        <p:nvSpPr>
          <p:cNvPr id="17" name="Rectangle 16"/>
          <p:cNvSpPr>
            <a:spLocks noChangeArrowheads="1"/>
          </p:cNvSpPr>
          <p:nvPr/>
        </p:nvSpPr>
        <p:spPr bwMode="auto">
          <a:xfrm>
            <a:off x="8943450" y="4536010"/>
            <a:ext cx="223837" cy="196850"/>
          </a:xfrm>
          <a:prstGeom prst="rect">
            <a:avLst/>
          </a:prstGeom>
          <a:solidFill>
            <a:schemeClr val="accent1"/>
          </a:solidFill>
          <a:ln w="9525">
            <a:solidFill>
              <a:srgbClr val="4A7EBB"/>
            </a:solidFill>
            <a:miter lim="800000"/>
            <a:headEnd/>
            <a:tailEnd/>
          </a:ln>
          <a:effectLst>
            <a:outerShdw blurRad="63500" dist="23000" dir="5400000" rotWithShape="0">
              <a:srgbClr val="000000">
                <a:alpha val="34999"/>
              </a:srgbClr>
            </a:outerShdw>
          </a:effectLst>
        </p:spPr>
        <p:txBody>
          <a:bodyPr lIns="91338" tIns="45670" rIns="91338" bIns="45670" anchor="ctr"/>
          <a:lstStyle/>
          <a:p>
            <a:pPr algn="ctr">
              <a:defRPr/>
            </a:pPr>
            <a:endParaRPr lang="en-US">
              <a:solidFill>
                <a:schemeClr val="lt1"/>
              </a:solidFill>
              <a:latin typeface="+mn-lt"/>
              <a:ea typeface="+mn-ea"/>
              <a:cs typeface="+mn-cs"/>
            </a:endParaRPr>
          </a:p>
        </p:txBody>
      </p:sp>
      <p:sp>
        <p:nvSpPr>
          <p:cNvPr id="18" name="TextBox 30"/>
          <p:cNvSpPr txBox="1">
            <a:spLocks noChangeArrowheads="1"/>
          </p:cNvSpPr>
          <p:nvPr/>
        </p:nvSpPr>
        <p:spPr bwMode="auto">
          <a:xfrm>
            <a:off x="9167271" y="4478876"/>
            <a:ext cx="862798" cy="31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8" tIns="45670" rIns="91338" bIns="4567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t>Frame 2</a:t>
            </a:r>
          </a:p>
        </p:txBody>
      </p:sp>
    </p:spTree>
    <p:extLst>
      <p:ext uri="{BB962C8B-B14F-4D97-AF65-F5344CB8AC3E}">
        <p14:creationId xmlns:p14="http://schemas.microsoft.com/office/powerpoint/2010/main" val="107856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97158E-6 -1.25E-6 L 1.97158E-6 0.07917 " pathEditMode="relative" rAng="0" ptsTypes="AA">
                                      <p:cBhvr>
                                        <p:cTn id="6" dur="200" fill="hold"/>
                                        <p:tgtEl>
                                          <p:spTgt spid="4"/>
                                        </p:tgtEl>
                                        <p:attrNameLst>
                                          <p:attrName>ppt_x</p:attrName>
                                          <p:attrName>ppt_y</p:attrName>
                                        </p:attrNameLst>
                                      </p:cBhvr>
                                      <p:rCtr x="0" y="3958"/>
                                    </p:animMotion>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animBg="1"/>
      <p:bldP spid="16" grpId="0"/>
      <p:bldP spid="17" grpId="0" animBg="1"/>
      <p:bldP spid="1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Arial" pitchFamily="34" charset="0"/>
              </a:rPr>
              <a:t>Our solution: interleaved </a:t>
            </a:r>
            <a:r>
              <a:rPr lang="en-US" dirty="0" smtClean="0">
                <a:ea typeface="Arial" pitchFamily="34" charset="0"/>
              </a:rPr>
              <a:t>frames</a:t>
            </a:r>
            <a:endParaRPr lang="en-US" dirty="0"/>
          </a:p>
        </p:txBody>
      </p:sp>
      <p:graphicFrame>
        <p:nvGraphicFramePr>
          <p:cNvPr id="5" name="Group 682"/>
          <p:cNvGraphicFramePr>
            <a:graphicFrameLocks/>
          </p:cNvGraphicFramePr>
          <p:nvPr>
            <p:extLst>
              <p:ext uri="{D42A27DB-BD31-4B8C-83A1-F6EECF244321}">
                <p14:modId xmlns:p14="http://schemas.microsoft.com/office/powerpoint/2010/main" val="2581176203"/>
              </p:ext>
            </p:extLst>
          </p:nvPr>
        </p:nvGraphicFramePr>
        <p:xfrm>
          <a:off x="990600" y="1896520"/>
          <a:ext cx="1676400" cy="2011600"/>
        </p:xfrm>
        <a:graphic>
          <a:graphicData uri="http://schemas.openxmlformats.org/drawingml/2006/table">
            <a:tbl>
              <a:tblPr/>
              <a:tblGrid>
                <a:gridCol w="1676400"/>
              </a:tblGrid>
              <a:tr h="25144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kumimoji="0" lang="en-US" sz="1200" b="0" i="0" u="none" strike="noStrike" cap="none" normalizeH="0" baseline="0" dirty="0" smtClean="0">
                          <a:ln>
                            <a:noFill/>
                          </a:ln>
                          <a:solidFill>
                            <a:schemeClr val="tx1"/>
                          </a:solidFill>
                          <a:effectLst/>
                          <a:latin typeface="Arial" pitchFamily="34" charset="0"/>
                          <a:cs typeface="Arial" pitchFamily="34" charset="0"/>
                        </a:rPr>
                        <a:t>Z PREPASS</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629" marR="68629" marT="34285" marB="3428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25144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latin typeface="Arial" pitchFamily="34" charset="0"/>
                          <a:cs typeface="Arial" pitchFamily="34" charset="0"/>
                        </a:rPr>
                        <a:t>SHADOWS</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629" marR="68629" marT="34285" marB="3428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25144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latin typeface="Arial" pitchFamily="34" charset="0"/>
                          <a:cs typeface="Arial" pitchFamily="34" charset="0"/>
                        </a:rPr>
                        <a:t>OPAQUES</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629" marR="68629" marT="34285" marB="3428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25144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latin typeface="Arial" pitchFamily="34" charset="0"/>
                          <a:cs typeface="Arial" pitchFamily="34" charset="0"/>
                        </a:rPr>
                        <a:t>MSAA RESOLVE</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629" marR="68629" marT="34285" marB="3428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25144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latin typeface="Arial" pitchFamily="34" charset="0"/>
                          <a:cs typeface="Arial" pitchFamily="34" charset="0"/>
                        </a:rPr>
                        <a:t>TRANSPARENTS</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629" marR="68629" marT="34285" marB="3428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25144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latin typeface="Arial" pitchFamily="34" charset="0"/>
                          <a:cs typeface="Arial" pitchFamily="34" charset="0"/>
                        </a:rPr>
                        <a:t>POST EFFECTS</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629" marR="68629" marT="34285" marB="3428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25144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latin typeface="Arial" pitchFamily="34" charset="0"/>
                          <a:cs typeface="Arial" pitchFamily="34" charset="0"/>
                        </a:rPr>
                        <a:t>UI</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629" marR="68629" marT="34285" marB="3428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25144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latin typeface="Arial" pitchFamily="34" charset="0"/>
                          <a:cs typeface="Arial" pitchFamily="34" charset="0"/>
                        </a:rPr>
                        <a:t>FLIP</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629" marR="68629" marT="34285" marB="3428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6" name="Group 683"/>
          <p:cNvGraphicFramePr>
            <a:graphicFrameLocks/>
          </p:cNvGraphicFramePr>
          <p:nvPr>
            <p:extLst>
              <p:ext uri="{D42A27DB-BD31-4B8C-83A1-F6EECF244321}">
                <p14:modId xmlns:p14="http://schemas.microsoft.com/office/powerpoint/2010/main" val="2168980960"/>
              </p:ext>
            </p:extLst>
          </p:nvPr>
        </p:nvGraphicFramePr>
        <p:xfrm>
          <a:off x="990600" y="3896770"/>
          <a:ext cx="1676400" cy="754296"/>
        </p:xfrm>
        <a:graphic>
          <a:graphicData uri="http://schemas.openxmlformats.org/drawingml/2006/table">
            <a:tbl>
              <a:tblPr/>
              <a:tblGrid>
                <a:gridCol w="1676400"/>
              </a:tblGrid>
              <a:tr h="25143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kumimoji="0" lang="en-US" sz="1200" b="0" i="0" u="none" strike="noStrike" cap="none" normalizeH="0" baseline="0" dirty="0" smtClean="0">
                          <a:ln>
                            <a:noFill/>
                          </a:ln>
                          <a:solidFill>
                            <a:schemeClr val="tx1"/>
                          </a:solidFill>
                          <a:effectLst/>
                          <a:latin typeface="Arial" pitchFamily="34" charset="0"/>
                          <a:cs typeface="Arial" pitchFamily="34" charset="0"/>
                        </a:rPr>
                        <a:t>Z PREPASS</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629" marR="68629" marT="34276" marB="3427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25143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latin typeface="Arial" pitchFamily="34" charset="0"/>
                          <a:cs typeface="Arial" pitchFamily="34" charset="0"/>
                        </a:rPr>
                        <a:t>SHADOWS</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629" marR="68629" marT="34276" marB="3427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25143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latin typeface="Arial" pitchFamily="34" charset="0"/>
                          <a:cs typeface="Arial" pitchFamily="34" charset="0"/>
                        </a:rPr>
                        <a:t>OPAQUES</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629" marR="68629" marT="34276" marB="3427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solidFill>
                      <a:schemeClr val="accent1"/>
                    </a:solidFill>
                  </a:tcPr>
                </a:tc>
              </a:tr>
            </a:tbl>
          </a:graphicData>
        </a:graphic>
      </p:graphicFrame>
      <p:graphicFrame>
        <p:nvGraphicFramePr>
          <p:cNvPr id="7" name="Group 684"/>
          <p:cNvGraphicFramePr>
            <a:graphicFrameLocks noGrp="1"/>
          </p:cNvGraphicFramePr>
          <p:nvPr>
            <p:extLst>
              <p:ext uri="{D42A27DB-BD31-4B8C-83A1-F6EECF244321}">
                <p14:modId xmlns:p14="http://schemas.microsoft.com/office/powerpoint/2010/main" val="2112195804"/>
              </p:ext>
            </p:extLst>
          </p:nvPr>
        </p:nvGraphicFramePr>
        <p:xfrm>
          <a:off x="990600" y="1153570"/>
          <a:ext cx="1676400" cy="754296"/>
        </p:xfrm>
        <a:graphic>
          <a:graphicData uri="http://schemas.openxmlformats.org/drawingml/2006/table">
            <a:tbl>
              <a:tblPr/>
              <a:tblGrid>
                <a:gridCol w="1676400"/>
              </a:tblGrid>
              <a:tr h="25143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solidFill>
                            <a:schemeClr val="bg1"/>
                          </a:solidFill>
                          <a:latin typeface="Arial" pitchFamily="34" charset="0"/>
                          <a:cs typeface="Arial" pitchFamily="34" charset="0"/>
                        </a:rPr>
                        <a:t>POST EFFECTS</a:t>
                      </a:r>
                      <a:endParaRPr kumimoji="0" lang="en-US" sz="1200" b="0" i="0" u="none" strike="noStrike" cap="none" normalizeH="0" baseline="0" dirty="0" smtClean="0">
                        <a:ln>
                          <a:noFill/>
                        </a:ln>
                        <a:solidFill>
                          <a:schemeClr val="bg1"/>
                        </a:solidFill>
                        <a:effectLst>
                          <a:outerShdw blurRad="38100" dist="38100" dir="2700000" algn="tl">
                            <a:srgbClr val="000000"/>
                          </a:outerShdw>
                        </a:effectLst>
                        <a:latin typeface="Arial" pitchFamily="34" charset="0"/>
                        <a:cs typeface="Arial" pitchFamily="34" charset="0"/>
                      </a:endParaRPr>
                    </a:p>
                  </a:txBody>
                  <a:tcPr marL="68629" marR="68629" marT="34276" marB="3427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r>
              <a:tr h="25143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solidFill>
                            <a:schemeClr val="bg1"/>
                          </a:solidFill>
                          <a:latin typeface="Arial" pitchFamily="34" charset="0"/>
                          <a:cs typeface="Arial" pitchFamily="34" charset="0"/>
                        </a:rPr>
                        <a:t>UI</a:t>
                      </a:r>
                      <a:endParaRPr kumimoji="0" lang="en-US" sz="1200" b="0" i="0" u="none" strike="noStrike" cap="none" normalizeH="0" baseline="0" dirty="0" smtClean="0">
                        <a:ln>
                          <a:noFill/>
                        </a:ln>
                        <a:solidFill>
                          <a:schemeClr val="bg1"/>
                        </a:solidFill>
                        <a:effectLst>
                          <a:outerShdw blurRad="38100" dist="38100" dir="2700000" algn="tl">
                            <a:srgbClr val="000000"/>
                          </a:outerShdw>
                        </a:effectLst>
                        <a:latin typeface="Arial" pitchFamily="34" charset="0"/>
                        <a:cs typeface="Arial" pitchFamily="34" charset="0"/>
                      </a:endParaRPr>
                    </a:p>
                  </a:txBody>
                  <a:tcPr marL="68629" marR="68629" marT="34276" marB="3427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r>
              <a:tr h="25143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solidFill>
                            <a:schemeClr val="bg1"/>
                          </a:solidFill>
                          <a:latin typeface="Arial" pitchFamily="34" charset="0"/>
                          <a:cs typeface="Arial" pitchFamily="34" charset="0"/>
                        </a:rPr>
                        <a:t>FLIP</a:t>
                      </a:r>
                      <a:endParaRPr kumimoji="0" lang="en-US" sz="1200" b="0" i="0" u="none" strike="noStrike" cap="none" normalizeH="0" baseline="0" dirty="0" smtClean="0">
                        <a:ln>
                          <a:noFill/>
                        </a:ln>
                        <a:solidFill>
                          <a:schemeClr val="bg1"/>
                        </a:solidFill>
                        <a:effectLst>
                          <a:outerShdw blurRad="38100" dist="38100" dir="2700000" algn="tl">
                            <a:srgbClr val="000000"/>
                          </a:outerShdw>
                        </a:effectLst>
                        <a:latin typeface="Arial" pitchFamily="34" charset="0"/>
                        <a:cs typeface="Arial" pitchFamily="34" charset="0"/>
                      </a:endParaRPr>
                    </a:p>
                  </a:txBody>
                  <a:tcPr marL="68629" marR="68629" marT="34276" marB="3427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solidFill>
                  </a:tcPr>
                </a:tc>
              </a:tr>
            </a:tbl>
          </a:graphicData>
        </a:graphic>
      </p:graphicFrame>
      <p:sp>
        <p:nvSpPr>
          <p:cNvPr id="8" name="Text Box 134"/>
          <p:cNvSpPr txBox="1">
            <a:spLocks noChangeArrowheads="1"/>
          </p:cNvSpPr>
          <p:nvPr/>
        </p:nvSpPr>
        <p:spPr bwMode="auto">
          <a:xfrm>
            <a:off x="990600" y="809089"/>
            <a:ext cx="1676400" cy="34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08" tIns="34258" rIns="68508" bIns="34258">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t>MSAA 2x</a:t>
            </a:r>
          </a:p>
        </p:txBody>
      </p:sp>
      <p:sp>
        <p:nvSpPr>
          <p:cNvPr id="9" name="Text Box 135"/>
          <p:cNvSpPr txBox="1">
            <a:spLocks noChangeArrowheads="1"/>
          </p:cNvSpPr>
          <p:nvPr/>
        </p:nvSpPr>
        <p:spPr bwMode="auto">
          <a:xfrm>
            <a:off x="4078288" y="821789"/>
            <a:ext cx="1981200" cy="34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08" tIns="34258" rIns="68508" bIns="34258">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t>MLAA</a:t>
            </a:r>
          </a:p>
        </p:txBody>
      </p:sp>
      <p:graphicFrame>
        <p:nvGraphicFramePr>
          <p:cNvPr id="10" name="Group 685"/>
          <p:cNvGraphicFramePr>
            <a:graphicFrameLocks noGrp="1"/>
          </p:cNvGraphicFramePr>
          <p:nvPr>
            <p:extLst>
              <p:ext uri="{D42A27DB-BD31-4B8C-83A1-F6EECF244321}">
                <p14:modId xmlns:p14="http://schemas.microsoft.com/office/powerpoint/2010/main" val="1402092842"/>
              </p:ext>
            </p:extLst>
          </p:nvPr>
        </p:nvGraphicFramePr>
        <p:xfrm>
          <a:off x="4038600" y="1153586"/>
          <a:ext cx="1676400" cy="514435"/>
        </p:xfrm>
        <a:graphic>
          <a:graphicData uri="http://schemas.openxmlformats.org/drawingml/2006/table">
            <a:tbl>
              <a:tblPr/>
              <a:tblGrid>
                <a:gridCol w="1676400"/>
              </a:tblGrid>
              <a:tr h="25142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solidFill>
                            <a:schemeClr val="bg1"/>
                          </a:solidFill>
                          <a:latin typeface="Arial" pitchFamily="34" charset="0"/>
                          <a:cs typeface="Arial" pitchFamily="34" charset="0"/>
                        </a:rPr>
                        <a:t>OPAQUES</a:t>
                      </a:r>
                      <a:endParaRPr kumimoji="0" lang="en-US" sz="1200" b="0" i="0" u="none" strike="noStrike" cap="none" normalizeH="0" baseline="0" dirty="0" smtClean="0">
                        <a:ln>
                          <a:noFill/>
                        </a:ln>
                        <a:solidFill>
                          <a:schemeClr val="bg1"/>
                        </a:solidFill>
                        <a:effectLst>
                          <a:outerShdw blurRad="38100" dist="38100" dir="2700000" algn="tl">
                            <a:srgbClr val="000000"/>
                          </a:outerShdw>
                        </a:effectLst>
                        <a:latin typeface="Arial" pitchFamily="34" charset="0"/>
                        <a:cs typeface="Arial" pitchFamily="34" charset="0"/>
                      </a:endParaRPr>
                    </a:p>
                  </a:txBody>
                  <a:tcPr marL="68580" marR="68580" marT="34274" marB="34274"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r>
              <a:tr h="26300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solidFill>
                            <a:schemeClr val="bg1"/>
                          </a:solidFill>
                          <a:latin typeface="Arial" pitchFamily="34" charset="0"/>
                          <a:cs typeface="Arial" pitchFamily="34" charset="0"/>
                        </a:rPr>
                        <a:t>TRANSPARENTS</a:t>
                      </a:r>
                      <a:endParaRPr kumimoji="0" lang="en-US" sz="1200" b="0" i="0" u="none" strike="noStrike" cap="none" normalizeH="0" baseline="0" dirty="0" smtClean="0">
                        <a:ln>
                          <a:noFill/>
                        </a:ln>
                        <a:solidFill>
                          <a:schemeClr val="bg1"/>
                        </a:solidFill>
                        <a:effectLst>
                          <a:outerShdw blurRad="38100" dist="38100" dir="2700000" algn="tl">
                            <a:srgbClr val="000000"/>
                          </a:outerShdw>
                        </a:effectLst>
                        <a:latin typeface="Arial" pitchFamily="34" charset="0"/>
                        <a:cs typeface="Arial" pitchFamily="34" charset="0"/>
                      </a:endParaRPr>
                    </a:p>
                  </a:txBody>
                  <a:tcPr marL="68580" marR="68580" marT="34274" marB="34274"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solidFill>
                      <a:schemeClr val="tx2"/>
                    </a:solidFill>
                  </a:tcPr>
                </a:tc>
              </a:tr>
            </a:tbl>
          </a:graphicData>
        </a:graphic>
      </p:graphicFrame>
      <p:graphicFrame>
        <p:nvGraphicFramePr>
          <p:cNvPr id="11" name="Group 686"/>
          <p:cNvGraphicFramePr>
            <a:graphicFrameLocks noGrp="1"/>
          </p:cNvGraphicFramePr>
          <p:nvPr>
            <p:extLst>
              <p:ext uri="{D42A27DB-BD31-4B8C-83A1-F6EECF244321}">
                <p14:modId xmlns:p14="http://schemas.microsoft.com/office/powerpoint/2010/main" val="1099667740"/>
              </p:ext>
            </p:extLst>
          </p:nvPr>
        </p:nvGraphicFramePr>
        <p:xfrm>
          <a:off x="4038600" y="3953920"/>
          <a:ext cx="1676400" cy="754296"/>
        </p:xfrm>
        <a:graphic>
          <a:graphicData uri="http://schemas.openxmlformats.org/drawingml/2006/table">
            <a:tbl>
              <a:tblPr/>
              <a:tblGrid>
                <a:gridCol w="1676400"/>
              </a:tblGrid>
              <a:tr h="25143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latin typeface="Arial" pitchFamily="34" charset="0"/>
                          <a:cs typeface="Arial" pitchFamily="34" charset="0"/>
                        </a:rPr>
                        <a:t>POST EFFECTS</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580" marR="68580" marT="34276" marB="3427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25143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latin typeface="Arial" pitchFamily="34" charset="0"/>
                          <a:cs typeface="Arial" pitchFamily="34" charset="0"/>
                        </a:rPr>
                        <a:t>UI</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580" marR="68580" marT="34276" marB="3427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25143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latin typeface="Arial" pitchFamily="34" charset="0"/>
                          <a:cs typeface="Arial" pitchFamily="34" charset="0"/>
                        </a:rPr>
                        <a:t>FLIP</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580" marR="68580" marT="34276" marB="3427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12" name="Group 687"/>
          <p:cNvGraphicFramePr>
            <a:graphicFrameLocks noGrp="1"/>
          </p:cNvGraphicFramePr>
          <p:nvPr>
            <p:extLst>
              <p:ext uri="{D42A27DB-BD31-4B8C-83A1-F6EECF244321}">
                <p14:modId xmlns:p14="http://schemas.microsoft.com/office/powerpoint/2010/main" val="3717292846"/>
              </p:ext>
            </p:extLst>
          </p:nvPr>
        </p:nvGraphicFramePr>
        <p:xfrm>
          <a:off x="6553200" y="1782220"/>
          <a:ext cx="1676400" cy="285750"/>
        </p:xfrm>
        <a:graphic>
          <a:graphicData uri="http://schemas.openxmlformats.org/drawingml/2006/table">
            <a:tbl>
              <a:tblPr/>
              <a:tblGrid>
                <a:gridCol w="1676400"/>
              </a:tblGrid>
              <a:tr h="2857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solidFill>
                            <a:schemeClr val="bg1"/>
                          </a:solidFill>
                          <a:latin typeface="Arial" pitchFamily="34" charset="0"/>
                          <a:cs typeface="Arial" pitchFamily="34" charset="0"/>
                        </a:rPr>
                        <a:t>SPU MLAA</a:t>
                      </a:r>
                      <a:endParaRPr kumimoji="0" lang="en-US" sz="1200" b="0" i="0" u="none" strike="noStrike" cap="none" normalizeH="0" baseline="0" dirty="0" smtClean="0">
                        <a:ln>
                          <a:noFill/>
                        </a:ln>
                        <a:solidFill>
                          <a:schemeClr val="bg1"/>
                        </a:solidFill>
                        <a:effectLst>
                          <a:outerShdw blurRad="38100" dist="38100" dir="2700000" algn="tl">
                            <a:srgbClr val="000000"/>
                          </a:outerShdw>
                        </a:effectLst>
                        <a:latin typeface="Arial" pitchFamily="34" charset="0"/>
                        <a:cs typeface="Arial" pitchFamily="34" charset="0"/>
                      </a:endParaRPr>
                    </a:p>
                  </a:txBody>
                  <a:tcPr marL="68629" marR="68629"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solidFill>
                  </a:tcPr>
                </a:tc>
              </a:tr>
            </a:tbl>
          </a:graphicData>
        </a:graphic>
      </p:graphicFrame>
      <p:sp>
        <p:nvSpPr>
          <p:cNvPr id="13" name="Line 421"/>
          <p:cNvSpPr>
            <a:spLocks noChangeShapeType="1"/>
          </p:cNvSpPr>
          <p:nvPr/>
        </p:nvSpPr>
        <p:spPr bwMode="auto">
          <a:xfrm>
            <a:off x="3276600" y="1610770"/>
            <a:ext cx="0" cy="2457450"/>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lIns="68508" tIns="34258" rIns="68508" bIns="34258"/>
          <a:lstStyle/>
          <a:p>
            <a:endParaRPr lang="en-US"/>
          </a:p>
        </p:txBody>
      </p:sp>
      <p:sp>
        <p:nvSpPr>
          <p:cNvPr id="14" name="Line 425"/>
          <p:cNvSpPr>
            <a:spLocks noChangeShapeType="1"/>
          </p:cNvSpPr>
          <p:nvPr/>
        </p:nvSpPr>
        <p:spPr bwMode="auto">
          <a:xfrm>
            <a:off x="5715000" y="1667920"/>
            <a:ext cx="838200" cy="1714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68508" tIns="34258" rIns="68508" bIns="34258"/>
          <a:lstStyle/>
          <a:p>
            <a:endParaRPr lang="en-US"/>
          </a:p>
        </p:txBody>
      </p:sp>
      <p:sp>
        <p:nvSpPr>
          <p:cNvPr id="15" name="Line 426"/>
          <p:cNvSpPr>
            <a:spLocks noChangeShapeType="1"/>
          </p:cNvSpPr>
          <p:nvPr/>
        </p:nvSpPr>
        <p:spPr bwMode="auto">
          <a:xfrm flipH="1">
            <a:off x="5715000" y="2010820"/>
            <a:ext cx="838200" cy="1714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68508" tIns="34258" rIns="68508" bIns="34258"/>
          <a:lstStyle/>
          <a:p>
            <a:endParaRPr lang="en-US"/>
          </a:p>
        </p:txBody>
      </p:sp>
      <p:graphicFrame>
        <p:nvGraphicFramePr>
          <p:cNvPr id="16" name="Group 688"/>
          <p:cNvGraphicFramePr>
            <a:graphicFrameLocks noGrp="1"/>
          </p:cNvGraphicFramePr>
          <p:nvPr>
            <p:extLst>
              <p:ext uri="{D42A27DB-BD31-4B8C-83A1-F6EECF244321}">
                <p14:modId xmlns:p14="http://schemas.microsoft.com/office/powerpoint/2010/main" val="2416579483"/>
              </p:ext>
            </p:extLst>
          </p:nvPr>
        </p:nvGraphicFramePr>
        <p:xfrm>
          <a:off x="6553200" y="3576094"/>
          <a:ext cx="1676400" cy="285750"/>
        </p:xfrm>
        <a:graphic>
          <a:graphicData uri="http://schemas.openxmlformats.org/drawingml/2006/table">
            <a:tbl>
              <a:tblPr/>
              <a:tblGrid>
                <a:gridCol w="1676400"/>
              </a:tblGrid>
              <a:tr h="2857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latin typeface="Arial" pitchFamily="34" charset="0"/>
                          <a:cs typeface="Arial" pitchFamily="34" charset="0"/>
                        </a:rPr>
                        <a:t>SPU MLAA</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629" marR="68629" marT="34290" marB="3429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sp>
        <p:nvSpPr>
          <p:cNvPr id="17" name="Line 433"/>
          <p:cNvSpPr>
            <a:spLocks noChangeShapeType="1"/>
          </p:cNvSpPr>
          <p:nvPr/>
        </p:nvSpPr>
        <p:spPr bwMode="auto">
          <a:xfrm>
            <a:off x="5715000" y="3461795"/>
            <a:ext cx="838200" cy="1714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68508" tIns="34258" rIns="68508" bIns="34258"/>
          <a:lstStyle/>
          <a:p>
            <a:endParaRPr lang="en-US"/>
          </a:p>
        </p:txBody>
      </p:sp>
      <p:sp>
        <p:nvSpPr>
          <p:cNvPr id="18" name="Line 434"/>
          <p:cNvSpPr>
            <a:spLocks noChangeShapeType="1"/>
          </p:cNvSpPr>
          <p:nvPr/>
        </p:nvSpPr>
        <p:spPr bwMode="auto">
          <a:xfrm flipH="1">
            <a:off x="5715000" y="3804695"/>
            <a:ext cx="838200" cy="1730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68508" tIns="34258" rIns="68508" bIns="34258"/>
          <a:lstStyle/>
          <a:p>
            <a:endParaRPr lang="en-US"/>
          </a:p>
        </p:txBody>
      </p:sp>
      <p:graphicFrame>
        <p:nvGraphicFramePr>
          <p:cNvPr id="19" name="Group 689"/>
          <p:cNvGraphicFramePr>
            <a:graphicFrameLocks noGrp="1"/>
          </p:cNvGraphicFramePr>
          <p:nvPr>
            <p:extLst>
              <p:ext uri="{D42A27DB-BD31-4B8C-83A1-F6EECF244321}">
                <p14:modId xmlns:p14="http://schemas.microsoft.com/office/powerpoint/2010/main" val="3090130272"/>
              </p:ext>
            </p:extLst>
          </p:nvPr>
        </p:nvGraphicFramePr>
        <p:xfrm>
          <a:off x="4038600" y="1667936"/>
          <a:ext cx="1676400" cy="525462"/>
        </p:xfrm>
        <a:graphic>
          <a:graphicData uri="http://schemas.openxmlformats.org/drawingml/2006/table">
            <a:tbl>
              <a:tblPr/>
              <a:tblGrid>
                <a:gridCol w="1676400"/>
              </a:tblGrid>
              <a:tr h="26332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kumimoji="0" lang="en-US" sz="1200" b="0" i="0" u="none" strike="noStrike" cap="none" normalizeH="0" baseline="0" dirty="0" smtClean="0">
                          <a:ln>
                            <a:noFill/>
                          </a:ln>
                          <a:solidFill>
                            <a:schemeClr val="tx1"/>
                          </a:solidFill>
                          <a:effectLst/>
                          <a:latin typeface="Arial" pitchFamily="34" charset="0"/>
                          <a:cs typeface="Arial" pitchFamily="34" charset="0"/>
                        </a:rPr>
                        <a:t>Z PREPASS</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580" marR="68580" marT="34316" marB="3431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26213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latin typeface="Arial" pitchFamily="34" charset="0"/>
                          <a:cs typeface="Arial" pitchFamily="34" charset="0"/>
                        </a:rPr>
                        <a:t>SHADOWS</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580" marR="68580" marT="34316" marB="3431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solidFill>
                      <a:schemeClr val="bg2"/>
                    </a:solidFill>
                  </a:tcPr>
                </a:tc>
              </a:tr>
            </a:tbl>
          </a:graphicData>
        </a:graphic>
      </p:graphicFrame>
      <p:graphicFrame>
        <p:nvGraphicFramePr>
          <p:cNvPr id="20" name="Group 690"/>
          <p:cNvGraphicFramePr>
            <a:graphicFrameLocks noGrp="1"/>
          </p:cNvGraphicFramePr>
          <p:nvPr>
            <p:extLst>
              <p:ext uri="{D42A27DB-BD31-4B8C-83A1-F6EECF244321}">
                <p14:modId xmlns:p14="http://schemas.microsoft.com/office/powerpoint/2010/main" val="3499397717"/>
              </p:ext>
            </p:extLst>
          </p:nvPr>
        </p:nvGraphicFramePr>
        <p:xfrm>
          <a:off x="4038600" y="2204495"/>
          <a:ext cx="1676400" cy="754296"/>
        </p:xfrm>
        <a:graphic>
          <a:graphicData uri="http://schemas.openxmlformats.org/drawingml/2006/table">
            <a:tbl>
              <a:tblPr/>
              <a:tblGrid>
                <a:gridCol w="1676400"/>
              </a:tblGrid>
              <a:tr h="25143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solidFill>
                            <a:schemeClr val="bg1"/>
                          </a:solidFill>
                          <a:latin typeface="Arial" pitchFamily="34" charset="0"/>
                          <a:cs typeface="Arial" pitchFamily="34" charset="0"/>
                        </a:rPr>
                        <a:t>POST EFFECTS</a:t>
                      </a:r>
                      <a:endParaRPr kumimoji="0" lang="en-US" sz="1200" b="0" i="0" u="none" strike="noStrike" cap="none" normalizeH="0" baseline="0" dirty="0" smtClean="0">
                        <a:ln>
                          <a:noFill/>
                        </a:ln>
                        <a:solidFill>
                          <a:schemeClr val="bg1"/>
                        </a:solidFill>
                        <a:effectLst>
                          <a:outerShdw blurRad="38100" dist="38100" dir="2700000" algn="tl">
                            <a:srgbClr val="000000"/>
                          </a:outerShdw>
                        </a:effectLst>
                        <a:latin typeface="Arial" pitchFamily="34" charset="0"/>
                        <a:cs typeface="Arial" pitchFamily="34" charset="0"/>
                      </a:endParaRPr>
                    </a:p>
                  </a:txBody>
                  <a:tcPr marL="68580" marR="68580" marT="34276" marB="3427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r>
              <a:tr h="25143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solidFill>
                            <a:schemeClr val="bg1"/>
                          </a:solidFill>
                          <a:latin typeface="Arial" pitchFamily="34" charset="0"/>
                          <a:cs typeface="Arial" pitchFamily="34" charset="0"/>
                        </a:rPr>
                        <a:t>UI</a:t>
                      </a:r>
                      <a:endParaRPr kumimoji="0" lang="en-US" sz="1200" b="0" i="0" u="none" strike="noStrike" cap="none" normalizeH="0" baseline="0" dirty="0" smtClean="0">
                        <a:ln>
                          <a:noFill/>
                        </a:ln>
                        <a:solidFill>
                          <a:schemeClr val="bg1"/>
                        </a:solidFill>
                        <a:effectLst>
                          <a:outerShdw blurRad="38100" dist="38100" dir="2700000" algn="tl">
                            <a:srgbClr val="000000"/>
                          </a:outerShdw>
                        </a:effectLst>
                        <a:latin typeface="Arial" pitchFamily="34" charset="0"/>
                        <a:cs typeface="Arial" pitchFamily="34" charset="0"/>
                      </a:endParaRPr>
                    </a:p>
                  </a:txBody>
                  <a:tcPr marL="68580" marR="68580" marT="34276" marB="3427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r>
              <a:tr h="25143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solidFill>
                            <a:schemeClr val="bg1"/>
                          </a:solidFill>
                          <a:latin typeface="Arial" pitchFamily="34" charset="0"/>
                          <a:cs typeface="Arial" pitchFamily="34" charset="0"/>
                        </a:rPr>
                        <a:t>FLIP</a:t>
                      </a:r>
                      <a:endParaRPr kumimoji="0" lang="en-US" sz="1200" b="0" i="0" u="none" strike="noStrike" cap="none" normalizeH="0" baseline="0" dirty="0" smtClean="0">
                        <a:ln>
                          <a:noFill/>
                        </a:ln>
                        <a:solidFill>
                          <a:schemeClr val="bg1"/>
                        </a:solidFill>
                        <a:effectLst>
                          <a:outerShdw blurRad="38100" dist="38100" dir="2700000" algn="tl">
                            <a:srgbClr val="000000"/>
                          </a:outerShdw>
                        </a:effectLst>
                        <a:latin typeface="Arial" pitchFamily="34" charset="0"/>
                        <a:cs typeface="Arial" pitchFamily="34" charset="0"/>
                      </a:endParaRPr>
                    </a:p>
                  </a:txBody>
                  <a:tcPr marL="68580" marR="68580" marT="34276" marB="3427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solidFill>
                      <a:schemeClr val="tx2"/>
                    </a:solidFill>
                  </a:tcPr>
                </a:tc>
              </a:tr>
            </a:tbl>
          </a:graphicData>
        </a:graphic>
      </p:graphicFrame>
      <p:graphicFrame>
        <p:nvGraphicFramePr>
          <p:cNvPr id="21" name="Group 691"/>
          <p:cNvGraphicFramePr>
            <a:graphicFrameLocks noGrp="1"/>
          </p:cNvGraphicFramePr>
          <p:nvPr>
            <p:extLst>
              <p:ext uri="{D42A27DB-BD31-4B8C-83A1-F6EECF244321}">
                <p14:modId xmlns:p14="http://schemas.microsoft.com/office/powerpoint/2010/main" val="2991061678"/>
              </p:ext>
            </p:extLst>
          </p:nvPr>
        </p:nvGraphicFramePr>
        <p:xfrm>
          <a:off x="4038600" y="2947461"/>
          <a:ext cx="1676400" cy="514435"/>
        </p:xfrm>
        <a:graphic>
          <a:graphicData uri="http://schemas.openxmlformats.org/drawingml/2006/table">
            <a:tbl>
              <a:tblPr/>
              <a:tblGrid>
                <a:gridCol w="1676400"/>
              </a:tblGrid>
              <a:tr h="25142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latin typeface="Arial" pitchFamily="34" charset="0"/>
                          <a:cs typeface="Arial" pitchFamily="34" charset="0"/>
                        </a:rPr>
                        <a:t>OPAQUES</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580" marR="68580" marT="34274" marB="34274"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26300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latin typeface="Arial" pitchFamily="34" charset="0"/>
                          <a:cs typeface="Arial" pitchFamily="34" charset="0"/>
                        </a:rPr>
                        <a:t>TRANSPARENTS</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580" marR="68580" marT="34274" marB="34274"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solidFill>
                      <a:schemeClr val="bg2"/>
                    </a:solidFill>
                  </a:tcPr>
                </a:tc>
              </a:tr>
            </a:tbl>
          </a:graphicData>
        </a:graphic>
      </p:graphicFrame>
      <p:graphicFrame>
        <p:nvGraphicFramePr>
          <p:cNvPr id="22" name="Group 692"/>
          <p:cNvGraphicFramePr>
            <a:graphicFrameLocks noGrp="1"/>
          </p:cNvGraphicFramePr>
          <p:nvPr>
            <p:extLst>
              <p:ext uri="{D42A27DB-BD31-4B8C-83A1-F6EECF244321}">
                <p14:modId xmlns:p14="http://schemas.microsoft.com/office/powerpoint/2010/main" val="2171901617"/>
              </p:ext>
            </p:extLst>
          </p:nvPr>
        </p:nvGraphicFramePr>
        <p:xfrm>
          <a:off x="4038600" y="3461795"/>
          <a:ext cx="1676400" cy="503238"/>
        </p:xfrm>
        <a:graphic>
          <a:graphicData uri="http://schemas.openxmlformats.org/drawingml/2006/table">
            <a:tbl>
              <a:tblPr/>
              <a:tblGrid>
                <a:gridCol w="1676400"/>
              </a:tblGrid>
              <a:tr h="25161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kumimoji="0" lang="en-US" sz="1200" b="0" i="0" u="none" strike="noStrike" cap="none" normalizeH="0" baseline="0" dirty="0" smtClean="0">
                          <a:ln>
                            <a:noFill/>
                          </a:ln>
                          <a:solidFill>
                            <a:schemeClr val="tx1"/>
                          </a:solidFill>
                          <a:effectLst/>
                          <a:latin typeface="Arial" pitchFamily="34" charset="0"/>
                          <a:cs typeface="Arial" pitchFamily="34" charset="0"/>
                        </a:rPr>
                        <a:t>Z PREPASS</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580" marR="68580" marT="34312" marB="3431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25161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latin typeface="Arial" pitchFamily="34" charset="0"/>
                          <a:cs typeface="Arial" pitchFamily="34" charset="0"/>
                        </a:rPr>
                        <a:t>SHADOWS</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580" marR="68580" marT="34312" marB="3431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sp>
        <p:nvSpPr>
          <p:cNvPr id="23" name="Rectangle 22"/>
          <p:cNvSpPr>
            <a:spLocks noChangeArrowheads="1"/>
          </p:cNvSpPr>
          <p:nvPr/>
        </p:nvSpPr>
        <p:spPr bwMode="auto">
          <a:xfrm>
            <a:off x="8943450" y="3977210"/>
            <a:ext cx="223837" cy="196850"/>
          </a:xfrm>
          <a:prstGeom prst="rect">
            <a:avLst/>
          </a:prstGeom>
          <a:solidFill>
            <a:schemeClr val="tx2"/>
          </a:solidFill>
          <a:ln w="9525">
            <a:solidFill>
              <a:srgbClr val="4A7EBB"/>
            </a:solidFill>
            <a:miter lim="800000"/>
            <a:headEnd/>
            <a:tailEnd/>
          </a:ln>
          <a:effectLst>
            <a:outerShdw blurRad="63500" dist="23000" dir="5400000" rotWithShape="0">
              <a:srgbClr val="000000">
                <a:alpha val="34999"/>
              </a:srgbClr>
            </a:outerShdw>
          </a:effectLst>
        </p:spPr>
        <p:txBody>
          <a:bodyPr lIns="91338" tIns="45670" rIns="91338" bIns="45670" anchor="ctr"/>
          <a:lstStyle/>
          <a:p>
            <a:pPr algn="ctr">
              <a:defRPr/>
            </a:pPr>
            <a:endParaRPr lang="en-US">
              <a:solidFill>
                <a:schemeClr val="lt1"/>
              </a:solidFill>
              <a:latin typeface="+mn-lt"/>
              <a:ea typeface="+mn-ea"/>
              <a:cs typeface="+mn-cs"/>
            </a:endParaRPr>
          </a:p>
        </p:txBody>
      </p:sp>
      <p:sp>
        <p:nvSpPr>
          <p:cNvPr id="24" name="TextBox 25"/>
          <p:cNvSpPr txBox="1">
            <a:spLocks noChangeArrowheads="1"/>
          </p:cNvSpPr>
          <p:nvPr/>
        </p:nvSpPr>
        <p:spPr bwMode="auto">
          <a:xfrm>
            <a:off x="9167271" y="3920076"/>
            <a:ext cx="862798" cy="31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8" tIns="45670" rIns="91338" bIns="4567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t>Frame 0</a:t>
            </a:r>
          </a:p>
        </p:txBody>
      </p:sp>
      <p:sp>
        <p:nvSpPr>
          <p:cNvPr id="25" name="Rectangle 24"/>
          <p:cNvSpPr>
            <a:spLocks noChangeArrowheads="1"/>
          </p:cNvSpPr>
          <p:nvPr/>
        </p:nvSpPr>
        <p:spPr bwMode="auto">
          <a:xfrm>
            <a:off x="8943450" y="4248673"/>
            <a:ext cx="223837" cy="196850"/>
          </a:xfrm>
          <a:prstGeom prst="rect">
            <a:avLst/>
          </a:prstGeom>
          <a:solidFill>
            <a:schemeClr val="bg2"/>
          </a:solidFill>
          <a:ln w="9525">
            <a:solidFill>
              <a:srgbClr val="4A7EBB"/>
            </a:solidFill>
            <a:miter lim="800000"/>
            <a:headEnd/>
            <a:tailEnd/>
          </a:ln>
          <a:effectLst>
            <a:outerShdw blurRad="63500" dist="23000" dir="5400000" rotWithShape="0">
              <a:srgbClr val="000000">
                <a:alpha val="34999"/>
              </a:srgbClr>
            </a:outerShdw>
          </a:effectLst>
        </p:spPr>
        <p:txBody>
          <a:bodyPr lIns="91338" tIns="45670" rIns="91338" bIns="45670" anchor="ctr"/>
          <a:lstStyle/>
          <a:p>
            <a:pPr algn="ctr">
              <a:defRPr/>
            </a:pPr>
            <a:endParaRPr lang="en-US">
              <a:solidFill>
                <a:schemeClr val="lt1"/>
              </a:solidFill>
              <a:latin typeface="+mn-lt"/>
              <a:ea typeface="+mn-ea"/>
              <a:cs typeface="+mn-cs"/>
            </a:endParaRPr>
          </a:p>
        </p:txBody>
      </p:sp>
      <p:sp>
        <p:nvSpPr>
          <p:cNvPr id="26" name="TextBox 28"/>
          <p:cNvSpPr txBox="1">
            <a:spLocks noChangeArrowheads="1"/>
          </p:cNvSpPr>
          <p:nvPr/>
        </p:nvSpPr>
        <p:spPr bwMode="auto">
          <a:xfrm>
            <a:off x="9167271" y="4191539"/>
            <a:ext cx="862798" cy="31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8" tIns="45670" rIns="91338" bIns="4567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t>Frame 1</a:t>
            </a:r>
          </a:p>
        </p:txBody>
      </p:sp>
      <p:sp>
        <p:nvSpPr>
          <p:cNvPr id="27" name="Rectangle 26"/>
          <p:cNvSpPr>
            <a:spLocks noChangeArrowheads="1"/>
          </p:cNvSpPr>
          <p:nvPr/>
        </p:nvSpPr>
        <p:spPr bwMode="auto">
          <a:xfrm>
            <a:off x="8943450" y="4536010"/>
            <a:ext cx="223837" cy="196850"/>
          </a:xfrm>
          <a:prstGeom prst="rect">
            <a:avLst/>
          </a:prstGeom>
          <a:solidFill>
            <a:schemeClr val="accent1"/>
          </a:solidFill>
          <a:ln w="9525">
            <a:solidFill>
              <a:srgbClr val="4A7EBB"/>
            </a:solidFill>
            <a:miter lim="800000"/>
            <a:headEnd/>
            <a:tailEnd/>
          </a:ln>
          <a:effectLst>
            <a:outerShdw blurRad="63500" dist="23000" dir="5400000" rotWithShape="0">
              <a:srgbClr val="000000">
                <a:alpha val="34999"/>
              </a:srgbClr>
            </a:outerShdw>
          </a:effectLst>
        </p:spPr>
        <p:txBody>
          <a:bodyPr lIns="91338" tIns="45670" rIns="91338" bIns="45670" anchor="ctr"/>
          <a:lstStyle/>
          <a:p>
            <a:pPr algn="ctr">
              <a:defRPr/>
            </a:pPr>
            <a:endParaRPr lang="en-US">
              <a:solidFill>
                <a:schemeClr val="lt1"/>
              </a:solidFill>
              <a:latin typeface="+mn-lt"/>
              <a:ea typeface="+mn-ea"/>
              <a:cs typeface="+mn-cs"/>
            </a:endParaRPr>
          </a:p>
        </p:txBody>
      </p:sp>
      <p:sp>
        <p:nvSpPr>
          <p:cNvPr id="28" name="TextBox 30"/>
          <p:cNvSpPr txBox="1">
            <a:spLocks noChangeArrowheads="1"/>
          </p:cNvSpPr>
          <p:nvPr/>
        </p:nvSpPr>
        <p:spPr bwMode="auto">
          <a:xfrm>
            <a:off x="9167271" y="4478876"/>
            <a:ext cx="862798" cy="31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8" tIns="45670" rIns="91338" bIns="4567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t>Frame 2</a:t>
            </a:r>
          </a:p>
        </p:txBody>
      </p:sp>
    </p:spTree>
    <p:extLst>
      <p:ext uri="{BB962C8B-B14F-4D97-AF65-F5344CB8AC3E}">
        <p14:creationId xmlns:p14="http://schemas.microsoft.com/office/powerpoint/2010/main" val="23730575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Added latency</a:t>
            </a:r>
            <a:endParaRPr lang="en-US" dirty="0"/>
          </a:p>
        </p:txBody>
      </p:sp>
      <p:sp>
        <p:nvSpPr>
          <p:cNvPr id="4" name="AutoShape 211"/>
          <p:cNvSpPr>
            <a:spLocks/>
          </p:cNvSpPr>
          <p:nvPr/>
        </p:nvSpPr>
        <p:spPr bwMode="auto">
          <a:xfrm>
            <a:off x="3495675" y="2887663"/>
            <a:ext cx="228600" cy="514350"/>
          </a:xfrm>
          <a:prstGeom prst="rightBrace">
            <a:avLst>
              <a:gd name="adj1" fmla="val 21906"/>
              <a:gd name="adj2" fmla="val 50000"/>
            </a:avLst>
          </a:prstGeom>
          <a:noFill/>
          <a:ln w="9525">
            <a:solidFill>
              <a:schemeClr val="tx1"/>
            </a:solidFill>
            <a:round/>
            <a:headEnd/>
            <a:tailEnd/>
          </a:ln>
        </p:spPr>
        <p:txBody>
          <a:bodyPr wrap="none" lIns="68508" tIns="34258" rIns="68508" bIns="34258" anchor="ctr"/>
          <a:lstStyle/>
          <a:p>
            <a:pPr algn="ctr">
              <a:defRPr/>
            </a:pPr>
            <a:r>
              <a:rPr lang="en-US" dirty="0">
                <a:latin typeface="Arial" pitchFamily="34" charset="0"/>
                <a:ea typeface="ＭＳ Ｐゴシック" pitchFamily="34" charset="-128"/>
                <a:cs typeface="+mn-cs"/>
              </a:rPr>
              <a:t>                                    added latency</a:t>
            </a:r>
            <a:endParaRPr lang="en-US" b="1" dirty="0">
              <a:effectLst>
                <a:outerShdw blurRad="38100" dist="38100" dir="2700000" algn="tl">
                  <a:srgbClr val="000000">
                    <a:alpha val="43137"/>
                  </a:srgbClr>
                </a:outerShdw>
              </a:effectLst>
              <a:latin typeface="Tahoma" pitchFamily="34" charset="0"/>
              <a:ea typeface="+mn-ea"/>
              <a:cs typeface="+mn-cs"/>
            </a:endParaRPr>
          </a:p>
        </p:txBody>
      </p:sp>
      <p:sp>
        <p:nvSpPr>
          <p:cNvPr id="6" name="AutoShape 213"/>
          <p:cNvSpPr>
            <a:spLocks/>
          </p:cNvSpPr>
          <p:nvPr/>
        </p:nvSpPr>
        <p:spPr bwMode="auto">
          <a:xfrm>
            <a:off x="3495675" y="1635125"/>
            <a:ext cx="228600" cy="742950"/>
          </a:xfrm>
          <a:prstGeom prst="rightBrace">
            <a:avLst>
              <a:gd name="adj1" fmla="val 27083"/>
              <a:gd name="adj2" fmla="val 50000"/>
            </a:avLst>
          </a:prstGeom>
          <a:noFill/>
          <a:ln w="9525">
            <a:solidFill>
              <a:schemeClr val="tx1"/>
            </a:solidFill>
            <a:round/>
            <a:headEnd/>
            <a:tailEnd/>
          </a:ln>
        </p:spPr>
        <p:txBody>
          <a:bodyPr wrap="none" lIns="68508" tIns="34258" rIns="68508" bIns="34258" anchor="ctr"/>
          <a:lstStyle/>
          <a:p>
            <a:pPr algn="ctr">
              <a:defRPr/>
            </a:pPr>
            <a:r>
              <a:rPr lang="en-US" dirty="0">
                <a:latin typeface="Arial" pitchFamily="34" charset="0"/>
                <a:ea typeface="ＭＳ Ｐゴシック" pitchFamily="34" charset="-128"/>
                <a:cs typeface="+mn-cs"/>
              </a:rPr>
              <a:t>                                     added latency</a:t>
            </a:r>
            <a:endParaRPr lang="en-US" b="1" dirty="0">
              <a:effectLst>
                <a:outerShdw blurRad="38100" dist="38100" dir="2700000" algn="tl">
                  <a:srgbClr val="000000">
                    <a:alpha val="43137"/>
                  </a:srgbClr>
                </a:outerShdw>
              </a:effectLst>
              <a:latin typeface="Tahoma" pitchFamily="34" charset="0"/>
              <a:ea typeface="+mn-ea"/>
              <a:cs typeface="+mn-cs"/>
            </a:endParaRPr>
          </a:p>
        </p:txBody>
      </p:sp>
      <p:sp>
        <p:nvSpPr>
          <p:cNvPr id="7" name="Text Box 215"/>
          <p:cNvSpPr txBox="1">
            <a:spLocks noChangeArrowheads="1"/>
          </p:cNvSpPr>
          <p:nvPr/>
        </p:nvSpPr>
        <p:spPr bwMode="auto">
          <a:xfrm>
            <a:off x="4295783" y="2047879"/>
            <a:ext cx="830851" cy="346184"/>
          </a:xfrm>
          <a:prstGeom prst="rect">
            <a:avLst/>
          </a:prstGeom>
          <a:noFill/>
          <a:ln w="9525">
            <a:noFill/>
            <a:miter lim="800000"/>
            <a:headEnd/>
            <a:tailEnd/>
          </a:ln>
        </p:spPr>
        <p:txBody>
          <a:bodyPr wrap="none" lIns="68508" tIns="34258" rIns="68508" bIns="34258">
            <a:spAutoFit/>
          </a:bodyPr>
          <a:lstStyle/>
          <a:p>
            <a:pPr>
              <a:defRPr/>
            </a:pPr>
            <a:r>
              <a:rPr lang="en-US" dirty="0" smtClean="0">
                <a:latin typeface="Arial" pitchFamily="34" charset="0"/>
                <a:ea typeface="ＭＳ Ｐゴシック" pitchFamily="34" charset="-128"/>
                <a:cs typeface="+mn-cs"/>
              </a:rPr>
              <a:t>4.5 </a:t>
            </a:r>
            <a:r>
              <a:rPr lang="en-US" dirty="0">
                <a:latin typeface="Arial" pitchFamily="34" charset="0"/>
                <a:ea typeface="ＭＳ Ｐゴシック" pitchFamily="34" charset="-128"/>
                <a:cs typeface="+mn-cs"/>
              </a:rPr>
              <a:t>ms</a:t>
            </a:r>
            <a:endParaRPr lang="en-US" b="1" dirty="0">
              <a:effectLst>
                <a:outerShdw blurRad="38100" dist="38100" dir="2700000" algn="tl">
                  <a:srgbClr val="000000">
                    <a:alpha val="43137"/>
                  </a:srgbClr>
                </a:outerShdw>
              </a:effectLst>
              <a:latin typeface="Tahoma" pitchFamily="34" charset="0"/>
              <a:ea typeface="+mn-ea"/>
              <a:cs typeface="+mn-cs"/>
            </a:endParaRPr>
          </a:p>
        </p:txBody>
      </p:sp>
      <p:sp>
        <p:nvSpPr>
          <p:cNvPr id="8" name="Text Box 216"/>
          <p:cNvSpPr txBox="1">
            <a:spLocks noChangeArrowheads="1"/>
          </p:cNvSpPr>
          <p:nvPr/>
        </p:nvSpPr>
        <p:spPr bwMode="auto">
          <a:xfrm>
            <a:off x="4295783" y="3207276"/>
            <a:ext cx="830851" cy="346184"/>
          </a:xfrm>
          <a:prstGeom prst="rect">
            <a:avLst/>
          </a:prstGeom>
          <a:noFill/>
          <a:ln w="9525">
            <a:noFill/>
            <a:miter lim="800000"/>
            <a:headEnd/>
            <a:tailEnd/>
          </a:ln>
        </p:spPr>
        <p:txBody>
          <a:bodyPr wrap="none" lIns="68508" tIns="34258" rIns="68508" bIns="34258">
            <a:spAutoFit/>
          </a:bodyPr>
          <a:lstStyle/>
          <a:p>
            <a:pPr>
              <a:defRPr/>
            </a:pPr>
            <a:r>
              <a:rPr lang="en-US" dirty="0" smtClean="0">
                <a:latin typeface="Arial" pitchFamily="34" charset="0"/>
                <a:ea typeface="ＭＳ Ｐゴシック" pitchFamily="34" charset="-128"/>
              </a:rPr>
              <a:t>4.5</a:t>
            </a:r>
            <a:r>
              <a:rPr lang="en-US" dirty="0" smtClean="0">
                <a:latin typeface="Arial" pitchFamily="34" charset="0"/>
                <a:ea typeface="ＭＳ Ｐゴシック" pitchFamily="34" charset="-128"/>
                <a:cs typeface="+mn-cs"/>
              </a:rPr>
              <a:t> </a:t>
            </a:r>
            <a:r>
              <a:rPr lang="en-US" dirty="0">
                <a:latin typeface="Arial" pitchFamily="34" charset="0"/>
                <a:ea typeface="ＭＳ Ｐゴシック" pitchFamily="34" charset="-128"/>
                <a:cs typeface="+mn-cs"/>
              </a:rPr>
              <a:t>ms</a:t>
            </a:r>
            <a:endParaRPr lang="en-US" b="1" dirty="0">
              <a:effectLst>
                <a:outerShdw blurRad="38100" dist="38100" dir="2700000" algn="tl">
                  <a:srgbClr val="000000">
                    <a:alpha val="43137"/>
                  </a:srgbClr>
                </a:outerShdw>
              </a:effectLst>
              <a:latin typeface="Tahoma" pitchFamily="34" charset="0"/>
              <a:ea typeface="ＭＳ Ｐゴシック" pitchFamily="34" charset="-128"/>
              <a:cs typeface="+mn-cs"/>
            </a:endParaRPr>
          </a:p>
        </p:txBody>
      </p:sp>
      <p:sp>
        <p:nvSpPr>
          <p:cNvPr id="9" name="Text Box 217"/>
          <p:cNvSpPr txBox="1">
            <a:spLocks noChangeArrowheads="1"/>
          </p:cNvSpPr>
          <p:nvPr/>
        </p:nvSpPr>
        <p:spPr bwMode="auto">
          <a:xfrm>
            <a:off x="4050159" y="3578767"/>
            <a:ext cx="1164341" cy="623183"/>
          </a:xfrm>
          <a:prstGeom prst="rect">
            <a:avLst/>
          </a:prstGeom>
          <a:noFill/>
          <a:ln w="9525">
            <a:noFill/>
            <a:miter lim="800000"/>
            <a:headEnd/>
            <a:tailEnd/>
          </a:ln>
        </p:spPr>
        <p:txBody>
          <a:bodyPr wrap="none" lIns="68508" tIns="34258" rIns="68508" bIns="34258">
            <a:spAutoFit/>
          </a:bodyPr>
          <a:lstStyle/>
          <a:p>
            <a:pPr algn="ctr">
              <a:defRPr/>
            </a:pPr>
            <a:r>
              <a:rPr lang="en-US" dirty="0">
                <a:latin typeface="Arial" pitchFamily="34" charset="0"/>
                <a:ea typeface="ＭＳ Ｐゴシック" pitchFamily="34" charset="-128"/>
                <a:cs typeface="+mn-cs"/>
              </a:rPr>
              <a:t>no MSAA </a:t>
            </a:r>
          </a:p>
          <a:p>
            <a:pPr algn="ctr">
              <a:defRPr/>
            </a:pPr>
            <a:r>
              <a:rPr lang="en-US" dirty="0">
                <a:latin typeface="Arial" pitchFamily="34" charset="0"/>
                <a:ea typeface="ＭＳ Ｐゴシック" pitchFamily="34" charset="-128"/>
                <a:cs typeface="+mn-cs"/>
              </a:rPr>
              <a:t>-5 ms</a:t>
            </a:r>
            <a:endParaRPr lang="en-US" b="1" dirty="0">
              <a:effectLst>
                <a:outerShdw blurRad="38100" dist="38100" dir="2700000" algn="tl">
                  <a:srgbClr val="000000">
                    <a:alpha val="43137"/>
                  </a:srgbClr>
                </a:outerShdw>
              </a:effectLst>
              <a:latin typeface="Tahoma" pitchFamily="34" charset="0"/>
              <a:ea typeface="ＭＳ Ｐゴシック" pitchFamily="34" charset="-128"/>
              <a:cs typeface="+mn-cs"/>
            </a:endParaRPr>
          </a:p>
        </p:txBody>
      </p:sp>
      <p:sp>
        <p:nvSpPr>
          <p:cNvPr id="10" name="Text Box 218"/>
          <p:cNvSpPr txBox="1">
            <a:spLocks noChangeArrowheads="1"/>
          </p:cNvSpPr>
          <p:nvPr/>
        </p:nvSpPr>
        <p:spPr bwMode="auto">
          <a:xfrm>
            <a:off x="3495675" y="4202122"/>
            <a:ext cx="2513013" cy="623183"/>
          </a:xfrm>
          <a:prstGeom prst="rect">
            <a:avLst/>
          </a:prstGeom>
          <a:noFill/>
          <a:ln w="9525">
            <a:noFill/>
            <a:miter lim="800000"/>
            <a:headEnd/>
            <a:tailEnd/>
          </a:ln>
        </p:spPr>
        <p:txBody>
          <a:bodyPr lIns="68508" tIns="34258" rIns="68508" bIns="34258">
            <a:spAutoFit/>
          </a:bodyPr>
          <a:lstStyle/>
          <a:p>
            <a:pPr algn="ctr">
              <a:defRPr/>
            </a:pPr>
            <a:r>
              <a:rPr lang="en-US" dirty="0">
                <a:latin typeface="Arial" pitchFamily="34" charset="0"/>
                <a:ea typeface="ＭＳ Ｐゴシック" pitchFamily="34" charset="-128"/>
                <a:cs typeface="+mn-cs"/>
              </a:rPr>
              <a:t>Total added latency</a:t>
            </a:r>
          </a:p>
          <a:p>
            <a:pPr algn="ctr">
              <a:defRPr/>
            </a:pPr>
            <a:r>
              <a:rPr lang="en-US" dirty="0">
                <a:latin typeface="Arial" pitchFamily="34" charset="0"/>
                <a:ea typeface="ＭＳ Ｐゴシック" pitchFamily="34" charset="-128"/>
              </a:rPr>
              <a:t>4</a:t>
            </a:r>
            <a:r>
              <a:rPr lang="en-US" dirty="0" smtClean="0">
                <a:latin typeface="Arial" pitchFamily="34" charset="0"/>
                <a:ea typeface="ＭＳ Ｐゴシック" pitchFamily="34" charset="-128"/>
                <a:cs typeface="+mn-cs"/>
              </a:rPr>
              <a:t> </a:t>
            </a:r>
            <a:r>
              <a:rPr lang="en-US" dirty="0">
                <a:latin typeface="Arial" pitchFamily="34" charset="0"/>
                <a:ea typeface="ＭＳ Ｐゴシック" pitchFamily="34" charset="-128"/>
                <a:cs typeface="+mn-cs"/>
              </a:rPr>
              <a:t>ms</a:t>
            </a:r>
            <a:endParaRPr lang="en-US" b="1" dirty="0">
              <a:effectLst>
                <a:outerShdw blurRad="38100" dist="38100" dir="2700000" algn="tl">
                  <a:srgbClr val="000000">
                    <a:alpha val="43137"/>
                  </a:srgbClr>
                </a:outerShdw>
              </a:effectLst>
              <a:latin typeface="Tahoma" pitchFamily="34" charset="0"/>
              <a:ea typeface="+mn-ea"/>
              <a:cs typeface="+mn-cs"/>
            </a:endParaRPr>
          </a:p>
        </p:txBody>
      </p:sp>
      <p:sp>
        <p:nvSpPr>
          <p:cNvPr id="11" name="Line 219"/>
          <p:cNvSpPr>
            <a:spLocks noChangeShapeType="1"/>
          </p:cNvSpPr>
          <p:nvPr/>
        </p:nvSpPr>
        <p:spPr bwMode="auto">
          <a:xfrm>
            <a:off x="3800475" y="4168775"/>
            <a:ext cx="1770064" cy="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lIns="68508" tIns="34258" rIns="68508" bIns="34258"/>
          <a:lstStyle/>
          <a:p>
            <a:endParaRPr lang="en-US"/>
          </a:p>
        </p:txBody>
      </p:sp>
      <p:sp>
        <p:nvSpPr>
          <p:cNvPr id="12" name="Text Box 215"/>
          <p:cNvSpPr txBox="1">
            <a:spLocks noChangeArrowheads="1"/>
          </p:cNvSpPr>
          <p:nvPr/>
        </p:nvSpPr>
        <p:spPr bwMode="auto">
          <a:xfrm>
            <a:off x="7174561" y="2051057"/>
            <a:ext cx="638491" cy="346184"/>
          </a:xfrm>
          <a:prstGeom prst="rect">
            <a:avLst/>
          </a:prstGeom>
          <a:noFill/>
          <a:ln w="9525">
            <a:noFill/>
            <a:miter lim="800000"/>
            <a:headEnd/>
            <a:tailEnd/>
          </a:ln>
        </p:spPr>
        <p:txBody>
          <a:bodyPr wrap="none" lIns="68508" tIns="34258" rIns="68508" bIns="34258">
            <a:spAutoFit/>
          </a:bodyPr>
          <a:lstStyle/>
          <a:p>
            <a:pPr algn="ctr">
              <a:defRPr/>
            </a:pPr>
            <a:r>
              <a:rPr lang="en-US" dirty="0" smtClean="0">
                <a:latin typeface="Arial" pitchFamily="34" charset="0"/>
                <a:ea typeface="ＭＳ Ｐゴシック" pitchFamily="34" charset="-128"/>
                <a:cs typeface="+mn-cs"/>
              </a:rPr>
              <a:t>5 </a:t>
            </a:r>
            <a:r>
              <a:rPr lang="en-US" dirty="0">
                <a:latin typeface="Arial" pitchFamily="34" charset="0"/>
                <a:ea typeface="ＭＳ Ｐゴシック" pitchFamily="34" charset="-128"/>
                <a:cs typeface="+mn-cs"/>
              </a:rPr>
              <a:t>ms</a:t>
            </a:r>
            <a:endParaRPr lang="en-US" b="1" dirty="0">
              <a:effectLst>
                <a:outerShdw blurRad="38100" dist="38100" dir="2700000" algn="tl">
                  <a:srgbClr val="000000">
                    <a:alpha val="43137"/>
                  </a:srgbClr>
                </a:outerShdw>
              </a:effectLst>
              <a:latin typeface="Tahoma" pitchFamily="34" charset="0"/>
              <a:ea typeface="ＭＳ Ｐゴシック" pitchFamily="34" charset="-128"/>
              <a:cs typeface="+mn-cs"/>
            </a:endParaRPr>
          </a:p>
        </p:txBody>
      </p:sp>
      <p:sp>
        <p:nvSpPr>
          <p:cNvPr id="13" name="Text Box 216"/>
          <p:cNvSpPr txBox="1">
            <a:spLocks noChangeArrowheads="1"/>
          </p:cNvSpPr>
          <p:nvPr/>
        </p:nvSpPr>
        <p:spPr bwMode="auto">
          <a:xfrm>
            <a:off x="7174561" y="3213103"/>
            <a:ext cx="638491" cy="346184"/>
          </a:xfrm>
          <a:prstGeom prst="rect">
            <a:avLst/>
          </a:prstGeom>
          <a:noFill/>
          <a:ln w="9525">
            <a:noFill/>
            <a:miter lim="800000"/>
            <a:headEnd/>
            <a:tailEnd/>
          </a:ln>
        </p:spPr>
        <p:txBody>
          <a:bodyPr wrap="none" lIns="68508" tIns="34258" rIns="68508" bIns="34258">
            <a:spAutoFit/>
          </a:bodyPr>
          <a:lstStyle/>
          <a:p>
            <a:pPr algn="ctr">
              <a:defRPr/>
            </a:pPr>
            <a:r>
              <a:rPr lang="en-US" dirty="0">
                <a:latin typeface="Arial" pitchFamily="34" charset="0"/>
                <a:ea typeface="ＭＳ Ｐゴシック" pitchFamily="34" charset="-128"/>
              </a:rPr>
              <a:t>7</a:t>
            </a:r>
            <a:r>
              <a:rPr lang="en-US" dirty="0" smtClean="0">
                <a:latin typeface="Arial" pitchFamily="34" charset="0"/>
                <a:ea typeface="ＭＳ Ｐゴシック" pitchFamily="34" charset="-128"/>
                <a:cs typeface="+mn-cs"/>
              </a:rPr>
              <a:t> </a:t>
            </a:r>
            <a:r>
              <a:rPr lang="en-US" dirty="0">
                <a:latin typeface="Arial" pitchFamily="34" charset="0"/>
                <a:ea typeface="ＭＳ Ｐゴシック" pitchFamily="34" charset="-128"/>
                <a:cs typeface="+mn-cs"/>
              </a:rPr>
              <a:t>ms</a:t>
            </a:r>
            <a:endParaRPr lang="en-US" b="1" dirty="0">
              <a:effectLst>
                <a:outerShdw blurRad="38100" dist="38100" dir="2700000" algn="tl">
                  <a:srgbClr val="000000">
                    <a:alpha val="43137"/>
                  </a:srgbClr>
                </a:outerShdw>
              </a:effectLst>
              <a:latin typeface="Tahoma" pitchFamily="34" charset="0"/>
              <a:ea typeface="+mn-ea"/>
              <a:cs typeface="+mn-cs"/>
            </a:endParaRPr>
          </a:p>
        </p:txBody>
      </p:sp>
      <p:sp>
        <p:nvSpPr>
          <p:cNvPr id="14" name="Text Box 217"/>
          <p:cNvSpPr txBox="1">
            <a:spLocks noChangeArrowheads="1"/>
          </p:cNvSpPr>
          <p:nvPr/>
        </p:nvSpPr>
        <p:spPr bwMode="auto">
          <a:xfrm>
            <a:off x="6863465" y="3563418"/>
            <a:ext cx="1164341" cy="623183"/>
          </a:xfrm>
          <a:prstGeom prst="rect">
            <a:avLst/>
          </a:prstGeom>
          <a:noFill/>
          <a:ln w="9525">
            <a:noFill/>
            <a:miter lim="800000"/>
            <a:headEnd/>
            <a:tailEnd/>
          </a:ln>
        </p:spPr>
        <p:txBody>
          <a:bodyPr wrap="none" lIns="68508" tIns="34258" rIns="68508" bIns="34258">
            <a:spAutoFit/>
          </a:bodyPr>
          <a:lstStyle/>
          <a:p>
            <a:pPr algn="ctr">
              <a:defRPr/>
            </a:pPr>
            <a:r>
              <a:rPr lang="en-US" dirty="0">
                <a:latin typeface="Arial" pitchFamily="34" charset="0"/>
                <a:ea typeface="ＭＳ Ｐゴシック" pitchFamily="34" charset="-128"/>
                <a:cs typeface="+mn-cs"/>
              </a:rPr>
              <a:t>no MSAA </a:t>
            </a:r>
          </a:p>
          <a:p>
            <a:pPr algn="ctr">
              <a:defRPr/>
            </a:pPr>
            <a:r>
              <a:rPr lang="en-US" dirty="0">
                <a:latin typeface="Arial" pitchFamily="34" charset="0"/>
                <a:ea typeface="ＭＳ Ｐゴシック" pitchFamily="34" charset="-128"/>
                <a:cs typeface="+mn-cs"/>
              </a:rPr>
              <a:t>-5 ms</a:t>
            </a:r>
            <a:endParaRPr lang="en-US" b="1" dirty="0">
              <a:effectLst>
                <a:outerShdw blurRad="38100" dist="38100" dir="2700000" algn="tl">
                  <a:srgbClr val="000000">
                    <a:alpha val="43137"/>
                  </a:srgbClr>
                </a:outerShdw>
              </a:effectLst>
              <a:latin typeface="Tahoma" pitchFamily="34" charset="0"/>
              <a:ea typeface="ＭＳ Ｐゴシック" pitchFamily="34" charset="-128"/>
              <a:cs typeface="+mn-cs"/>
            </a:endParaRPr>
          </a:p>
        </p:txBody>
      </p:sp>
      <p:sp>
        <p:nvSpPr>
          <p:cNvPr id="15" name="Line 219"/>
          <p:cNvSpPr>
            <a:spLocks noChangeShapeType="1"/>
          </p:cNvSpPr>
          <p:nvPr/>
        </p:nvSpPr>
        <p:spPr bwMode="auto">
          <a:xfrm>
            <a:off x="6543675" y="4168775"/>
            <a:ext cx="1771650" cy="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lIns="68508" tIns="34258" rIns="68508" bIns="34258"/>
          <a:lstStyle/>
          <a:p>
            <a:endParaRPr lang="en-US"/>
          </a:p>
        </p:txBody>
      </p:sp>
      <p:sp>
        <p:nvSpPr>
          <p:cNvPr id="16" name="Text Box 215"/>
          <p:cNvSpPr txBox="1">
            <a:spLocks noChangeArrowheads="1"/>
          </p:cNvSpPr>
          <p:nvPr/>
        </p:nvSpPr>
        <p:spPr bwMode="auto">
          <a:xfrm>
            <a:off x="6543675" y="1425578"/>
            <a:ext cx="1771650" cy="346184"/>
          </a:xfrm>
          <a:prstGeom prst="rect">
            <a:avLst/>
          </a:prstGeom>
          <a:noFill/>
          <a:ln w="9525">
            <a:noFill/>
            <a:miter lim="800000"/>
            <a:headEnd/>
            <a:tailEnd/>
          </a:ln>
        </p:spPr>
        <p:txBody>
          <a:bodyPr lIns="68508" tIns="34258" rIns="68508" bIns="34258">
            <a:spAutoFit/>
          </a:bodyPr>
          <a:lstStyle/>
          <a:p>
            <a:pPr algn="ctr">
              <a:defRPr/>
            </a:pPr>
            <a:r>
              <a:rPr lang="en-US" dirty="0">
                <a:latin typeface="Arial" pitchFamily="34" charset="0"/>
                <a:ea typeface="ＭＳ Ｐゴシック" pitchFamily="34" charset="-128"/>
              </a:rPr>
              <a:t>w</a:t>
            </a:r>
            <a:r>
              <a:rPr lang="en-US" dirty="0" smtClean="0">
                <a:latin typeface="Arial" pitchFamily="34" charset="0"/>
                <a:ea typeface="ＭＳ Ｐゴシック" pitchFamily="34" charset="-128"/>
              </a:rPr>
              <a:t>orst case</a:t>
            </a:r>
            <a:endParaRPr lang="en-US" b="1" dirty="0">
              <a:effectLst>
                <a:outerShdw blurRad="38100" dist="38100" dir="2700000" algn="tl">
                  <a:srgbClr val="000000">
                    <a:alpha val="43137"/>
                  </a:srgbClr>
                </a:outerShdw>
              </a:effectLst>
              <a:latin typeface="Tahoma" pitchFamily="34" charset="0"/>
              <a:ea typeface="ＭＳ Ｐゴシック" pitchFamily="34" charset="-128"/>
              <a:cs typeface="+mn-cs"/>
            </a:endParaRPr>
          </a:p>
        </p:txBody>
      </p:sp>
      <p:sp>
        <p:nvSpPr>
          <p:cNvPr id="17" name="Text Box 215"/>
          <p:cNvSpPr txBox="1">
            <a:spLocks noChangeArrowheads="1"/>
          </p:cNvSpPr>
          <p:nvPr/>
        </p:nvSpPr>
        <p:spPr bwMode="auto">
          <a:xfrm>
            <a:off x="3913190" y="1425578"/>
            <a:ext cx="1828800" cy="346184"/>
          </a:xfrm>
          <a:prstGeom prst="rect">
            <a:avLst/>
          </a:prstGeom>
          <a:noFill/>
          <a:ln w="9525">
            <a:noFill/>
            <a:miter lim="800000"/>
            <a:headEnd/>
            <a:tailEnd/>
          </a:ln>
        </p:spPr>
        <p:txBody>
          <a:bodyPr lIns="68508" tIns="34258" rIns="68508" bIns="34258">
            <a:spAutoFit/>
          </a:bodyPr>
          <a:lstStyle/>
          <a:p>
            <a:pPr>
              <a:defRPr/>
            </a:pPr>
            <a:r>
              <a:rPr lang="en-US" dirty="0" smtClean="0">
                <a:latin typeface="Arial" pitchFamily="34" charset="0"/>
                <a:ea typeface="ＭＳ Ｐゴシック" pitchFamily="34" charset="-128"/>
                <a:cs typeface="+mn-cs"/>
              </a:rPr>
              <a:t>average </a:t>
            </a:r>
            <a:r>
              <a:rPr lang="en-US" dirty="0">
                <a:latin typeface="Arial" pitchFamily="34" charset="0"/>
                <a:ea typeface="ＭＳ Ｐゴシック" pitchFamily="34" charset="-128"/>
                <a:cs typeface="+mn-cs"/>
              </a:rPr>
              <a:t>case</a:t>
            </a:r>
            <a:endParaRPr lang="en-US" b="1" dirty="0">
              <a:effectLst>
                <a:outerShdw blurRad="38100" dist="38100" dir="2700000" algn="tl">
                  <a:srgbClr val="000000">
                    <a:alpha val="43137"/>
                  </a:srgbClr>
                </a:outerShdw>
              </a:effectLst>
              <a:latin typeface="Tahoma" pitchFamily="34" charset="0"/>
              <a:ea typeface="+mn-ea"/>
              <a:cs typeface="+mn-cs"/>
            </a:endParaRPr>
          </a:p>
        </p:txBody>
      </p:sp>
      <p:sp>
        <p:nvSpPr>
          <p:cNvPr id="18" name="Rectangle 17"/>
          <p:cNvSpPr/>
          <p:nvPr/>
        </p:nvSpPr>
        <p:spPr>
          <a:xfrm>
            <a:off x="6207127" y="4205291"/>
            <a:ext cx="2479675" cy="646230"/>
          </a:xfrm>
          <a:prstGeom prst="rect">
            <a:avLst/>
          </a:prstGeom>
        </p:spPr>
        <p:txBody>
          <a:bodyPr lIns="91338" tIns="45670" rIns="91338" bIns="45670">
            <a:spAutoFit/>
          </a:bodyPr>
          <a:lstStyle/>
          <a:p>
            <a:pPr algn="ctr">
              <a:defRPr/>
            </a:pPr>
            <a:r>
              <a:rPr lang="en-US" dirty="0">
                <a:latin typeface="Arial" pitchFamily="34" charset="0"/>
                <a:ea typeface="ＭＳ Ｐゴシック" pitchFamily="34" charset="-128"/>
                <a:cs typeface="+mn-cs"/>
              </a:rPr>
              <a:t>Total added latency</a:t>
            </a:r>
          </a:p>
          <a:p>
            <a:pPr algn="ctr">
              <a:defRPr/>
            </a:pPr>
            <a:r>
              <a:rPr lang="en-US" dirty="0">
                <a:latin typeface="Arial" pitchFamily="34" charset="0"/>
                <a:ea typeface="ＭＳ Ｐゴシック" pitchFamily="34" charset="-128"/>
              </a:rPr>
              <a:t>7</a:t>
            </a:r>
            <a:r>
              <a:rPr lang="en-US" dirty="0" smtClean="0">
                <a:latin typeface="Arial" pitchFamily="34" charset="0"/>
                <a:ea typeface="ＭＳ Ｐゴシック" pitchFamily="34" charset="-128"/>
                <a:cs typeface="+mn-cs"/>
              </a:rPr>
              <a:t> </a:t>
            </a:r>
            <a:r>
              <a:rPr lang="en-US" dirty="0">
                <a:latin typeface="Arial" pitchFamily="34" charset="0"/>
                <a:ea typeface="ＭＳ Ｐゴシック" pitchFamily="34" charset="-128"/>
                <a:cs typeface="+mn-cs"/>
              </a:rPr>
              <a:t>ms</a:t>
            </a:r>
            <a:endParaRPr lang="en-US" b="1" dirty="0">
              <a:effectLst>
                <a:outerShdw blurRad="38100" dist="38100" dir="2700000" algn="tl">
                  <a:srgbClr val="000000">
                    <a:alpha val="43137"/>
                  </a:srgbClr>
                </a:outerShdw>
              </a:effectLst>
              <a:latin typeface="Tahoma" pitchFamily="34" charset="0"/>
              <a:ea typeface="ＭＳ Ｐゴシック" pitchFamily="34" charset="-128"/>
              <a:cs typeface="+mn-cs"/>
            </a:endParaRPr>
          </a:p>
        </p:txBody>
      </p:sp>
      <p:sp>
        <p:nvSpPr>
          <p:cNvPr id="19" name="Rectangle 18"/>
          <p:cNvSpPr/>
          <p:nvPr/>
        </p:nvSpPr>
        <p:spPr>
          <a:xfrm>
            <a:off x="6668605" y="2970219"/>
            <a:ext cx="1620751" cy="369231"/>
          </a:xfrm>
          <a:prstGeom prst="rect">
            <a:avLst/>
          </a:prstGeom>
        </p:spPr>
        <p:txBody>
          <a:bodyPr wrap="none" lIns="91338" tIns="45670" rIns="91338" bIns="45670">
            <a:spAutoFit/>
          </a:bodyPr>
          <a:lstStyle/>
          <a:p>
            <a:pPr algn="ctr">
              <a:defRPr/>
            </a:pPr>
            <a:r>
              <a:rPr lang="en-US" dirty="0">
                <a:latin typeface="Arial" pitchFamily="34" charset="0"/>
                <a:ea typeface="ＭＳ Ｐゴシック" pitchFamily="34" charset="-128"/>
                <a:cs typeface="+mn-cs"/>
              </a:rPr>
              <a:t>added latency</a:t>
            </a:r>
            <a:endParaRPr lang="en-US" b="1" dirty="0">
              <a:effectLst>
                <a:outerShdw blurRad="38100" dist="38100" dir="2700000" algn="tl">
                  <a:srgbClr val="000000">
                    <a:alpha val="43137"/>
                  </a:srgbClr>
                </a:outerShdw>
              </a:effectLst>
              <a:latin typeface="Tahoma" pitchFamily="34" charset="0"/>
              <a:ea typeface="ＭＳ Ｐゴシック" pitchFamily="34" charset="-128"/>
              <a:cs typeface="+mn-cs"/>
            </a:endParaRPr>
          </a:p>
        </p:txBody>
      </p:sp>
      <p:sp>
        <p:nvSpPr>
          <p:cNvPr id="20" name="Rectangle 19"/>
          <p:cNvSpPr/>
          <p:nvPr/>
        </p:nvSpPr>
        <p:spPr>
          <a:xfrm>
            <a:off x="6600877" y="1836740"/>
            <a:ext cx="1620751" cy="369231"/>
          </a:xfrm>
          <a:prstGeom prst="rect">
            <a:avLst/>
          </a:prstGeom>
        </p:spPr>
        <p:txBody>
          <a:bodyPr wrap="none" lIns="91338" tIns="45670" rIns="91338" bIns="45670">
            <a:spAutoFit/>
          </a:bodyPr>
          <a:lstStyle/>
          <a:p>
            <a:pPr algn="ctr">
              <a:defRPr/>
            </a:pPr>
            <a:r>
              <a:rPr lang="en-US" dirty="0">
                <a:latin typeface="Arial" pitchFamily="34" charset="0"/>
                <a:ea typeface="ＭＳ Ｐゴシック" pitchFamily="34" charset="-128"/>
                <a:cs typeface="+mn-cs"/>
              </a:rPr>
              <a:t>added latency</a:t>
            </a:r>
            <a:endParaRPr lang="en-US" b="1" dirty="0">
              <a:effectLst>
                <a:outerShdw blurRad="38100" dist="38100" dir="2700000" algn="tl">
                  <a:srgbClr val="000000">
                    <a:alpha val="43137"/>
                  </a:srgbClr>
                </a:outerShdw>
              </a:effectLst>
              <a:latin typeface="Tahoma" pitchFamily="34" charset="0"/>
              <a:ea typeface="ＭＳ Ｐゴシック" pitchFamily="34" charset="-128"/>
              <a:cs typeface="+mn-cs"/>
            </a:endParaRPr>
          </a:p>
        </p:txBody>
      </p:sp>
      <p:graphicFrame>
        <p:nvGraphicFramePr>
          <p:cNvPr id="21" name="Group 686"/>
          <p:cNvGraphicFramePr>
            <a:graphicFrameLocks noGrp="1"/>
          </p:cNvGraphicFramePr>
          <p:nvPr/>
        </p:nvGraphicFramePr>
        <p:xfrm>
          <a:off x="1755777" y="3378199"/>
          <a:ext cx="1676400" cy="754296"/>
        </p:xfrm>
        <a:graphic>
          <a:graphicData uri="http://schemas.openxmlformats.org/drawingml/2006/table">
            <a:tbl>
              <a:tblPr/>
              <a:tblGrid>
                <a:gridCol w="1676400"/>
              </a:tblGrid>
              <a:tr h="25143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latin typeface="Arial" pitchFamily="34" charset="0"/>
                          <a:cs typeface="Arial" pitchFamily="34" charset="0"/>
                        </a:rPr>
                        <a:t>POST EFFECTS</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580" marR="68580" marT="34276" marB="3427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25143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latin typeface="Arial" pitchFamily="34" charset="0"/>
                          <a:cs typeface="Arial" pitchFamily="34" charset="0"/>
                        </a:rPr>
                        <a:t>UI</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580" marR="68580" marT="34276" marB="3427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25143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latin typeface="Arial" pitchFamily="34" charset="0"/>
                          <a:cs typeface="Arial" pitchFamily="34" charset="0"/>
                        </a:rPr>
                        <a:t>FLIP</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580" marR="68580" marT="34276" marB="3427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22" name="Group 689"/>
          <p:cNvGraphicFramePr>
            <a:graphicFrameLocks noGrp="1"/>
          </p:cNvGraphicFramePr>
          <p:nvPr/>
        </p:nvGraphicFramePr>
        <p:xfrm>
          <a:off x="1755777" y="1092216"/>
          <a:ext cx="1676400" cy="525462"/>
        </p:xfrm>
        <a:graphic>
          <a:graphicData uri="http://schemas.openxmlformats.org/drawingml/2006/table">
            <a:tbl>
              <a:tblPr/>
              <a:tblGrid>
                <a:gridCol w="1676400"/>
              </a:tblGrid>
              <a:tr h="26332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kumimoji="0" lang="en-US" sz="1200" b="0" i="0" u="none" strike="noStrike" cap="none" normalizeH="0" baseline="0" dirty="0" smtClean="0">
                          <a:ln>
                            <a:noFill/>
                          </a:ln>
                          <a:solidFill>
                            <a:schemeClr val="tx1"/>
                          </a:solidFill>
                          <a:effectLst/>
                          <a:latin typeface="Arial" pitchFamily="34" charset="0"/>
                          <a:cs typeface="Arial" pitchFamily="34" charset="0"/>
                        </a:rPr>
                        <a:t>Z PREPASS</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580" marR="68580" marT="34316" marB="3431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26213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latin typeface="Arial" pitchFamily="34" charset="0"/>
                          <a:cs typeface="Arial" pitchFamily="34" charset="0"/>
                        </a:rPr>
                        <a:t>SHADOWS</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580" marR="68580" marT="34316" marB="3431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solidFill>
                      <a:schemeClr val="bg2"/>
                    </a:solidFill>
                  </a:tcPr>
                </a:tc>
              </a:tr>
            </a:tbl>
          </a:graphicData>
        </a:graphic>
      </p:graphicFrame>
      <p:graphicFrame>
        <p:nvGraphicFramePr>
          <p:cNvPr id="23" name="Group 690"/>
          <p:cNvGraphicFramePr>
            <a:graphicFrameLocks noGrp="1"/>
          </p:cNvGraphicFramePr>
          <p:nvPr/>
        </p:nvGraphicFramePr>
        <p:xfrm>
          <a:off x="1755777" y="1628774"/>
          <a:ext cx="1676400" cy="754296"/>
        </p:xfrm>
        <a:graphic>
          <a:graphicData uri="http://schemas.openxmlformats.org/drawingml/2006/table">
            <a:tbl>
              <a:tblPr/>
              <a:tblGrid>
                <a:gridCol w="1676400"/>
              </a:tblGrid>
              <a:tr h="25143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solidFill>
                            <a:schemeClr val="bg1"/>
                          </a:solidFill>
                          <a:latin typeface="Arial" pitchFamily="34" charset="0"/>
                          <a:cs typeface="Arial" pitchFamily="34" charset="0"/>
                        </a:rPr>
                        <a:t>POST EFFECTS</a:t>
                      </a:r>
                      <a:endParaRPr kumimoji="0" lang="en-US" sz="1200" b="0" i="0" u="none" strike="noStrike" cap="none" normalizeH="0" baseline="0" dirty="0" smtClean="0">
                        <a:ln>
                          <a:noFill/>
                        </a:ln>
                        <a:solidFill>
                          <a:schemeClr val="bg1"/>
                        </a:solidFill>
                        <a:effectLst>
                          <a:outerShdw blurRad="38100" dist="38100" dir="2700000" algn="tl">
                            <a:srgbClr val="000000"/>
                          </a:outerShdw>
                        </a:effectLst>
                        <a:latin typeface="Arial" pitchFamily="34" charset="0"/>
                        <a:cs typeface="Arial" pitchFamily="34" charset="0"/>
                      </a:endParaRPr>
                    </a:p>
                  </a:txBody>
                  <a:tcPr marL="68580" marR="68580" marT="34276" marB="3427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r>
              <a:tr h="25143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solidFill>
                            <a:schemeClr val="bg1"/>
                          </a:solidFill>
                          <a:latin typeface="Arial" pitchFamily="34" charset="0"/>
                          <a:cs typeface="Arial" pitchFamily="34" charset="0"/>
                        </a:rPr>
                        <a:t>UI</a:t>
                      </a:r>
                      <a:endParaRPr kumimoji="0" lang="en-US" sz="1200" b="0" i="0" u="none" strike="noStrike" cap="none" normalizeH="0" baseline="0" dirty="0" smtClean="0">
                        <a:ln>
                          <a:noFill/>
                        </a:ln>
                        <a:solidFill>
                          <a:schemeClr val="bg1"/>
                        </a:solidFill>
                        <a:effectLst>
                          <a:outerShdw blurRad="38100" dist="38100" dir="2700000" algn="tl">
                            <a:srgbClr val="000000"/>
                          </a:outerShdw>
                        </a:effectLst>
                        <a:latin typeface="Arial" pitchFamily="34" charset="0"/>
                        <a:cs typeface="Arial" pitchFamily="34" charset="0"/>
                      </a:endParaRPr>
                    </a:p>
                  </a:txBody>
                  <a:tcPr marL="68580" marR="68580" marT="34276" marB="3427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r>
              <a:tr h="25143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solidFill>
                            <a:schemeClr val="bg1"/>
                          </a:solidFill>
                          <a:latin typeface="Arial" pitchFamily="34" charset="0"/>
                          <a:cs typeface="Arial" pitchFamily="34" charset="0"/>
                        </a:rPr>
                        <a:t>FLIP</a:t>
                      </a:r>
                      <a:endParaRPr kumimoji="0" lang="en-US" sz="1200" b="0" i="0" u="none" strike="noStrike" cap="none" normalizeH="0" baseline="0" dirty="0" smtClean="0">
                        <a:ln>
                          <a:noFill/>
                        </a:ln>
                        <a:solidFill>
                          <a:schemeClr val="bg1"/>
                        </a:solidFill>
                        <a:effectLst>
                          <a:outerShdw blurRad="38100" dist="38100" dir="2700000" algn="tl">
                            <a:srgbClr val="000000"/>
                          </a:outerShdw>
                        </a:effectLst>
                        <a:latin typeface="Arial" pitchFamily="34" charset="0"/>
                        <a:cs typeface="Arial" pitchFamily="34" charset="0"/>
                      </a:endParaRPr>
                    </a:p>
                  </a:txBody>
                  <a:tcPr marL="68580" marR="68580" marT="34276" marB="3427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solidFill>
                      <a:schemeClr val="tx2"/>
                    </a:solidFill>
                  </a:tcPr>
                </a:tc>
              </a:tr>
            </a:tbl>
          </a:graphicData>
        </a:graphic>
      </p:graphicFrame>
      <p:graphicFrame>
        <p:nvGraphicFramePr>
          <p:cNvPr id="24" name="Group 691"/>
          <p:cNvGraphicFramePr>
            <a:graphicFrameLocks noGrp="1"/>
          </p:cNvGraphicFramePr>
          <p:nvPr/>
        </p:nvGraphicFramePr>
        <p:xfrm>
          <a:off x="1755777" y="2371741"/>
          <a:ext cx="1676400" cy="514435"/>
        </p:xfrm>
        <a:graphic>
          <a:graphicData uri="http://schemas.openxmlformats.org/drawingml/2006/table">
            <a:tbl>
              <a:tblPr/>
              <a:tblGrid>
                <a:gridCol w="1676400"/>
              </a:tblGrid>
              <a:tr h="25142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latin typeface="Arial" pitchFamily="34" charset="0"/>
                          <a:cs typeface="Arial" pitchFamily="34" charset="0"/>
                        </a:rPr>
                        <a:t>OPAQUES</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580" marR="68580" marT="34274" marB="34274"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26300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latin typeface="Arial" pitchFamily="34" charset="0"/>
                          <a:cs typeface="Arial" pitchFamily="34" charset="0"/>
                        </a:rPr>
                        <a:t>TRANSPARENTS</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580" marR="68580" marT="34274" marB="34274"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solidFill>
                      <a:schemeClr val="bg2"/>
                    </a:solidFill>
                  </a:tcPr>
                </a:tc>
              </a:tr>
            </a:tbl>
          </a:graphicData>
        </a:graphic>
      </p:graphicFrame>
      <p:graphicFrame>
        <p:nvGraphicFramePr>
          <p:cNvPr id="25" name="Group 692"/>
          <p:cNvGraphicFramePr>
            <a:graphicFrameLocks noGrp="1"/>
          </p:cNvGraphicFramePr>
          <p:nvPr/>
        </p:nvGraphicFramePr>
        <p:xfrm>
          <a:off x="1755777" y="2886075"/>
          <a:ext cx="1676400" cy="503238"/>
        </p:xfrm>
        <a:graphic>
          <a:graphicData uri="http://schemas.openxmlformats.org/drawingml/2006/table">
            <a:tbl>
              <a:tblPr/>
              <a:tblGrid>
                <a:gridCol w="1676400"/>
              </a:tblGrid>
              <a:tr h="25161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kumimoji="0" lang="en-US" sz="1200" b="0" i="0" u="none" strike="noStrike" cap="none" normalizeH="0" baseline="0" dirty="0" smtClean="0">
                          <a:ln>
                            <a:noFill/>
                          </a:ln>
                          <a:solidFill>
                            <a:schemeClr val="tx1"/>
                          </a:solidFill>
                          <a:effectLst/>
                          <a:latin typeface="Arial" pitchFamily="34" charset="0"/>
                          <a:cs typeface="Arial" pitchFamily="34" charset="0"/>
                        </a:rPr>
                        <a:t>Z PREPASS</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580" marR="68580" marT="34312" marB="3431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25161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200" dirty="0" smtClean="0">
                          <a:latin typeface="Arial" pitchFamily="34" charset="0"/>
                          <a:cs typeface="Arial" pitchFamily="34" charset="0"/>
                        </a:rPr>
                        <a:t>SHADOWS</a:t>
                      </a:r>
                      <a:endParaRPr kumimoji="0" lang="en-US" sz="12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L="68580" marR="68580" marT="34312" marB="3431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sp>
        <p:nvSpPr>
          <p:cNvPr id="56" name="Rectangle 55"/>
          <p:cNvSpPr>
            <a:spLocks noChangeArrowheads="1"/>
          </p:cNvSpPr>
          <p:nvPr/>
        </p:nvSpPr>
        <p:spPr bwMode="auto">
          <a:xfrm>
            <a:off x="8936991" y="3971382"/>
            <a:ext cx="223837" cy="196850"/>
          </a:xfrm>
          <a:prstGeom prst="rect">
            <a:avLst/>
          </a:prstGeom>
          <a:solidFill>
            <a:schemeClr val="tx2"/>
          </a:solidFill>
          <a:ln w="9525">
            <a:solidFill>
              <a:srgbClr val="4A7EBB"/>
            </a:solidFill>
            <a:miter lim="800000"/>
            <a:headEnd/>
            <a:tailEnd/>
          </a:ln>
          <a:effectLst>
            <a:outerShdw blurRad="63500" dist="23000" dir="5400000" rotWithShape="0">
              <a:srgbClr val="000000">
                <a:alpha val="34999"/>
              </a:srgbClr>
            </a:outerShdw>
          </a:effectLst>
        </p:spPr>
        <p:txBody>
          <a:bodyPr lIns="91338" tIns="45670" rIns="91338" bIns="45670" anchor="ctr"/>
          <a:lstStyle/>
          <a:p>
            <a:pPr algn="ctr">
              <a:defRPr/>
            </a:pPr>
            <a:endParaRPr lang="en-US">
              <a:solidFill>
                <a:schemeClr val="lt1"/>
              </a:solidFill>
              <a:latin typeface="+mn-lt"/>
              <a:ea typeface="+mn-ea"/>
              <a:cs typeface="+mn-cs"/>
            </a:endParaRPr>
          </a:p>
        </p:txBody>
      </p:sp>
      <p:sp>
        <p:nvSpPr>
          <p:cNvPr id="57" name="TextBox 25"/>
          <p:cNvSpPr txBox="1">
            <a:spLocks noChangeArrowheads="1"/>
          </p:cNvSpPr>
          <p:nvPr/>
        </p:nvSpPr>
        <p:spPr bwMode="auto">
          <a:xfrm>
            <a:off x="9160816" y="3914248"/>
            <a:ext cx="862798" cy="31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8" tIns="45670" rIns="91338" bIns="4567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t>Frame 0</a:t>
            </a:r>
          </a:p>
        </p:txBody>
      </p:sp>
      <p:sp>
        <p:nvSpPr>
          <p:cNvPr id="58" name="Rectangle 57"/>
          <p:cNvSpPr>
            <a:spLocks noChangeArrowheads="1"/>
          </p:cNvSpPr>
          <p:nvPr/>
        </p:nvSpPr>
        <p:spPr bwMode="auto">
          <a:xfrm>
            <a:off x="8936991" y="4242845"/>
            <a:ext cx="223837" cy="196850"/>
          </a:xfrm>
          <a:prstGeom prst="rect">
            <a:avLst/>
          </a:prstGeom>
          <a:solidFill>
            <a:schemeClr val="bg2"/>
          </a:solidFill>
          <a:ln w="9525">
            <a:solidFill>
              <a:srgbClr val="4A7EBB"/>
            </a:solidFill>
            <a:miter lim="800000"/>
            <a:headEnd/>
            <a:tailEnd/>
          </a:ln>
          <a:effectLst>
            <a:outerShdw blurRad="63500" dist="23000" dir="5400000" rotWithShape="0">
              <a:srgbClr val="000000">
                <a:alpha val="34999"/>
              </a:srgbClr>
            </a:outerShdw>
          </a:effectLst>
        </p:spPr>
        <p:txBody>
          <a:bodyPr lIns="91338" tIns="45670" rIns="91338" bIns="45670" anchor="ctr"/>
          <a:lstStyle/>
          <a:p>
            <a:pPr algn="ctr">
              <a:defRPr/>
            </a:pPr>
            <a:endParaRPr lang="en-US">
              <a:solidFill>
                <a:schemeClr val="lt1"/>
              </a:solidFill>
              <a:latin typeface="+mn-lt"/>
              <a:ea typeface="+mn-ea"/>
              <a:cs typeface="+mn-cs"/>
            </a:endParaRPr>
          </a:p>
        </p:txBody>
      </p:sp>
      <p:sp>
        <p:nvSpPr>
          <p:cNvPr id="59" name="TextBox 28"/>
          <p:cNvSpPr txBox="1">
            <a:spLocks noChangeArrowheads="1"/>
          </p:cNvSpPr>
          <p:nvPr/>
        </p:nvSpPr>
        <p:spPr bwMode="auto">
          <a:xfrm>
            <a:off x="9160816" y="4185711"/>
            <a:ext cx="862798" cy="31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8" tIns="45670" rIns="91338" bIns="4567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t>Frame 1</a:t>
            </a:r>
          </a:p>
        </p:txBody>
      </p:sp>
      <p:sp>
        <p:nvSpPr>
          <p:cNvPr id="60" name="Rectangle 59"/>
          <p:cNvSpPr>
            <a:spLocks noChangeArrowheads="1"/>
          </p:cNvSpPr>
          <p:nvPr/>
        </p:nvSpPr>
        <p:spPr bwMode="auto">
          <a:xfrm>
            <a:off x="8936991" y="4530182"/>
            <a:ext cx="223837" cy="196850"/>
          </a:xfrm>
          <a:prstGeom prst="rect">
            <a:avLst/>
          </a:prstGeom>
          <a:solidFill>
            <a:schemeClr val="accent1"/>
          </a:solidFill>
          <a:ln w="9525">
            <a:solidFill>
              <a:srgbClr val="4A7EBB"/>
            </a:solidFill>
            <a:miter lim="800000"/>
            <a:headEnd/>
            <a:tailEnd/>
          </a:ln>
          <a:effectLst>
            <a:outerShdw blurRad="63500" dist="23000" dir="5400000" rotWithShape="0">
              <a:srgbClr val="000000">
                <a:alpha val="34999"/>
              </a:srgbClr>
            </a:outerShdw>
          </a:effectLst>
        </p:spPr>
        <p:txBody>
          <a:bodyPr lIns="91338" tIns="45670" rIns="91338" bIns="45670" anchor="ctr"/>
          <a:lstStyle/>
          <a:p>
            <a:pPr algn="ctr">
              <a:defRPr/>
            </a:pPr>
            <a:endParaRPr lang="en-US">
              <a:solidFill>
                <a:schemeClr val="lt1"/>
              </a:solidFill>
              <a:latin typeface="+mn-lt"/>
              <a:ea typeface="+mn-ea"/>
              <a:cs typeface="+mn-cs"/>
            </a:endParaRPr>
          </a:p>
        </p:txBody>
      </p:sp>
      <p:sp>
        <p:nvSpPr>
          <p:cNvPr id="61" name="TextBox 30"/>
          <p:cNvSpPr txBox="1">
            <a:spLocks noChangeArrowheads="1"/>
          </p:cNvSpPr>
          <p:nvPr/>
        </p:nvSpPr>
        <p:spPr bwMode="auto">
          <a:xfrm>
            <a:off x="9160816" y="4473048"/>
            <a:ext cx="862798" cy="31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8" tIns="45670" rIns="91338" bIns="4567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t>Frame 2</a:t>
            </a:r>
          </a:p>
        </p:txBody>
      </p:sp>
    </p:spTree>
    <p:extLst>
      <p:ext uri="{BB962C8B-B14F-4D97-AF65-F5344CB8AC3E}">
        <p14:creationId xmlns:p14="http://schemas.microsoft.com/office/powerpoint/2010/main" val="42572906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cs typeface="Arial" charset="0"/>
              </a:rPr>
              <a:t>God of War III </a:t>
            </a:r>
            <a:r>
              <a:rPr lang="en-US" dirty="0" smtClean="0">
                <a:latin typeface="Arial" charset="0"/>
                <a:cs typeface="Arial" charset="0"/>
              </a:rPr>
              <a:t>Renderer</a:t>
            </a:r>
            <a:endParaRPr lang="en-US" dirty="0"/>
          </a:p>
        </p:txBody>
      </p:sp>
      <p:sp>
        <p:nvSpPr>
          <p:cNvPr id="3" name="Content Placeholder 2"/>
          <p:cNvSpPr>
            <a:spLocks noGrp="1"/>
          </p:cNvSpPr>
          <p:nvPr>
            <p:ph idx="1"/>
          </p:nvPr>
        </p:nvSpPr>
        <p:spPr/>
        <p:txBody>
          <a:bodyPr/>
          <a:lstStyle/>
          <a:p>
            <a:r>
              <a:rPr lang="en-US" sz="1500" b="0" dirty="0">
                <a:solidFill>
                  <a:schemeClr val="tx1"/>
                </a:solidFill>
                <a:latin typeface="Arial" charset="0"/>
                <a:ea typeface="ＭＳ Ｐゴシック" charset="0"/>
                <a:cs typeface="Arial" charset="0"/>
              </a:rPr>
              <a:t>Pipelined renderer: PPU-&gt;SPU-&gt;GPU-&gt;Output</a:t>
            </a:r>
          </a:p>
          <a:p>
            <a:r>
              <a:rPr lang="en-US" sz="1500" b="0" dirty="0">
                <a:solidFill>
                  <a:schemeClr val="tx1"/>
                </a:solidFill>
                <a:latin typeface="Arial" charset="0"/>
                <a:ea typeface="ＭＳ Ｐゴシック" charset="0"/>
                <a:cs typeface="Arial" charset="0"/>
              </a:rPr>
              <a:t>No wait, display buffers rotation, unlocked </a:t>
            </a:r>
            <a:r>
              <a:rPr lang="en-US" sz="1500" b="0" dirty="0" err="1">
                <a:solidFill>
                  <a:schemeClr val="tx1"/>
                </a:solidFill>
                <a:latin typeface="Arial" charset="0"/>
                <a:ea typeface="ＭＳ Ｐゴシック" charset="0"/>
                <a:cs typeface="Arial" charset="0"/>
              </a:rPr>
              <a:t>framerate</a:t>
            </a:r>
            <a:endParaRPr lang="en-US" sz="1500" b="0" dirty="0">
              <a:solidFill>
                <a:schemeClr val="tx1"/>
              </a:solidFill>
              <a:latin typeface="Arial" charset="0"/>
              <a:ea typeface="ＭＳ Ｐゴシック" charset="0"/>
              <a:cs typeface="Arial" charset="0"/>
            </a:endParaRPr>
          </a:p>
          <a:p>
            <a:r>
              <a:rPr lang="en-US" sz="1500" b="0" dirty="0">
                <a:solidFill>
                  <a:schemeClr val="tx1"/>
                </a:solidFill>
                <a:latin typeface="Arial" charset="0"/>
                <a:ea typeface="ＭＳ Ｐゴシック" charset="0"/>
                <a:cs typeface="Arial" charset="0"/>
              </a:rPr>
              <a:t>PPU,SPU,GPU payloads are sliding relatively to each other</a:t>
            </a:r>
          </a:p>
          <a:p>
            <a:endParaRPr lang="en-US" dirty="0"/>
          </a:p>
        </p:txBody>
      </p:sp>
      <p:sp>
        <p:nvSpPr>
          <p:cNvPr id="6" name="AutoShape 4"/>
          <p:cNvSpPr>
            <a:spLocks noChangeArrowheads="1"/>
          </p:cNvSpPr>
          <p:nvPr/>
        </p:nvSpPr>
        <p:spPr bwMode="auto">
          <a:xfrm>
            <a:off x="1679578" y="2068564"/>
            <a:ext cx="3048000" cy="342900"/>
          </a:xfrm>
          <a:prstGeom prst="roundRect">
            <a:avLst>
              <a:gd name="adj" fmla="val 16667"/>
            </a:avLst>
          </a:prstGeom>
          <a:solidFill>
            <a:schemeClr val="bg2"/>
          </a:solidFill>
          <a:ln w="9525">
            <a:solidFill>
              <a:schemeClr val="tx1"/>
            </a:solidFill>
            <a:round/>
            <a:headEnd/>
            <a:tailEnd/>
          </a:ln>
        </p:spPr>
        <p:txBody>
          <a:bodyPr wrap="none" lIns="68508" tIns="34258" rIns="68508" bIns="34258" anchor="ctr"/>
          <a:lstStyle/>
          <a:p>
            <a:endParaRPr lang="en-US" sz="1500">
              <a:cs typeface="ＭＳ Ｐゴシック" charset="0"/>
            </a:endParaRPr>
          </a:p>
        </p:txBody>
      </p:sp>
      <p:sp>
        <p:nvSpPr>
          <p:cNvPr id="7" name="AutoShape 5"/>
          <p:cNvSpPr>
            <a:spLocks noChangeArrowheads="1"/>
          </p:cNvSpPr>
          <p:nvPr/>
        </p:nvSpPr>
        <p:spPr bwMode="auto">
          <a:xfrm>
            <a:off x="4727579" y="2068564"/>
            <a:ext cx="3048000" cy="342900"/>
          </a:xfrm>
          <a:prstGeom prst="roundRect">
            <a:avLst>
              <a:gd name="adj" fmla="val 16667"/>
            </a:avLst>
          </a:prstGeom>
          <a:solidFill>
            <a:schemeClr val="accent1"/>
          </a:solidFill>
          <a:ln w="9525">
            <a:solidFill>
              <a:schemeClr val="tx1"/>
            </a:solidFill>
            <a:round/>
            <a:headEnd/>
            <a:tailEnd/>
          </a:ln>
        </p:spPr>
        <p:txBody>
          <a:bodyPr wrap="none" lIns="68508" tIns="34258" rIns="68508" bIns="34258" anchor="ctr"/>
          <a:lstStyle/>
          <a:p>
            <a:endParaRPr lang="en-US" sz="1500">
              <a:cs typeface="ＭＳ Ｐゴシック" charset="0"/>
            </a:endParaRPr>
          </a:p>
        </p:txBody>
      </p:sp>
      <p:sp>
        <p:nvSpPr>
          <p:cNvPr id="8" name="AutoShape 6"/>
          <p:cNvSpPr>
            <a:spLocks noChangeArrowheads="1"/>
          </p:cNvSpPr>
          <p:nvPr/>
        </p:nvSpPr>
        <p:spPr bwMode="auto">
          <a:xfrm>
            <a:off x="3432176" y="2754363"/>
            <a:ext cx="3048000" cy="344487"/>
          </a:xfrm>
          <a:prstGeom prst="roundRect">
            <a:avLst>
              <a:gd name="adj" fmla="val 16667"/>
            </a:avLst>
          </a:prstGeom>
          <a:solidFill>
            <a:schemeClr val="bg2"/>
          </a:solidFill>
          <a:ln w="9525">
            <a:solidFill>
              <a:schemeClr val="tx1"/>
            </a:solidFill>
            <a:round/>
            <a:headEnd/>
            <a:tailEnd/>
          </a:ln>
        </p:spPr>
        <p:txBody>
          <a:bodyPr wrap="none" lIns="68508" tIns="34258" rIns="68508" bIns="34258" anchor="ctr"/>
          <a:lstStyle/>
          <a:p>
            <a:endParaRPr lang="en-US" sz="1500">
              <a:cs typeface="ＭＳ Ｐゴシック" charset="0"/>
            </a:endParaRPr>
          </a:p>
        </p:txBody>
      </p:sp>
      <p:sp>
        <p:nvSpPr>
          <p:cNvPr id="9" name="AutoShape 7"/>
          <p:cNvSpPr>
            <a:spLocks noChangeArrowheads="1"/>
          </p:cNvSpPr>
          <p:nvPr/>
        </p:nvSpPr>
        <p:spPr bwMode="auto">
          <a:xfrm>
            <a:off x="6480177" y="2754363"/>
            <a:ext cx="3048000" cy="344487"/>
          </a:xfrm>
          <a:prstGeom prst="roundRect">
            <a:avLst>
              <a:gd name="adj" fmla="val 16667"/>
            </a:avLst>
          </a:prstGeom>
          <a:solidFill>
            <a:schemeClr val="accent1"/>
          </a:solidFill>
          <a:ln w="9525">
            <a:solidFill>
              <a:schemeClr val="tx1"/>
            </a:solidFill>
            <a:round/>
            <a:headEnd/>
            <a:tailEnd/>
          </a:ln>
        </p:spPr>
        <p:txBody>
          <a:bodyPr wrap="none" lIns="68508" tIns="34258" rIns="68508" bIns="34258" anchor="ctr"/>
          <a:lstStyle/>
          <a:p>
            <a:endParaRPr lang="en-US" sz="1500">
              <a:cs typeface="ＭＳ Ｐゴシック" charset="0"/>
            </a:endParaRPr>
          </a:p>
        </p:txBody>
      </p:sp>
      <p:sp>
        <p:nvSpPr>
          <p:cNvPr id="10" name="AutoShape 8"/>
          <p:cNvSpPr>
            <a:spLocks noChangeArrowheads="1"/>
          </p:cNvSpPr>
          <p:nvPr/>
        </p:nvSpPr>
        <p:spPr bwMode="auto">
          <a:xfrm>
            <a:off x="4879976" y="3440165"/>
            <a:ext cx="2752726" cy="342900"/>
          </a:xfrm>
          <a:prstGeom prst="roundRect">
            <a:avLst>
              <a:gd name="adj" fmla="val 16667"/>
            </a:avLst>
          </a:prstGeom>
          <a:solidFill>
            <a:schemeClr val="bg2"/>
          </a:solidFill>
          <a:ln w="9525">
            <a:solidFill>
              <a:schemeClr val="tx1"/>
            </a:solidFill>
            <a:round/>
            <a:headEnd/>
            <a:tailEnd/>
          </a:ln>
        </p:spPr>
        <p:txBody>
          <a:bodyPr wrap="none" lIns="68508" tIns="34258" rIns="68508" bIns="34258" anchor="ctr"/>
          <a:lstStyle/>
          <a:p>
            <a:endParaRPr lang="en-US" sz="1500">
              <a:cs typeface="ＭＳ Ｐゴシック" charset="0"/>
            </a:endParaRPr>
          </a:p>
        </p:txBody>
      </p:sp>
      <p:sp>
        <p:nvSpPr>
          <p:cNvPr id="11" name="AutoShape 9"/>
          <p:cNvSpPr>
            <a:spLocks noChangeArrowheads="1"/>
          </p:cNvSpPr>
          <p:nvPr/>
        </p:nvSpPr>
        <p:spPr bwMode="auto">
          <a:xfrm>
            <a:off x="7632718" y="3440165"/>
            <a:ext cx="1895475" cy="342900"/>
          </a:xfrm>
          <a:prstGeom prst="roundRect">
            <a:avLst>
              <a:gd name="adj" fmla="val 16667"/>
            </a:avLst>
          </a:prstGeom>
          <a:solidFill>
            <a:schemeClr val="accent1"/>
          </a:solidFill>
          <a:ln w="9525">
            <a:solidFill>
              <a:schemeClr val="tx1"/>
            </a:solidFill>
            <a:round/>
            <a:headEnd/>
            <a:tailEnd/>
          </a:ln>
        </p:spPr>
        <p:txBody>
          <a:bodyPr wrap="none" lIns="68508" tIns="34258" rIns="68508" bIns="34258" anchor="ctr"/>
          <a:lstStyle/>
          <a:p>
            <a:endParaRPr lang="en-US" sz="1500">
              <a:cs typeface="ＭＳ Ｐゴシック" charset="0"/>
            </a:endParaRPr>
          </a:p>
        </p:txBody>
      </p:sp>
      <p:sp>
        <p:nvSpPr>
          <p:cNvPr id="12" name="AutoShape 12"/>
          <p:cNvSpPr>
            <a:spLocks noChangeArrowheads="1"/>
          </p:cNvSpPr>
          <p:nvPr/>
        </p:nvSpPr>
        <p:spPr bwMode="auto">
          <a:xfrm>
            <a:off x="8053388" y="4125963"/>
            <a:ext cx="1474788" cy="342900"/>
          </a:xfrm>
          <a:prstGeom prst="roundRect">
            <a:avLst>
              <a:gd name="adj" fmla="val 16667"/>
            </a:avLst>
          </a:prstGeom>
          <a:solidFill>
            <a:schemeClr val="bg2"/>
          </a:solidFill>
          <a:ln w="9525">
            <a:solidFill>
              <a:schemeClr val="tx1"/>
            </a:solidFill>
            <a:round/>
            <a:headEnd/>
            <a:tailEnd/>
          </a:ln>
        </p:spPr>
        <p:txBody>
          <a:bodyPr wrap="none" lIns="68508" tIns="34258" rIns="68508" bIns="34258" anchor="ctr"/>
          <a:lstStyle/>
          <a:p>
            <a:endParaRPr lang="en-US" sz="1500">
              <a:cs typeface="ＭＳ Ｐゴシック" charset="0"/>
            </a:endParaRPr>
          </a:p>
        </p:txBody>
      </p:sp>
      <p:sp>
        <p:nvSpPr>
          <p:cNvPr id="13" name="Text Box 14"/>
          <p:cNvSpPr txBox="1">
            <a:spLocks noChangeArrowheads="1"/>
          </p:cNvSpPr>
          <p:nvPr/>
        </p:nvSpPr>
        <p:spPr bwMode="auto">
          <a:xfrm>
            <a:off x="7097714" y="3784654"/>
            <a:ext cx="524114" cy="288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08" tIns="34258" rIns="68508" bIns="34258">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t>FLIP</a:t>
            </a:r>
          </a:p>
        </p:txBody>
      </p:sp>
      <p:sp>
        <p:nvSpPr>
          <p:cNvPr id="14" name="Line 19"/>
          <p:cNvSpPr>
            <a:spLocks noChangeShapeType="1"/>
          </p:cNvSpPr>
          <p:nvPr/>
        </p:nvSpPr>
        <p:spPr bwMode="auto">
          <a:xfrm>
            <a:off x="8053388" y="1995538"/>
            <a:ext cx="0" cy="2600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68508" tIns="34258" rIns="68508" bIns="34258"/>
          <a:lstStyle/>
          <a:p>
            <a:endParaRPr lang="en-US"/>
          </a:p>
        </p:txBody>
      </p:sp>
      <p:sp>
        <p:nvSpPr>
          <p:cNvPr id="15" name="Text Box 27"/>
          <p:cNvSpPr txBox="1">
            <a:spLocks noChangeArrowheads="1"/>
          </p:cNvSpPr>
          <p:nvPr/>
        </p:nvSpPr>
        <p:spPr bwMode="auto">
          <a:xfrm>
            <a:off x="7662864" y="1679626"/>
            <a:ext cx="763460" cy="30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08" tIns="34258" rIns="68508" bIns="34258">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500"/>
              <a:t>VBlank</a:t>
            </a:r>
          </a:p>
        </p:txBody>
      </p:sp>
      <p:sp>
        <p:nvSpPr>
          <p:cNvPr id="16" name="Line 28"/>
          <p:cNvSpPr>
            <a:spLocks noChangeShapeType="1"/>
          </p:cNvSpPr>
          <p:nvPr/>
        </p:nvSpPr>
        <p:spPr bwMode="auto">
          <a:xfrm>
            <a:off x="7632700" y="3783063"/>
            <a:ext cx="0" cy="2857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68508" tIns="34258" rIns="68508" bIns="34258"/>
          <a:lstStyle/>
          <a:p>
            <a:endParaRPr lang="en-US"/>
          </a:p>
        </p:txBody>
      </p:sp>
      <p:sp>
        <p:nvSpPr>
          <p:cNvPr id="17" name="Line 30"/>
          <p:cNvSpPr>
            <a:spLocks noChangeShapeType="1"/>
          </p:cNvSpPr>
          <p:nvPr/>
        </p:nvSpPr>
        <p:spPr bwMode="auto">
          <a:xfrm>
            <a:off x="3203576" y="2411466"/>
            <a:ext cx="0" cy="342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68508" tIns="34258" rIns="68508" bIns="34258"/>
          <a:lstStyle/>
          <a:p>
            <a:endParaRPr lang="en-US"/>
          </a:p>
        </p:txBody>
      </p:sp>
      <p:sp>
        <p:nvSpPr>
          <p:cNvPr id="18" name="Text Box 31"/>
          <p:cNvSpPr txBox="1">
            <a:spLocks noChangeArrowheads="1"/>
          </p:cNvSpPr>
          <p:nvPr/>
        </p:nvSpPr>
        <p:spPr bwMode="auto">
          <a:xfrm>
            <a:off x="2136776" y="2406703"/>
            <a:ext cx="1066800" cy="288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08" tIns="34258" rIns="68508" bIns="34258">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t>Kick SPU</a:t>
            </a:r>
          </a:p>
        </p:txBody>
      </p:sp>
      <p:sp>
        <p:nvSpPr>
          <p:cNvPr id="19" name="Line 33"/>
          <p:cNvSpPr>
            <a:spLocks noChangeShapeType="1"/>
          </p:cNvSpPr>
          <p:nvPr/>
        </p:nvSpPr>
        <p:spPr bwMode="auto">
          <a:xfrm>
            <a:off x="4575176" y="3098867"/>
            <a:ext cx="0" cy="3413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68508" tIns="34258" rIns="68508" bIns="34258"/>
          <a:lstStyle/>
          <a:p>
            <a:endParaRPr lang="en-US"/>
          </a:p>
        </p:txBody>
      </p:sp>
      <p:sp>
        <p:nvSpPr>
          <p:cNvPr id="20" name="Text Box 35"/>
          <p:cNvSpPr txBox="1">
            <a:spLocks noChangeArrowheads="1"/>
          </p:cNvSpPr>
          <p:nvPr/>
        </p:nvSpPr>
        <p:spPr bwMode="auto">
          <a:xfrm>
            <a:off x="3494088" y="3102025"/>
            <a:ext cx="106838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08" tIns="34258" rIns="68508" bIns="34258">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t>Kick GPU</a:t>
            </a:r>
          </a:p>
        </p:txBody>
      </p:sp>
      <p:sp>
        <p:nvSpPr>
          <p:cNvPr id="21" name="Text Box 37"/>
          <p:cNvSpPr txBox="1">
            <a:spLocks noChangeArrowheads="1"/>
          </p:cNvSpPr>
          <p:nvPr/>
        </p:nvSpPr>
        <p:spPr bwMode="auto">
          <a:xfrm>
            <a:off x="1706568" y="2090788"/>
            <a:ext cx="1337160" cy="30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08" tIns="34258" rIns="68508" bIns="34258">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500"/>
              <a:t>PPU Frame 1</a:t>
            </a:r>
          </a:p>
        </p:txBody>
      </p:sp>
      <p:sp>
        <p:nvSpPr>
          <p:cNvPr id="22" name="Text Box 38"/>
          <p:cNvSpPr txBox="1">
            <a:spLocks noChangeArrowheads="1"/>
          </p:cNvSpPr>
          <p:nvPr/>
        </p:nvSpPr>
        <p:spPr bwMode="auto">
          <a:xfrm>
            <a:off x="4727592" y="2090788"/>
            <a:ext cx="877441" cy="30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08" tIns="34258" rIns="68508" bIns="34258">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500" dirty="0"/>
              <a:t>Frame 2</a:t>
            </a:r>
          </a:p>
        </p:txBody>
      </p:sp>
      <p:cxnSp>
        <p:nvCxnSpPr>
          <p:cNvPr id="23" name="Straight Arrow Connector 22"/>
          <p:cNvCxnSpPr>
            <a:cxnSpLocks noChangeShapeType="1"/>
          </p:cNvCxnSpPr>
          <p:nvPr/>
        </p:nvCxnSpPr>
        <p:spPr bwMode="auto">
          <a:xfrm>
            <a:off x="1020763" y="4595863"/>
            <a:ext cx="8143875" cy="1587"/>
          </a:xfrm>
          <a:prstGeom prst="straightConnector1">
            <a:avLst/>
          </a:prstGeom>
          <a:noFill/>
          <a:ln w="25400">
            <a:solidFill>
              <a:schemeClr val="accent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4" name="TextBox 43"/>
          <p:cNvSpPr txBox="1">
            <a:spLocks noChangeArrowheads="1"/>
          </p:cNvSpPr>
          <p:nvPr/>
        </p:nvSpPr>
        <p:spPr bwMode="auto">
          <a:xfrm>
            <a:off x="1020766" y="2068565"/>
            <a:ext cx="589232" cy="32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8" tIns="45670" rIns="91338" bIns="4567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500"/>
              <a:t>PPU</a:t>
            </a:r>
          </a:p>
        </p:txBody>
      </p:sp>
      <p:sp>
        <p:nvSpPr>
          <p:cNvPr id="25" name="TextBox 44"/>
          <p:cNvSpPr txBox="1">
            <a:spLocks noChangeArrowheads="1"/>
          </p:cNvSpPr>
          <p:nvPr/>
        </p:nvSpPr>
        <p:spPr bwMode="auto">
          <a:xfrm>
            <a:off x="1020766" y="2746426"/>
            <a:ext cx="589232" cy="32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8" tIns="45670" rIns="91338" bIns="4567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500" dirty="0"/>
              <a:t>SPU</a:t>
            </a:r>
          </a:p>
        </p:txBody>
      </p:sp>
      <p:sp>
        <p:nvSpPr>
          <p:cNvPr id="26" name="TextBox 45"/>
          <p:cNvSpPr txBox="1">
            <a:spLocks noChangeArrowheads="1"/>
          </p:cNvSpPr>
          <p:nvPr/>
        </p:nvSpPr>
        <p:spPr bwMode="auto">
          <a:xfrm>
            <a:off x="1041404" y="3414765"/>
            <a:ext cx="612028" cy="32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8" tIns="45670" rIns="91338" bIns="4567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500"/>
              <a:t>GPU</a:t>
            </a:r>
          </a:p>
        </p:txBody>
      </p:sp>
      <p:sp>
        <p:nvSpPr>
          <p:cNvPr id="27" name="TextBox 46"/>
          <p:cNvSpPr txBox="1">
            <a:spLocks noChangeArrowheads="1"/>
          </p:cNvSpPr>
          <p:nvPr/>
        </p:nvSpPr>
        <p:spPr bwMode="auto">
          <a:xfrm>
            <a:off x="1041418" y="4046589"/>
            <a:ext cx="779199" cy="32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8" tIns="45670" rIns="91338" bIns="4567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500"/>
              <a:t>Output</a:t>
            </a:r>
          </a:p>
        </p:txBody>
      </p:sp>
      <p:sp>
        <p:nvSpPr>
          <p:cNvPr id="28" name="TextBox 47"/>
          <p:cNvSpPr txBox="1">
            <a:spLocks noChangeArrowheads="1"/>
          </p:cNvSpPr>
          <p:nvPr/>
        </p:nvSpPr>
        <p:spPr bwMode="auto">
          <a:xfrm>
            <a:off x="8753491" y="4597450"/>
            <a:ext cx="558837" cy="32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8" tIns="45670" rIns="91338" bIns="4567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500"/>
              <a:t>time</a:t>
            </a:r>
          </a:p>
        </p:txBody>
      </p:sp>
      <p:cxnSp>
        <p:nvCxnSpPr>
          <p:cNvPr id="29" name="Straight Connector 28"/>
          <p:cNvCxnSpPr>
            <a:cxnSpLocks noChangeShapeType="1"/>
          </p:cNvCxnSpPr>
          <p:nvPr/>
        </p:nvCxnSpPr>
        <p:spPr bwMode="auto">
          <a:xfrm>
            <a:off x="985838" y="2682926"/>
            <a:ext cx="8689976" cy="0"/>
          </a:xfrm>
          <a:prstGeom prst="line">
            <a:avLst/>
          </a:prstGeom>
          <a:noFill/>
          <a:ln w="12700">
            <a:solidFill>
              <a:schemeClr val="accent1"/>
            </a:solidFill>
            <a:prstDash val="sysDot"/>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0" name="Straight Connector 29"/>
          <p:cNvCxnSpPr>
            <a:cxnSpLocks noChangeShapeType="1"/>
          </p:cNvCxnSpPr>
          <p:nvPr/>
        </p:nvCxnSpPr>
        <p:spPr bwMode="auto">
          <a:xfrm>
            <a:off x="985838" y="3360788"/>
            <a:ext cx="8689976" cy="0"/>
          </a:xfrm>
          <a:prstGeom prst="line">
            <a:avLst/>
          </a:prstGeom>
          <a:noFill/>
          <a:ln w="12700">
            <a:solidFill>
              <a:schemeClr val="accent1"/>
            </a:solidFill>
            <a:prstDash val="sysDot"/>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1" name="Straight Connector 30"/>
          <p:cNvCxnSpPr>
            <a:cxnSpLocks noChangeShapeType="1"/>
          </p:cNvCxnSpPr>
          <p:nvPr/>
        </p:nvCxnSpPr>
        <p:spPr bwMode="auto">
          <a:xfrm>
            <a:off x="993776" y="4037063"/>
            <a:ext cx="8691562" cy="0"/>
          </a:xfrm>
          <a:prstGeom prst="line">
            <a:avLst/>
          </a:prstGeom>
          <a:noFill/>
          <a:ln w="12700">
            <a:solidFill>
              <a:schemeClr val="accent1"/>
            </a:solidFill>
            <a:prstDash val="sysDot"/>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2" name="Text Box 37"/>
          <p:cNvSpPr txBox="1">
            <a:spLocks noChangeArrowheads="1"/>
          </p:cNvSpPr>
          <p:nvPr/>
        </p:nvSpPr>
        <p:spPr bwMode="auto">
          <a:xfrm>
            <a:off x="3494089" y="2773413"/>
            <a:ext cx="1337160" cy="30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08" tIns="34258" rIns="68508" bIns="34258">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500" dirty="0"/>
              <a:t>SPU Frame 1</a:t>
            </a:r>
          </a:p>
        </p:txBody>
      </p:sp>
      <p:sp>
        <p:nvSpPr>
          <p:cNvPr id="33" name="Text Box 37"/>
          <p:cNvSpPr txBox="1">
            <a:spLocks noChangeArrowheads="1"/>
          </p:cNvSpPr>
          <p:nvPr/>
        </p:nvSpPr>
        <p:spPr bwMode="auto">
          <a:xfrm>
            <a:off x="4940305" y="3468738"/>
            <a:ext cx="1359956" cy="30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08" tIns="34258" rIns="68508" bIns="34258">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500" dirty="0"/>
              <a:t>GPU Frame 1</a:t>
            </a:r>
          </a:p>
        </p:txBody>
      </p:sp>
      <p:sp>
        <p:nvSpPr>
          <p:cNvPr id="34" name="Text Box 37"/>
          <p:cNvSpPr txBox="1">
            <a:spLocks noChangeArrowheads="1"/>
          </p:cNvSpPr>
          <p:nvPr/>
        </p:nvSpPr>
        <p:spPr bwMode="auto">
          <a:xfrm>
            <a:off x="8001003" y="4154538"/>
            <a:ext cx="1527128" cy="30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08" tIns="34258" rIns="68508" bIns="34258">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500"/>
              <a:t>Output Frame 1</a:t>
            </a:r>
          </a:p>
        </p:txBody>
      </p:sp>
      <p:cxnSp>
        <p:nvCxnSpPr>
          <p:cNvPr id="35" name="Straight Connector 34"/>
          <p:cNvCxnSpPr>
            <a:cxnSpLocks noChangeShapeType="1"/>
          </p:cNvCxnSpPr>
          <p:nvPr/>
        </p:nvCxnSpPr>
        <p:spPr bwMode="auto">
          <a:xfrm>
            <a:off x="985838" y="1995538"/>
            <a:ext cx="8689976" cy="0"/>
          </a:xfrm>
          <a:prstGeom prst="line">
            <a:avLst/>
          </a:prstGeom>
          <a:noFill/>
          <a:ln w="12700">
            <a:solidFill>
              <a:schemeClr val="accent1"/>
            </a:solidFill>
            <a:prstDash val="sysDot"/>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6" name="Text Box 37"/>
          <p:cNvSpPr txBox="1">
            <a:spLocks noChangeArrowheads="1"/>
          </p:cNvSpPr>
          <p:nvPr/>
        </p:nvSpPr>
        <p:spPr bwMode="auto">
          <a:xfrm>
            <a:off x="6512930" y="2769184"/>
            <a:ext cx="1337160" cy="30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08" tIns="34258" rIns="68508" bIns="34258">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500" dirty="0"/>
              <a:t>SPU Frame 2</a:t>
            </a:r>
          </a:p>
        </p:txBody>
      </p:sp>
      <p:sp>
        <p:nvSpPr>
          <p:cNvPr id="37" name="Text Box 37"/>
          <p:cNvSpPr txBox="1">
            <a:spLocks noChangeArrowheads="1"/>
          </p:cNvSpPr>
          <p:nvPr/>
        </p:nvSpPr>
        <p:spPr bwMode="auto">
          <a:xfrm>
            <a:off x="8106929" y="3472462"/>
            <a:ext cx="1359956" cy="30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08" tIns="34258" rIns="68508" bIns="34258">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500" dirty="0"/>
              <a:t>GPU Frame 2</a:t>
            </a:r>
          </a:p>
        </p:txBody>
      </p:sp>
    </p:spTree>
    <p:extLst>
      <p:ext uri="{BB962C8B-B14F-4D97-AF65-F5344CB8AC3E}">
        <p14:creationId xmlns:p14="http://schemas.microsoft.com/office/powerpoint/2010/main" val="23104525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SPUs used as GPU coprocessors</a:t>
            </a:r>
            <a:endParaRPr lang="en-US" dirty="0"/>
          </a:p>
        </p:txBody>
      </p:sp>
      <p:sp>
        <p:nvSpPr>
          <p:cNvPr id="3" name="Content Placeholder 2"/>
          <p:cNvSpPr>
            <a:spLocks noGrp="1"/>
          </p:cNvSpPr>
          <p:nvPr>
            <p:ph idx="1"/>
          </p:nvPr>
        </p:nvSpPr>
        <p:spPr>
          <a:xfrm>
            <a:off x="541338" y="1124735"/>
            <a:ext cx="9753600" cy="4051300"/>
          </a:xfrm>
        </p:spPr>
        <p:txBody>
          <a:bodyPr/>
          <a:lstStyle/>
          <a:p>
            <a:endParaRPr lang="en-US" dirty="0" smtClean="0">
              <a:latin typeface="Arial" charset="0"/>
              <a:ea typeface="ＭＳ Ｐゴシック" charset="0"/>
              <a:cs typeface="Arial" charset="0"/>
            </a:endParaRPr>
          </a:p>
          <a:p>
            <a:endParaRPr lang="en-US" dirty="0">
              <a:latin typeface="Arial" charset="0"/>
              <a:ea typeface="ＭＳ Ｐゴシック" charset="0"/>
              <a:cs typeface="Arial" charset="0"/>
            </a:endParaRPr>
          </a:p>
          <a:p>
            <a:endParaRPr lang="en-US" dirty="0" smtClean="0">
              <a:latin typeface="Arial" charset="0"/>
              <a:ea typeface="ＭＳ Ｐゴシック" charset="0"/>
              <a:cs typeface="Arial" charset="0"/>
            </a:endParaRPr>
          </a:p>
          <a:p>
            <a:endParaRPr lang="en-US" dirty="0" smtClean="0">
              <a:latin typeface="Arial" charset="0"/>
              <a:ea typeface="ＭＳ Ｐゴシック" charset="0"/>
              <a:cs typeface="Arial" charset="0"/>
            </a:endParaRPr>
          </a:p>
          <a:p>
            <a:r>
              <a:rPr lang="en-US" dirty="0" smtClean="0">
                <a:latin typeface="Arial" charset="0"/>
                <a:ea typeface="ＭＳ Ｐゴシック" charset="0"/>
                <a:cs typeface="Arial" charset="0"/>
              </a:rPr>
              <a:t>PS3 </a:t>
            </a:r>
            <a:r>
              <a:rPr lang="en-US" dirty="0">
                <a:latin typeface="Arial" charset="0"/>
                <a:ea typeface="ＭＳ Ｐゴシック" charset="0"/>
                <a:cs typeface="Arial" charset="0"/>
              </a:rPr>
              <a:t>specific </a:t>
            </a:r>
            <a:r>
              <a:rPr lang="en-US" dirty="0" smtClean="0">
                <a:latin typeface="Arial" charset="0"/>
                <a:ea typeface="ＭＳ Ｐゴシック" charset="0"/>
                <a:cs typeface="Arial" charset="0"/>
              </a:rPr>
              <a:t>synchronization</a:t>
            </a:r>
            <a:endParaRPr lang="en-US" dirty="0">
              <a:latin typeface="Arial" charset="0"/>
              <a:ea typeface="ＭＳ Ｐゴシック" charset="0"/>
              <a:cs typeface="Arial" charset="0"/>
            </a:endParaRPr>
          </a:p>
          <a:p>
            <a:pPr lvl="1"/>
            <a:r>
              <a:rPr lang="en-US" dirty="0">
                <a:latin typeface="Arial" charset="0"/>
                <a:ea typeface="ＭＳ Ｐゴシック" charset="0"/>
                <a:cs typeface="Arial" charset="0"/>
              </a:rPr>
              <a:t>SPU MLAA task waits for GPU trigger</a:t>
            </a:r>
          </a:p>
          <a:p>
            <a:pPr lvl="2"/>
            <a:r>
              <a:rPr lang="en-US" dirty="0">
                <a:latin typeface="Arial" charset="0"/>
                <a:ea typeface="ＭＳ Ｐゴシック" charset="0"/>
                <a:cs typeface="Arial" charset="0"/>
              </a:rPr>
              <a:t>Set to high priority, will start immediately</a:t>
            </a:r>
          </a:p>
          <a:p>
            <a:pPr lvl="1"/>
            <a:r>
              <a:rPr lang="en-US" dirty="0">
                <a:latin typeface="Arial" charset="0"/>
                <a:ea typeface="ＭＳ Ｐゴシック" charset="0"/>
                <a:cs typeface="Arial" charset="0"/>
              </a:rPr>
              <a:t>GPU copy frame buffer to main memory then triggers SPU</a:t>
            </a:r>
          </a:p>
          <a:p>
            <a:pPr lvl="2"/>
            <a:r>
              <a:rPr lang="en-US" dirty="0">
                <a:latin typeface="Arial" charset="0"/>
                <a:ea typeface="ＭＳ Ｐゴシック" charset="0"/>
                <a:cs typeface="Arial" charset="0"/>
              </a:rPr>
              <a:t>SPU MLAA starts while GPU starts rendering next frame</a:t>
            </a:r>
          </a:p>
          <a:p>
            <a:pPr lvl="1"/>
            <a:r>
              <a:rPr lang="en-US" dirty="0">
                <a:latin typeface="Arial" charset="0"/>
                <a:ea typeface="ＭＳ Ｐゴシック" charset="0"/>
                <a:cs typeface="Arial" charset="0"/>
              </a:rPr>
              <a:t>GPU waits on semaphore</a:t>
            </a:r>
          </a:p>
          <a:p>
            <a:pPr lvl="2"/>
            <a:r>
              <a:rPr lang="en-US" dirty="0">
                <a:latin typeface="Arial" charset="0"/>
                <a:ea typeface="ＭＳ Ｐゴシック" charset="0"/>
                <a:cs typeface="Arial" charset="0"/>
              </a:rPr>
              <a:t>Around 6 </a:t>
            </a:r>
            <a:r>
              <a:rPr lang="en-US" dirty="0" err="1">
                <a:latin typeface="Arial" charset="0"/>
                <a:ea typeface="ＭＳ Ｐゴシック" charset="0"/>
                <a:cs typeface="Arial" charset="0"/>
              </a:rPr>
              <a:t>ms</a:t>
            </a:r>
            <a:r>
              <a:rPr lang="en-US" dirty="0">
                <a:latin typeface="Arial" charset="0"/>
                <a:ea typeface="ＭＳ Ｐゴシック" charset="0"/>
                <a:cs typeface="Arial" charset="0"/>
              </a:rPr>
              <a:t> into the next frame</a:t>
            </a:r>
          </a:p>
          <a:p>
            <a:pPr lvl="1"/>
            <a:r>
              <a:rPr lang="en-US" dirty="0">
                <a:latin typeface="Arial" charset="0"/>
                <a:ea typeface="ＭＳ Ｐゴシック" charset="0"/>
                <a:cs typeface="Arial" charset="0"/>
              </a:rPr>
              <a:t>SPU releases semaphore when MLAA is done</a:t>
            </a:r>
          </a:p>
          <a:p>
            <a:pPr lvl="2"/>
            <a:r>
              <a:rPr lang="en-US" dirty="0">
                <a:latin typeface="Arial" charset="0"/>
                <a:ea typeface="ＭＳ Ｐゴシック" charset="0"/>
                <a:cs typeface="Arial" charset="0"/>
              </a:rPr>
              <a:t>In practice the GPU never waits, just a safety for unusual frames (ex: boot time)</a:t>
            </a:r>
          </a:p>
          <a:p>
            <a:pPr lvl="2"/>
            <a:endParaRPr lang="en-US" sz="1200" dirty="0">
              <a:latin typeface="Arial" charset="0"/>
              <a:ea typeface="ＭＳ Ｐゴシック" charset="0"/>
              <a:cs typeface="Arial" charset="0"/>
            </a:endParaRPr>
          </a:p>
          <a:p>
            <a:endParaRPr lang="en-US" dirty="0" smtClean="0">
              <a:latin typeface="Arial" charset="0"/>
              <a:ea typeface="ＭＳ Ｐゴシック" charset="0"/>
              <a:cs typeface="Arial" charset="0"/>
            </a:endParaRPr>
          </a:p>
          <a:p>
            <a:endParaRPr lang="en-US" dirty="0">
              <a:latin typeface="Arial" charset="0"/>
              <a:ea typeface="ＭＳ Ｐゴシック" charset="0"/>
              <a:cs typeface="Arial" charset="0"/>
            </a:endParaRPr>
          </a:p>
          <a:p>
            <a:endParaRPr lang="en-US" dirty="0"/>
          </a:p>
        </p:txBody>
      </p:sp>
      <p:sp>
        <p:nvSpPr>
          <p:cNvPr id="4" name="AutoShape 6"/>
          <p:cNvSpPr>
            <a:spLocks noChangeArrowheads="1"/>
          </p:cNvSpPr>
          <p:nvPr/>
        </p:nvSpPr>
        <p:spPr bwMode="auto">
          <a:xfrm>
            <a:off x="2729463" y="1161495"/>
            <a:ext cx="2059012" cy="330200"/>
          </a:xfrm>
          <a:prstGeom prst="roundRect">
            <a:avLst>
              <a:gd name="adj" fmla="val 16667"/>
            </a:avLst>
          </a:prstGeom>
          <a:solidFill>
            <a:schemeClr val="bg2"/>
          </a:solidFill>
          <a:ln w="9525">
            <a:solidFill>
              <a:schemeClr val="tx1"/>
            </a:solidFill>
            <a:round/>
            <a:headEnd/>
            <a:tailEnd/>
          </a:ln>
        </p:spPr>
        <p:txBody>
          <a:bodyPr wrap="none" lIns="68508" tIns="34258" rIns="68508" bIns="34258" anchor="ctr"/>
          <a:lstStyle/>
          <a:p>
            <a:endParaRPr lang="en-US" sz="1500" dirty="0">
              <a:cs typeface="ＭＳ Ｐゴシック" charset="0"/>
            </a:endParaRPr>
          </a:p>
        </p:txBody>
      </p:sp>
      <p:sp>
        <p:nvSpPr>
          <p:cNvPr id="5" name="AutoShape 7"/>
          <p:cNvSpPr>
            <a:spLocks noChangeArrowheads="1"/>
          </p:cNvSpPr>
          <p:nvPr/>
        </p:nvSpPr>
        <p:spPr bwMode="auto">
          <a:xfrm>
            <a:off x="4788472" y="1161495"/>
            <a:ext cx="1906803" cy="330200"/>
          </a:xfrm>
          <a:prstGeom prst="roundRect">
            <a:avLst>
              <a:gd name="adj" fmla="val 16667"/>
            </a:avLst>
          </a:prstGeom>
          <a:solidFill>
            <a:schemeClr val="accent1"/>
          </a:solidFill>
          <a:ln w="9525">
            <a:solidFill>
              <a:schemeClr val="tx1"/>
            </a:solidFill>
            <a:round/>
            <a:headEnd/>
            <a:tailEnd/>
          </a:ln>
        </p:spPr>
        <p:txBody>
          <a:bodyPr wrap="none" lIns="68508" tIns="34258" rIns="68508" bIns="34258" anchor="ctr"/>
          <a:lstStyle/>
          <a:p>
            <a:endParaRPr lang="en-US" sz="1500">
              <a:cs typeface="ＭＳ Ｐゴシック" charset="0"/>
            </a:endParaRPr>
          </a:p>
        </p:txBody>
      </p:sp>
      <p:sp>
        <p:nvSpPr>
          <p:cNvPr id="6" name="AutoShape 8"/>
          <p:cNvSpPr>
            <a:spLocks noChangeArrowheads="1"/>
          </p:cNvSpPr>
          <p:nvPr/>
        </p:nvSpPr>
        <p:spPr bwMode="auto">
          <a:xfrm>
            <a:off x="3221343" y="1847295"/>
            <a:ext cx="508097" cy="312736"/>
          </a:xfrm>
          <a:prstGeom prst="roundRect">
            <a:avLst>
              <a:gd name="adj" fmla="val 16667"/>
            </a:avLst>
          </a:prstGeom>
          <a:solidFill>
            <a:schemeClr val="bg2"/>
          </a:solidFill>
          <a:ln w="9525">
            <a:solidFill>
              <a:schemeClr val="tx1"/>
            </a:solidFill>
            <a:round/>
            <a:headEnd/>
            <a:tailEnd/>
          </a:ln>
        </p:spPr>
        <p:txBody>
          <a:bodyPr wrap="none" lIns="68508" tIns="34258" rIns="68508" bIns="34258" anchor="ctr"/>
          <a:lstStyle/>
          <a:p>
            <a:endParaRPr lang="en-US" sz="1500">
              <a:cs typeface="ＭＳ Ｐゴシック" charset="0"/>
            </a:endParaRPr>
          </a:p>
        </p:txBody>
      </p:sp>
      <p:sp>
        <p:nvSpPr>
          <p:cNvPr id="7" name="AutoShape 9"/>
          <p:cNvSpPr>
            <a:spLocks noChangeArrowheads="1"/>
          </p:cNvSpPr>
          <p:nvPr/>
        </p:nvSpPr>
        <p:spPr bwMode="auto">
          <a:xfrm>
            <a:off x="5559064" y="1847295"/>
            <a:ext cx="708400" cy="312736"/>
          </a:xfrm>
          <a:prstGeom prst="roundRect">
            <a:avLst>
              <a:gd name="adj" fmla="val 16667"/>
            </a:avLst>
          </a:prstGeom>
          <a:solidFill>
            <a:schemeClr val="accent1"/>
          </a:solidFill>
          <a:ln w="9525">
            <a:solidFill>
              <a:schemeClr val="tx1"/>
            </a:solidFill>
            <a:round/>
            <a:headEnd/>
            <a:tailEnd/>
          </a:ln>
        </p:spPr>
        <p:txBody>
          <a:bodyPr wrap="none" lIns="68508" tIns="34258" rIns="68508" bIns="34258" anchor="ctr"/>
          <a:lstStyle/>
          <a:p>
            <a:endParaRPr lang="en-US" sz="1500" dirty="0">
              <a:cs typeface="ＭＳ Ｐゴシック" charset="0"/>
            </a:endParaRPr>
          </a:p>
        </p:txBody>
      </p:sp>
      <p:sp>
        <p:nvSpPr>
          <p:cNvPr id="8" name="Text Box 14"/>
          <p:cNvSpPr txBox="1">
            <a:spLocks noChangeArrowheads="1"/>
          </p:cNvSpPr>
          <p:nvPr/>
        </p:nvSpPr>
        <p:spPr bwMode="auto">
          <a:xfrm>
            <a:off x="6421408" y="2191783"/>
            <a:ext cx="431030" cy="288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08" tIns="34258" rIns="68508" bIns="34258">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dirty="0"/>
              <a:t>Flip</a:t>
            </a:r>
          </a:p>
        </p:txBody>
      </p:sp>
      <p:sp>
        <p:nvSpPr>
          <p:cNvPr id="9" name="Line 28"/>
          <p:cNvSpPr>
            <a:spLocks noChangeShapeType="1"/>
          </p:cNvSpPr>
          <p:nvPr/>
        </p:nvSpPr>
        <p:spPr bwMode="auto">
          <a:xfrm flipH="1">
            <a:off x="6886836" y="2191782"/>
            <a:ext cx="0" cy="2847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68508" tIns="34258" rIns="68508" bIns="34258"/>
          <a:lstStyle/>
          <a:p>
            <a:endParaRPr lang="en-US"/>
          </a:p>
        </p:txBody>
      </p:sp>
      <p:sp>
        <p:nvSpPr>
          <p:cNvPr id="10" name="Line 33"/>
          <p:cNvSpPr>
            <a:spLocks noChangeShapeType="1"/>
          </p:cNvSpPr>
          <p:nvPr/>
        </p:nvSpPr>
        <p:spPr bwMode="auto">
          <a:xfrm>
            <a:off x="3036527" y="1505998"/>
            <a:ext cx="0" cy="3413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68508" tIns="34258" rIns="68508" bIns="34258"/>
          <a:lstStyle/>
          <a:p>
            <a:endParaRPr lang="en-US"/>
          </a:p>
        </p:txBody>
      </p:sp>
      <p:sp>
        <p:nvSpPr>
          <p:cNvPr id="11" name="Text Box 35"/>
          <p:cNvSpPr txBox="1">
            <a:spLocks noChangeArrowheads="1"/>
          </p:cNvSpPr>
          <p:nvPr/>
        </p:nvSpPr>
        <p:spPr bwMode="auto">
          <a:xfrm>
            <a:off x="1955439" y="1509157"/>
            <a:ext cx="106838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08" tIns="34258" rIns="68508" bIns="34258">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dirty="0"/>
              <a:t>Kick GPU</a:t>
            </a:r>
          </a:p>
        </p:txBody>
      </p:sp>
      <p:sp>
        <p:nvSpPr>
          <p:cNvPr id="12" name="TextBox 44"/>
          <p:cNvSpPr txBox="1">
            <a:spLocks noChangeArrowheads="1"/>
          </p:cNvSpPr>
          <p:nvPr/>
        </p:nvSpPr>
        <p:spPr bwMode="auto">
          <a:xfrm>
            <a:off x="757216" y="1143040"/>
            <a:ext cx="589232" cy="32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8" tIns="45670" rIns="91338" bIns="4567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500" dirty="0"/>
              <a:t>SPU</a:t>
            </a:r>
          </a:p>
        </p:txBody>
      </p:sp>
      <p:sp>
        <p:nvSpPr>
          <p:cNvPr id="13" name="TextBox 45"/>
          <p:cNvSpPr txBox="1">
            <a:spLocks noChangeArrowheads="1"/>
          </p:cNvSpPr>
          <p:nvPr/>
        </p:nvSpPr>
        <p:spPr bwMode="auto">
          <a:xfrm>
            <a:off x="757217" y="1836986"/>
            <a:ext cx="612028" cy="32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8" tIns="45670" rIns="91338" bIns="4567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500" dirty="0"/>
              <a:t>GPU</a:t>
            </a:r>
          </a:p>
        </p:txBody>
      </p:sp>
      <p:sp>
        <p:nvSpPr>
          <p:cNvPr id="22" name="Line 33"/>
          <p:cNvSpPr>
            <a:spLocks noChangeShapeType="1"/>
          </p:cNvSpPr>
          <p:nvPr/>
        </p:nvSpPr>
        <p:spPr bwMode="auto">
          <a:xfrm flipH="1" flipV="1">
            <a:off x="5559065" y="1509157"/>
            <a:ext cx="0" cy="2857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68508" tIns="34258" rIns="68508" bIns="34258"/>
          <a:lstStyle/>
          <a:p>
            <a:endParaRPr lang="en-US"/>
          </a:p>
        </p:txBody>
      </p:sp>
      <p:sp>
        <p:nvSpPr>
          <p:cNvPr id="23" name="Line 33"/>
          <p:cNvSpPr>
            <a:spLocks noChangeShapeType="1"/>
          </p:cNvSpPr>
          <p:nvPr/>
        </p:nvSpPr>
        <p:spPr bwMode="auto">
          <a:xfrm>
            <a:off x="6109206" y="1505998"/>
            <a:ext cx="0" cy="3413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68508" tIns="34258" rIns="68508" bIns="34258"/>
          <a:lstStyle/>
          <a:p>
            <a:endParaRPr lang="en-US"/>
          </a:p>
        </p:txBody>
      </p:sp>
      <p:sp>
        <p:nvSpPr>
          <p:cNvPr id="24" name="AutoShape 9"/>
          <p:cNvSpPr>
            <a:spLocks noChangeArrowheads="1"/>
          </p:cNvSpPr>
          <p:nvPr/>
        </p:nvSpPr>
        <p:spPr bwMode="auto">
          <a:xfrm>
            <a:off x="3729427" y="1847295"/>
            <a:ext cx="693428" cy="312736"/>
          </a:xfrm>
          <a:prstGeom prst="roundRect">
            <a:avLst>
              <a:gd name="adj" fmla="val 16667"/>
            </a:avLst>
          </a:prstGeom>
          <a:solidFill>
            <a:schemeClr val="tx2"/>
          </a:solidFill>
          <a:ln w="9525">
            <a:solidFill>
              <a:schemeClr val="tx1"/>
            </a:solidFill>
            <a:round/>
            <a:headEnd/>
            <a:tailEnd/>
          </a:ln>
        </p:spPr>
        <p:txBody>
          <a:bodyPr wrap="none" lIns="68508" tIns="34258" rIns="68508" bIns="34258" anchor="ctr"/>
          <a:lstStyle/>
          <a:p>
            <a:endParaRPr lang="en-US" sz="1500" dirty="0">
              <a:cs typeface="ＭＳ Ｐゴシック" charset="0"/>
            </a:endParaRPr>
          </a:p>
        </p:txBody>
      </p:sp>
      <p:sp>
        <p:nvSpPr>
          <p:cNvPr id="26" name="AutoShape 8"/>
          <p:cNvSpPr>
            <a:spLocks noChangeArrowheads="1"/>
          </p:cNvSpPr>
          <p:nvPr/>
        </p:nvSpPr>
        <p:spPr bwMode="auto">
          <a:xfrm>
            <a:off x="4422868" y="1847295"/>
            <a:ext cx="1136213" cy="312736"/>
          </a:xfrm>
          <a:prstGeom prst="roundRect">
            <a:avLst>
              <a:gd name="adj" fmla="val 16667"/>
            </a:avLst>
          </a:prstGeom>
          <a:solidFill>
            <a:schemeClr val="bg2"/>
          </a:solidFill>
          <a:ln w="9525">
            <a:solidFill>
              <a:schemeClr val="tx1"/>
            </a:solidFill>
            <a:round/>
            <a:headEnd/>
            <a:tailEnd/>
          </a:ln>
        </p:spPr>
        <p:txBody>
          <a:bodyPr wrap="none" lIns="68508" tIns="34258" rIns="68508" bIns="34258" anchor="ctr"/>
          <a:lstStyle/>
          <a:p>
            <a:endParaRPr lang="en-US" sz="1500">
              <a:cs typeface="ＭＳ Ｐゴシック" charset="0"/>
            </a:endParaRPr>
          </a:p>
        </p:txBody>
      </p:sp>
      <p:sp>
        <p:nvSpPr>
          <p:cNvPr id="27" name="AutoShape 9"/>
          <p:cNvSpPr>
            <a:spLocks noChangeArrowheads="1"/>
          </p:cNvSpPr>
          <p:nvPr/>
        </p:nvSpPr>
        <p:spPr bwMode="auto">
          <a:xfrm>
            <a:off x="6891152" y="1847295"/>
            <a:ext cx="824828" cy="312736"/>
          </a:xfrm>
          <a:prstGeom prst="roundRect">
            <a:avLst>
              <a:gd name="adj" fmla="val 16667"/>
            </a:avLst>
          </a:prstGeom>
          <a:solidFill>
            <a:schemeClr val="accent1"/>
          </a:solidFill>
          <a:ln w="9525">
            <a:solidFill>
              <a:schemeClr val="tx1"/>
            </a:solidFill>
            <a:round/>
            <a:headEnd/>
            <a:tailEnd/>
          </a:ln>
        </p:spPr>
        <p:txBody>
          <a:bodyPr wrap="none" lIns="68508" tIns="34258" rIns="68508" bIns="34258" anchor="ctr"/>
          <a:lstStyle/>
          <a:p>
            <a:endParaRPr lang="en-US" sz="1500" dirty="0">
              <a:cs typeface="ＭＳ Ｐゴシック" charset="0"/>
            </a:endParaRPr>
          </a:p>
        </p:txBody>
      </p:sp>
      <p:sp>
        <p:nvSpPr>
          <p:cNvPr id="28" name="AutoShape 8"/>
          <p:cNvSpPr>
            <a:spLocks noChangeArrowheads="1"/>
          </p:cNvSpPr>
          <p:nvPr/>
        </p:nvSpPr>
        <p:spPr bwMode="auto">
          <a:xfrm>
            <a:off x="6267481" y="1847295"/>
            <a:ext cx="623687" cy="312736"/>
          </a:xfrm>
          <a:prstGeom prst="roundRect">
            <a:avLst>
              <a:gd name="adj" fmla="val 16667"/>
            </a:avLst>
          </a:prstGeom>
          <a:solidFill>
            <a:schemeClr val="bg2"/>
          </a:solidFill>
          <a:ln w="9525">
            <a:solidFill>
              <a:schemeClr val="tx1"/>
            </a:solidFill>
            <a:round/>
            <a:headEnd/>
            <a:tailEnd/>
          </a:ln>
        </p:spPr>
        <p:txBody>
          <a:bodyPr wrap="none" lIns="68508" tIns="34258" rIns="68508" bIns="34258" anchor="ctr"/>
          <a:lstStyle/>
          <a:p>
            <a:endParaRPr lang="en-US" sz="1500">
              <a:cs typeface="ＭＳ Ｐゴシック" charset="0"/>
            </a:endParaRPr>
          </a:p>
        </p:txBody>
      </p:sp>
      <p:sp>
        <p:nvSpPr>
          <p:cNvPr id="29" name="Line 33"/>
          <p:cNvSpPr>
            <a:spLocks noChangeShapeType="1"/>
          </p:cNvSpPr>
          <p:nvPr/>
        </p:nvSpPr>
        <p:spPr bwMode="auto">
          <a:xfrm flipH="1" flipV="1">
            <a:off x="3729425" y="1509157"/>
            <a:ext cx="0" cy="2857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68508" tIns="34258" rIns="68508" bIns="34258"/>
          <a:lstStyle/>
          <a:p>
            <a:endParaRPr lang="en-US"/>
          </a:p>
        </p:txBody>
      </p:sp>
      <p:sp>
        <p:nvSpPr>
          <p:cNvPr id="30" name="Line 33"/>
          <p:cNvSpPr>
            <a:spLocks noChangeShapeType="1"/>
          </p:cNvSpPr>
          <p:nvPr/>
        </p:nvSpPr>
        <p:spPr bwMode="auto">
          <a:xfrm>
            <a:off x="4229070" y="1505998"/>
            <a:ext cx="0" cy="3413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68508" tIns="34258" rIns="68508" bIns="34258"/>
          <a:lstStyle/>
          <a:p>
            <a:endParaRPr lang="en-US"/>
          </a:p>
        </p:txBody>
      </p:sp>
      <p:sp>
        <p:nvSpPr>
          <p:cNvPr id="31" name="AutoShape 8"/>
          <p:cNvSpPr>
            <a:spLocks noChangeArrowheads="1"/>
          </p:cNvSpPr>
          <p:nvPr/>
        </p:nvSpPr>
        <p:spPr bwMode="auto">
          <a:xfrm>
            <a:off x="3740908" y="1174006"/>
            <a:ext cx="508097" cy="312736"/>
          </a:xfrm>
          <a:prstGeom prst="roundRect">
            <a:avLst>
              <a:gd name="adj" fmla="val 16667"/>
            </a:avLst>
          </a:prstGeom>
          <a:solidFill>
            <a:srgbClr val="660066"/>
          </a:solidFill>
          <a:ln w="9525">
            <a:solidFill>
              <a:schemeClr val="tx1"/>
            </a:solidFill>
            <a:round/>
            <a:headEnd/>
            <a:tailEnd/>
          </a:ln>
        </p:spPr>
        <p:txBody>
          <a:bodyPr wrap="none" lIns="68508" tIns="34258" rIns="68508" bIns="34258" anchor="ctr"/>
          <a:lstStyle/>
          <a:p>
            <a:endParaRPr lang="en-US" sz="1500">
              <a:solidFill>
                <a:srgbClr val="000000"/>
              </a:solidFill>
              <a:cs typeface="ＭＳ Ｐゴシック" charset="0"/>
            </a:endParaRPr>
          </a:p>
        </p:txBody>
      </p:sp>
      <p:sp>
        <p:nvSpPr>
          <p:cNvPr id="32" name="AutoShape 8"/>
          <p:cNvSpPr>
            <a:spLocks noChangeArrowheads="1"/>
          </p:cNvSpPr>
          <p:nvPr/>
        </p:nvSpPr>
        <p:spPr bwMode="auto">
          <a:xfrm>
            <a:off x="5601126" y="1166041"/>
            <a:ext cx="508097" cy="312736"/>
          </a:xfrm>
          <a:prstGeom prst="roundRect">
            <a:avLst>
              <a:gd name="adj" fmla="val 16667"/>
            </a:avLst>
          </a:prstGeom>
          <a:solidFill>
            <a:srgbClr val="660066"/>
          </a:solidFill>
          <a:ln w="9525">
            <a:solidFill>
              <a:schemeClr val="tx1"/>
            </a:solidFill>
            <a:round/>
            <a:headEnd/>
            <a:tailEnd/>
          </a:ln>
        </p:spPr>
        <p:txBody>
          <a:bodyPr wrap="none" lIns="68508" tIns="34258" rIns="68508" bIns="34258" anchor="ctr"/>
          <a:lstStyle/>
          <a:p>
            <a:endParaRPr lang="en-US" sz="1500">
              <a:cs typeface="ＭＳ Ｐゴシック" charset="0"/>
            </a:endParaRPr>
          </a:p>
        </p:txBody>
      </p:sp>
      <p:sp>
        <p:nvSpPr>
          <p:cNvPr id="43" name="Rectangle 42"/>
          <p:cNvSpPr>
            <a:spLocks noChangeArrowheads="1"/>
          </p:cNvSpPr>
          <p:nvPr/>
        </p:nvSpPr>
        <p:spPr bwMode="auto">
          <a:xfrm>
            <a:off x="8459927" y="1621868"/>
            <a:ext cx="223837" cy="196850"/>
          </a:xfrm>
          <a:prstGeom prst="rect">
            <a:avLst/>
          </a:prstGeom>
          <a:solidFill>
            <a:schemeClr val="tx2"/>
          </a:solidFill>
          <a:ln w="9525">
            <a:solidFill>
              <a:srgbClr val="4A7EBB"/>
            </a:solidFill>
            <a:miter lim="800000"/>
            <a:headEnd/>
            <a:tailEnd/>
          </a:ln>
          <a:effectLst>
            <a:outerShdw blurRad="63500" dist="23000" dir="5400000" rotWithShape="0">
              <a:srgbClr val="000000">
                <a:alpha val="34999"/>
              </a:srgbClr>
            </a:outerShdw>
          </a:effectLst>
        </p:spPr>
        <p:txBody>
          <a:bodyPr lIns="91338" tIns="45670" rIns="91338" bIns="45670" anchor="ctr"/>
          <a:lstStyle/>
          <a:p>
            <a:pPr algn="ctr">
              <a:defRPr/>
            </a:pPr>
            <a:endParaRPr lang="en-US">
              <a:solidFill>
                <a:schemeClr val="lt1"/>
              </a:solidFill>
              <a:latin typeface="+mn-lt"/>
              <a:ea typeface="+mn-ea"/>
              <a:cs typeface="+mn-cs"/>
            </a:endParaRPr>
          </a:p>
        </p:txBody>
      </p:sp>
      <p:sp>
        <p:nvSpPr>
          <p:cNvPr id="44" name="TextBox 25"/>
          <p:cNvSpPr txBox="1">
            <a:spLocks noChangeArrowheads="1"/>
          </p:cNvSpPr>
          <p:nvPr/>
        </p:nvSpPr>
        <p:spPr bwMode="auto">
          <a:xfrm>
            <a:off x="8683751" y="1564734"/>
            <a:ext cx="862798" cy="31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8" tIns="45670" rIns="91338" bIns="4567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t>Frame 0</a:t>
            </a:r>
          </a:p>
        </p:txBody>
      </p:sp>
      <p:sp>
        <p:nvSpPr>
          <p:cNvPr id="45" name="Rectangle 44"/>
          <p:cNvSpPr>
            <a:spLocks noChangeArrowheads="1"/>
          </p:cNvSpPr>
          <p:nvPr/>
        </p:nvSpPr>
        <p:spPr bwMode="auto">
          <a:xfrm>
            <a:off x="8459927" y="1893331"/>
            <a:ext cx="223837" cy="196850"/>
          </a:xfrm>
          <a:prstGeom prst="rect">
            <a:avLst/>
          </a:prstGeom>
          <a:solidFill>
            <a:schemeClr val="bg2"/>
          </a:solidFill>
          <a:ln w="9525">
            <a:solidFill>
              <a:srgbClr val="4A7EBB"/>
            </a:solidFill>
            <a:miter lim="800000"/>
            <a:headEnd/>
            <a:tailEnd/>
          </a:ln>
          <a:effectLst>
            <a:outerShdw blurRad="63500" dist="23000" dir="5400000" rotWithShape="0">
              <a:srgbClr val="000000">
                <a:alpha val="34999"/>
              </a:srgbClr>
            </a:outerShdw>
          </a:effectLst>
        </p:spPr>
        <p:txBody>
          <a:bodyPr lIns="91338" tIns="45670" rIns="91338" bIns="45670" anchor="ctr"/>
          <a:lstStyle/>
          <a:p>
            <a:pPr algn="ctr">
              <a:defRPr/>
            </a:pPr>
            <a:endParaRPr lang="en-US">
              <a:solidFill>
                <a:schemeClr val="lt1"/>
              </a:solidFill>
              <a:latin typeface="+mn-lt"/>
              <a:ea typeface="+mn-ea"/>
              <a:cs typeface="+mn-cs"/>
            </a:endParaRPr>
          </a:p>
        </p:txBody>
      </p:sp>
      <p:sp>
        <p:nvSpPr>
          <p:cNvPr id="46" name="TextBox 28"/>
          <p:cNvSpPr txBox="1">
            <a:spLocks noChangeArrowheads="1"/>
          </p:cNvSpPr>
          <p:nvPr/>
        </p:nvSpPr>
        <p:spPr bwMode="auto">
          <a:xfrm>
            <a:off x="8683751" y="1836197"/>
            <a:ext cx="862798" cy="31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8" tIns="45670" rIns="91338" bIns="4567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t>Frame 1</a:t>
            </a:r>
          </a:p>
        </p:txBody>
      </p:sp>
      <p:sp>
        <p:nvSpPr>
          <p:cNvPr id="47" name="Rectangle 46"/>
          <p:cNvSpPr>
            <a:spLocks noChangeArrowheads="1"/>
          </p:cNvSpPr>
          <p:nvPr/>
        </p:nvSpPr>
        <p:spPr bwMode="auto">
          <a:xfrm>
            <a:off x="8459927" y="2180668"/>
            <a:ext cx="223837" cy="196850"/>
          </a:xfrm>
          <a:prstGeom prst="rect">
            <a:avLst/>
          </a:prstGeom>
          <a:solidFill>
            <a:schemeClr val="accent1"/>
          </a:solidFill>
          <a:ln w="9525">
            <a:solidFill>
              <a:srgbClr val="4A7EBB"/>
            </a:solidFill>
            <a:miter lim="800000"/>
            <a:headEnd/>
            <a:tailEnd/>
          </a:ln>
          <a:effectLst>
            <a:outerShdw blurRad="63500" dist="23000" dir="5400000" rotWithShape="0">
              <a:srgbClr val="000000">
                <a:alpha val="34999"/>
              </a:srgbClr>
            </a:outerShdw>
          </a:effectLst>
        </p:spPr>
        <p:txBody>
          <a:bodyPr lIns="91338" tIns="45670" rIns="91338" bIns="45670" anchor="ctr"/>
          <a:lstStyle/>
          <a:p>
            <a:pPr algn="ctr">
              <a:defRPr/>
            </a:pPr>
            <a:endParaRPr lang="en-US">
              <a:solidFill>
                <a:schemeClr val="lt1"/>
              </a:solidFill>
              <a:latin typeface="+mn-lt"/>
              <a:ea typeface="+mn-ea"/>
              <a:cs typeface="+mn-cs"/>
            </a:endParaRPr>
          </a:p>
        </p:txBody>
      </p:sp>
      <p:sp>
        <p:nvSpPr>
          <p:cNvPr id="48" name="TextBox 30"/>
          <p:cNvSpPr txBox="1">
            <a:spLocks noChangeArrowheads="1"/>
          </p:cNvSpPr>
          <p:nvPr/>
        </p:nvSpPr>
        <p:spPr bwMode="auto">
          <a:xfrm>
            <a:off x="8683751" y="2123534"/>
            <a:ext cx="862798" cy="31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8" tIns="45670" rIns="91338" bIns="4567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t>Frame 2</a:t>
            </a:r>
          </a:p>
        </p:txBody>
      </p:sp>
      <p:sp>
        <p:nvSpPr>
          <p:cNvPr id="49" name="Rectangle 48"/>
          <p:cNvSpPr>
            <a:spLocks noChangeArrowheads="1"/>
          </p:cNvSpPr>
          <p:nvPr/>
        </p:nvSpPr>
        <p:spPr bwMode="auto">
          <a:xfrm>
            <a:off x="8459927" y="1176320"/>
            <a:ext cx="223837" cy="196850"/>
          </a:xfrm>
          <a:prstGeom prst="rect">
            <a:avLst/>
          </a:prstGeom>
          <a:solidFill>
            <a:srgbClr val="660066"/>
          </a:solidFill>
          <a:ln w="9525">
            <a:solidFill>
              <a:srgbClr val="4A7EBB"/>
            </a:solidFill>
            <a:miter lim="800000"/>
            <a:headEnd/>
            <a:tailEnd/>
          </a:ln>
          <a:effectLst>
            <a:outerShdw blurRad="63500" dist="23000" dir="5400000" rotWithShape="0">
              <a:srgbClr val="000000">
                <a:alpha val="34999"/>
              </a:srgbClr>
            </a:outerShdw>
          </a:effectLst>
        </p:spPr>
        <p:txBody>
          <a:bodyPr lIns="91338" tIns="45670" rIns="91338" bIns="45670" anchor="ctr"/>
          <a:lstStyle/>
          <a:p>
            <a:pPr algn="ctr">
              <a:defRPr/>
            </a:pPr>
            <a:endParaRPr lang="en-US">
              <a:solidFill>
                <a:schemeClr val="lt1"/>
              </a:solidFill>
              <a:latin typeface="+mn-lt"/>
              <a:ea typeface="+mn-ea"/>
              <a:cs typeface="+mn-cs"/>
            </a:endParaRPr>
          </a:p>
        </p:txBody>
      </p:sp>
      <p:sp>
        <p:nvSpPr>
          <p:cNvPr id="50" name="TextBox 25"/>
          <p:cNvSpPr txBox="1">
            <a:spLocks noChangeArrowheads="1"/>
          </p:cNvSpPr>
          <p:nvPr/>
        </p:nvSpPr>
        <p:spPr bwMode="auto">
          <a:xfrm>
            <a:off x="8683750" y="1119186"/>
            <a:ext cx="1481558" cy="31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8" tIns="45670" rIns="91338" bIns="4567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dirty="0"/>
              <a:t>SPU MLAA task</a:t>
            </a:r>
          </a:p>
        </p:txBody>
      </p:sp>
    </p:spTree>
    <p:extLst>
      <p:ext uri="{BB962C8B-B14F-4D97-AF65-F5344CB8AC3E}">
        <p14:creationId xmlns:p14="http://schemas.microsoft.com/office/powerpoint/2010/main" val="202884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
                                            <p:txEl>
                                              <p:pRg st="4" end="4"/>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
                                            <p:txEl>
                                              <p:pRg st="5" end="5"/>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
                                            <p:txEl>
                                              <p:pRg st="7" end="7"/>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
                                            <p:txEl>
                                              <p:pRg st="9" end="9"/>
                                            </p:txEl>
                                          </p:spTgt>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
                                            <p:txEl>
                                              <p:pRg st="11" end="11"/>
                                            </p:txEl>
                                          </p:spTgt>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animBg="1"/>
      <p:bldP spid="10" grpId="0" animBg="1"/>
      <p:bldP spid="11" grpId="0"/>
      <p:bldP spid="12" grpId="0"/>
      <p:bldP spid="13" grpId="0"/>
      <p:bldP spid="22" grpId="0" animBg="1"/>
      <p:bldP spid="23" grpId="0" animBg="1"/>
      <p:bldP spid="24" grpId="0" animBg="1"/>
      <p:bldP spid="26" grpId="0" animBg="1"/>
      <p:bldP spid="27" grpId="0" animBg="1"/>
      <p:bldP spid="28" grpId="0" animBg="1"/>
      <p:bldP spid="29" grpId="0" animBg="1"/>
      <p:bldP spid="30" grpId="0" animBg="1"/>
      <p:bldP spid="31" grpId="0" animBg="1"/>
      <p:bldP spid="32" grpId="0" animBg="1"/>
      <p:bldP spid="43" grpId="0" animBg="1"/>
      <p:bldP spid="44" grpId="0"/>
      <p:bldP spid="45" grpId="0" animBg="1"/>
      <p:bldP spid="46" grpId="0"/>
      <p:bldP spid="47" grpId="0" animBg="1"/>
      <p:bldP spid="48" grpId="0"/>
      <p:bldP spid="49" grpId="0" animBg="1"/>
      <p:bldP spid="5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considerations</a:t>
            </a:r>
            <a:endParaRPr lang="en-US" dirty="0"/>
          </a:p>
        </p:txBody>
      </p:sp>
      <p:sp>
        <p:nvSpPr>
          <p:cNvPr id="3" name="Content Placeholder 2"/>
          <p:cNvSpPr>
            <a:spLocks noGrp="1"/>
          </p:cNvSpPr>
          <p:nvPr>
            <p:ph idx="1"/>
          </p:nvPr>
        </p:nvSpPr>
        <p:spPr/>
        <p:txBody>
          <a:bodyPr/>
          <a:lstStyle/>
          <a:p>
            <a:r>
              <a:rPr lang="en-US" dirty="0" smtClean="0"/>
              <a:t>Requires one more buffer for everything?</a:t>
            </a:r>
          </a:p>
          <a:p>
            <a:r>
              <a:rPr lang="en-US" sz="1500" b="0" dirty="0">
                <a:solidFill>
                  <a:srgbClr val="000000"/>
                </a:solidFill>
              </a:rPr>
              <a:t>single buffer -&gt; double buffer</a:t>
            </a:r>
          </a:p>
          <a:p>
            <a:r>
              <a:rPr lang="en-US" sz="1500" b="0" dirty="0">
                <a:solidFill>
                  <a:srgbClr val="000000"/>
                </a:solidFill>
              </a:rPr>
              <a:t>double buffer -&gt; triple buffer</a:t>
            </a:r>
          </a:p>
          <a:p>
            <a:endParaRPr lang="en-US" dirty="0"/>
          </a:p>
          <a:p>
            <a:r>
              <a:rPr lang="en-US" dirty="0" smtClean="0"/>
              <a:t>In theory yes, but we don’t have the memory</a:t>
            </a:r>
          </a:p>
          <a:p>
            <a:endParaRPr lang="en-US" dirty="0"/>
          </a:p>
          <a:p>
            <a:r>
              <a:rPr lang="en-US" dirty="0" smtClean="0"/>
              <a:t>What we did</a:t>
            </a:r>
          </a:p>
          <a:p>
            <a:r>
              <a:rPr lang="en-US" sz="1500" b="0" dirty="0">
                <a:solidFill>
                  <a:srgbClr val="000000"/>
                </a:solidFill>
              </a:rPr>
              <a:t>Added a buffer for post effect data (small amount of data)</a:t>
            </a:r>
          </a:p>
          <a:p>
            <a:r>
              <a:rPr lang="en-US" sz="1500" b="0" dirty="0">
                <a:solidFill>
                  <a:srgbClr val="000000"/>
                </a:solidFill>
              </a:rPr>
              <a:t>Used next frame data for geometries rendered after MLAA</a:t>
            </a:r>
          </a:p>
          <a:p>
            <a:pPr lvl="1"/>
            <a:r>
              <a:rPr lang="en-US" dirty="0">
                <a:solidFill>
                  <a:srgbClr val="000000"/>
                </a:solidFill>
              </a:rPr>
              <a:t>Only the UI geometries were affected</a:t>
            </a:r>
          </a:p>
          <a:p>
            <a:endParaRPr lang="en-US" sz="1500" b="0" dirty="0">
              <a:solidFill>
                <a:srgbClr val="000000"/>
              </a:solidFill>
            </a:endParaRPr>
          </a:p>
        </p:txBody>
      </p:sp>
    </p:spTree>
    <p:extLst>
      <p:ext uri="{BB962C8B-B14F-4D97-AF65-F5344CB8AC3E}">
        <p14:creationId xmlns:p14="http://schemas.microsoft.com/office/powerpoint/2010/main" val="238400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Live PS3 demo</a:t>
            </a:r>
            <a:endParaRPr lang="en-US" dirty="0"/>
          </a:p>
        </p:txBody>
      </p:sp>
    </p:spTree>
    <p:extLst>
      <p:ext uri="{BB962C8B-B14F-4D97-AF65-F5344CB8AC3E}">
        <p14:creationId xmlns:p14="http://schemas.microsoft.com/office/powerpoint/2010/main" val="6289095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descr="Oly100_02_ml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836275"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92209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2"/>
          <p:cNvSpPr>
            <a:spLocks noGrp="1" noChangeArrowheads="1"/>
          </p:cNvSpPr>
          <p:nvPr>
            <p:ph type="title"/>
          </p:nvPr>
        </p:nvSpPr>
        <p:spPr/>
        <p:txBody>
          <a:bodyPr/>
          <a:lstStyle/>
          <a:p>
            <a:pPr eaLnBrk="1" hangingPunct="1">
              <a:defRPr/>
            </a:pPr>
            <a:endParaRPr lang="en-US" smtClean="0">
              <a:ea typeface="+mj-ea"/>
            </a:endParaRPr>
          </a:p>
        </p:txBody>
      </p:sp>
      <p:pic>
        <p:nvPicPr>
          <p:cNvPr id="67587" name="Picture 4" descr="Oly100_02_z02_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303" y="203306"/>
            <a:ext cx="10068506" cy="564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3638" name="Rectangle 6"/>
          <p:cNvSpPr>
            <a:spLocks noChangeArrowheads="1"/>
          </p:cNvSpPr>
          <p:nvPr/>
        </p:nvSpPr>
        <p:spPr bwMode="auto">
          <a:xfrm>
            <a:off x="722607" y="379788"/>
            <a:ext cx="7584546" cy="638154"/>
          </a:xfrm>
          <a:prstGeom prst="rect">
            <a:avLst/>
          </a:prstGeom>
          <a:noFill/>
          <a:ln w="9525">
            <a:noFill/>
            <a:miter lim="800000"/>
            <a:headEnd/>
            <a:tailEnd/>
          </a:ln>
          <a:effectLst>
            <a:outerShdw dist="35921" dir="2700000" algn="ctr" rotWithShape="0">
              <a:srgbClr val="5F5F5F">
                <a:alpha val="50000"/>
              </a:srgbClr>
            </a:outerShdw>
          </a:effectLst>
        </p:spPr>
        <p:txBody>
          <a:bodyPr lIns="81212" tIns="40604" rIns="81212" bIns="40604" anchor="ctr"/>
          <a:lstStyle/>
          <a:p>
            <a:pPr eaLnBrk="1" hangingPunct="1"/>
            <a:r>
              <a:rPr lang="en-US" sz="3200">
                <a:solidFill>
                  <a:schemeClr val="tx2"/>
                </a:solidFill>
                <a:effectLst>
                  <a:outerShdw blurRad="38100" dist="38100" dir="2700000" algn="tl">
                    <a:srgbClr val="000000"/>
                  </a:outerShdw>
                </a:effectLst>
                <a:latin typeface="Arial Black" charset="0"/>
              </a:rPr>
              <a:t>NoAA</a:t>
            </a:r>
          </a:p>
        </p:txBody>
      </p:sp>
    </p:spTree>
    <p:extLst>
      <p:ext uri="{BB962C8B-B14F-4D97-AF65-F5344CB8AC3E}">
        <p14:creationId xmlns:p14="http://schemas.microsoft.com/office/powerpoint/2010/main" val="40235682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Agenda</a:t>
            </a:r>
            <a:endParaRPr lang="en-GB" dirty="0"/>
          </a:p>
        </p:txBody>
      </p:sp>
      <p:sp>
        <p:nvSpPr>
          <p:cNvPr id="3" name="Content Placeholder 2"/>
          <p:cNvSpPr>
            <a:spLocks noGrp="1"/>
          </p:cNvSpPr>
          <p:nvPr>
            <p:ph idx="1"/>
          </p:nvPr>
        </p:nvSpPr>
        <p:spPr/>
        <p:txBody>
          <a:bodyPr/>
          <a:lstStyle/>
          <a:p>
            <a:r>
              <a:rPr lang="en-US" dirty="0" smtClean="0"/>
              <a:t>Image Quality Enhancements</a:t>
            </a:r>
          </a:p>
          <a:p>
            <a:pPr lvl="1"/>
            <a:r>
              <a:rPr lang="en-US" dirty="0" smtClean="0"/>
              <a:t>Three techniques used to reduce noise.</a:t>
            </a:r>
          </a:p>
          <a:p>
            <a:pPr lvl="1"/>
            <a:r>
              <a:rPr lang="en-US" dirty="0" smtClean="0"/>
              <a:t>Only a subset of our enhancements.</a:t>
            </a:r>
          </a:p>
          <a:p>
            <a:pPr lvl="1"/>
            <a:r>
              <a:rPr lang="en-US" dirty="0" smtClean="0"/>
              <a:t>All in the early phases of the algorithm.</a:t>
            </a:r>
          </a:p>
          <a:p>
            <a:r>
              <a:rPr lang="en-US" dirty="0" smtClean="0"/>
              <a:t>For much more, check out the course notes (or quiz me after the talk).</a:t>
            </a:r>
          </a:p>
          <a:p>
            <a:pPr lvl="1"/>
            <a:r>
              <a:rPr lang="en-US" dirty="0" smtClean="0"/>
              <a:t>Much more detail on how the algorithm fits on the SPUs.</a:t>
            </a:r>
          </a:p>
          <a:p>
            <a:pPr lvl="1"/>
            <a:r>
              <a:rPr lang="en-US" dirty="0" smtClean="0"/>
              <a:t>More odds and ends.</a:t>
            </a:r>
          </a:p>
          <a:p>
            <a:endParaRPr lang="en-GB"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p:cNvSpPr>
            <a:spLocks noGrp="1" noChangeArrowheads="1"/>
          </p:cNvSpPr>
          <p:nvPr>
            <p:ph type="title"/>
          </p:nvPr>
        </p:nvSpPr>
        <p:spPr/>
        <p:txBody>
          <a:bodyPr/>
          <a:lstStyle/>
          <a:p>
            <a:pPr eaLnBrk="1" hangingPunct="1">
              <a:defRPr/>
            </a:pPr>
            <a:endParaRPr lang="en-US" smtClean="0">
              <a:ea typeface="+mj-ea"/>
            </a:endParaRPr>
          </a:p>
        </p:txBody>
      </p:sp>
      <p:sp>
        <p:nvSpPr>
          <p:cNvPr id="454659" name="Rectangle 3"/>
          <p:cNvSpPr>
            <a:spLocks noGrp="1" noChangeArrowheads="1"/>
          </p:cNvSpPr>
          <p:nvPr>
            <p:ph type="body" idx="1"/>
          </p:nvPr>
        </p:nvSpPr>
        <p:spPr/>
        <p:txBody>
          <a:bodyPr/>
          <a:lstStyle/>
          <a:p>
            <a:pPr eaLnBrk="1" hangingPunct="1">
              <a:buFont typeface="Wingdings" pitchFamily="2" charset="2"/>
              <a:buChar char="n"/>
              <a:defRPr/>
            </a:pPr>
            <a:endParaRPr lang="en-US" smtClean="0">
              <a:ea typeface="+mn-ea"/>
            </a:endParaRPr>
          </a:p>
        </p:txBody>
      </p:sp>
      <p:pic>
        <p:nvPicPr>
          <p:cNvPr id="68612" name="Picture 4" descr="Oly100_02_z02_ms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303" y="203306"/>
            <a:ext cx="10068506" cy="564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4661" name="Rectangle 5"/>
          <p:cNvSpPr>
            <a:spLocks noChangeArrowheads="1"/>
          </p:cNvSpPr>
          <p:nvPr/>
        </p:nvSpPr>
        <p:spPr bwMode="auto">
          <a:xfrm>
            <a:off x="722607" y="379788"/>
            <a:ext cx="7584546" cy="638154"/>
          </a:xfrm>
          <a:prstGeom prst="rect">
            <a:avLst/>
          </a:prstGeom>
          <a:noFill/>
          <a:ln w="9525">
            <a:noFill/>
            <a:miter lim="800000"/>
            <a:headEnd/>
            <a:tailEnd/>
          </a:ln>
          <a:effectLst>
            <a:outerShdw dist="35921" dir="2700000" algn="ctr" rotWithShape="0">
              <a:srgbClr val="5F5F5F">
                <a:alpha val="50000"/>
              </a:srgbClr>
            </a:outerShdw>
          </a:effectLst>
        </p:spPr>
        <p:txBody>
          <a:bodyPr lIns="81212" tIns="40604" rIns="81212" bIns="40604" anchor="ctr"/>
          <a:lstStyle/>
          <a:p>
            <a:pPr eaLnBrk="1" hangingPunct="1"/>
            <a:r>
              <a:rPr lang="en-US" sz="3200">
                <a:solidFill>
                  <a:schemeClr val="tx2"/>
                </a:solidFill>
                <a:effectLst>
                  <a:outerShdw blurRad="38100" dist="38100" dir="2700000" algn="tl">
                    <a:srgbClr val="000000"/>
                  </a:outerShdw>
                </a:effectLst>
                <a:latin typeface="Arial Black" charset="0"/>
              </a:rPr>
              <a:t>MSAA</a:t>
            </a:r>
          </a:p>
        </p:txBody>
      </p:sp>
    </p:spTree>
    <p:extLst>
      <p:ext uri="{BB962C8B-B14F-4D97-AF65-F5344CB8AC3E}">
        <p14:creationId xmlns:p14="http://schemas.microsoft.com/office/powerpoint/2010/main" val="35216560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p:txBody>
          <a:bodyPr/>
          <a:lstStyle/>
          <a:p>
            <a:pPr eaLnBrk="1" hangingPunct="1">
              <a:defRPr/>
            </a:pPr>
            <a:endParaRPr lang="en-US" smtClean="0">
              <a:ea typeface="+mj-ea"/>
            </a:endParaRPr>
          </a:p>
        </p:txBody>
      </p:sp>
      <p:sp>
        <p:nvSpPr>
          <p:cNvPr id="455683" name="Rectangle 3"/>
          <p:cNvSpPr>
            <a:spLocks noGrp="1" noChangeArrowheads="1"/>
          </p:cNvSpPr>
          <p:nvPr>
            <p:ph type="body" idx="1"/>
          </p:nvPr>
        </p:nvSpPr>
        <p:spPr/>
        <p:txBody>
          <a:bodyPr/>
          <a:lstStyle/>
          <a:p>
            <a:pPr eaLnBrk="1" hangingPunct="1">
              <a:buFont typeface="Wingdings" pitchFamily="2" charset="2"/>
              <a:buChar char="n"/>
              <a:defRPr/>
            </a:pPr>
            <a:endParaRPr lang="en-US" smtClean="0">
              <a:ea typeface="+mn-ea"/>
            </a:endParaRPr>
          </a:p>
        </p:txBody>
      </p:sp>
      <p:pic>
        <p:nvPicPr>
          <p:cNvPr id="69636" name="Picture 4" descr="Oly100_02_z02_ml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303" y="203306"/>
            <a:ext cx="10068506" cy="564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5685" name="Rectangle 5"/>
          <p:cNvSpPr>
            <a:spLocks noChangeArrowheads="1"/>
          </p:cNvSpPr>
          <p:nvPr/>
        </p:nvSpPr>
        <p:spPr bwMode="auto">
          <a:xfrm>
            <a:off x="722607" y="379788"/>
            <a:ext cx="7584546" cy="638154"/>
          </a:xfrm>
          <a:prstGeom prst="rect">
            <a:avLst/>
          </a:prstGeom>
          <a:noFill/>
          <a:ln w="9525">
            <a:noFill/>
            <a:miter lim="800000"/>
            <a:headEnd/>
            <a:tailEnd/>
          </a:ln>
          <a:effectLst>
            <a:outerShdw dist="35921" dir="2700000" algn="ctr" rotWithShape="0">
              <a:srgbClr val="5F5F5F">
                <a:alpha val="50000"/>
              </a:srgbClr>
            </a:outerShdw>
          </a:effectLst>
        </p:spPr>
        <p:txBody>
          <a:bodyPr lIns="81212" tIns="40604" rIns="81212" bIns="40604" anchor="ctr"/>
          <a:lstStyle/>
          <a:p>
            <a:pPr eaLnBrk="1" hangingPunct="1"/>
            <a:r>
              <a:rPr lang="en-US" sz="3200">
                <a:solidFill>
                  <a:schemeClr val="tx2"/>
                </a:solidFill>
                <a:effectLst>
                  <a:outerShdw blurRad="38100" dist="38100" dir="2700000" algn="tl">
                    <a:srgbClr val="000000"/>
                  </a:outerShdw>
                </a:effectLst>
                <a:latin typeface="Arial Black" charset="0"/>
              </a:rPr>
              <a:t>MLAA</a:t>
            </a:r>
          </a:p>
        </p:txBody>
      </p:sp>
    </p:spTree>
    <p:extLst>
      <p:ext uri="{BB962C8B-B14F-4D97-AF65-F5344CB8AC3E}">
        <p14:creationId xmlns:p14="http://schemas.microsoft.com/office/powerpoint/2010/main" val="18867833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Grp="1" noChangeArrowheads="1"/>
          </p:cNvSpPr>
          <p:nvPr>
            <p:ph type="title"/>
          </p:nvPr>
        </p:nvSpPr>
        <p:spPr/>
        <p:txBody>
          <a:bodyPr/>
          <a:lstStyle/>
          <a:p>
            <a:pPr eaLnBrk="1" hangingPunct="1">
              <a:defRPr/>
            </a:pPr>
            <a:endParaRPr lang="en-US" smtClean="0">
              <a:ea typeface="+mj-ea"/>
            </a:endParaRPr>
          </a:p>
        </p:txBody>
      </p:sp>
      <p:sp>
        <p:nvSpPr>
          <p:cNvPr id="458755" name="Rectangle 3"/>
          <p:cNvSpPr>
            <a:spLocks noGrp="1" noChangeArrowheads="1"/>
          </p:cNvSpPr>
          <p:nvPr>
            <p:ph type="body" idx="1"/>
          </p:nvPr>
        </p:nvSpPr>
        <p:spPr/>
        <p:txBody>
          <a:bodyPr/>
          <a:lstStyle/>
          <a:p>
            <a:pPr eaLnBrk="1" hangingPunct="1">
              <a:buFont typeface="Wingdings" pitchFamily="2" charset="2"/>
              <a:buChar char="n"/>
              <a:defRPr/>
            </a:pPr>
            <a:endParaRPr lang="en-US" smtClean="0">
              <a:ea typeface="+mn-ea"/>
            </a:endParaRPr>
          </a:p>
        </p:txBody>
      </p:sp>
      <p:pic>
        <p:nvPicPr>
          <p:cNvPr id="70660" name="Picture 4" descr="Oly100_02_z01_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955" y="203322"/>
            <a:ext cx="9797528" cy="5607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8757" name="Rectangle 5"/>
          <p:cNvSpPr>
            <a:spLocks noChangeArrowheads="1"/>
          </p:cNvSpPr>
          <p:nvPr/>
        </p:nvSpPr>
        <p:spPr bwMode="auto">
          <a:xfrm>
            <a:off x="722607" y="379788"/>
            <a:ext cx="7584546" cy="638154"/>
          </a:xfrm>
          <a:prstGeom prst="rect">
            <a:avLst/>
          </a:prstGeom>
          <a:noFill/>
          <a:ln w="9525">
            <a:noFill/>
            <a:miter lim="800000"/>
            <a:headEnd/>
            <a:tailEnd/>
          </a:ln>
          <a:effectLst>
            <a:outerShdw dist="35921" dir="2700000" algn="ctr" rotWithShape="0">
              <a:srgbClr val="5F5F5F">
                <a:alpha val="50000"/>
              </a:srgbClr>
            </a:outerShdw>
          </a:effectLst>
        </p:spPr>
        <p:txBody>
          <a:bodyPr lIns="81212" tIns="40604" rIns="81212" bIns="40604" anchor="ctr"/>
          <a:lstStyle/>
          <a:p>
            <a:pPr eaLnBrk="1" hangingPunct="1"/>
            <a:r>
              <a:rPr lang="en-US" sz="3200">
                <a:solidFill>
                  <a:schemeClr val="tx2"/>
                </a:solidFill>
                <a:effectLst>
                  <a:outerShdw blurRad="38100" dist="38100" dir="2700000" algn="tl">
                    <a:srgbClr val="000000"/>
                  </a:outerShdw>
                </a:effectLst>
                <a:latin typeface="Arial Black" charset="0"/>
              </a:rPr>
              <a:t>NoAA</a:t>
            </a:r>
          </a:p>
        </p:txBody>
      </p:sp>
    </p:spTree>
    <p:extLst>
      <p:ext uri="{BB962C8B-B14F-4D97-AF65-F5344CB8AC3E}">
        <p14:creationId xmlns:p14="http://schemas.microsoft.com/office/powerpoint/2010/main" val="8596575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Grp="1" noChangeArrowheads="1"/>
          </p:cNvSpPr>
          <p:nvPr>
            <p:ph type="title"/>
          </p:nvPr>
        </p:nvSpPr>
        <p:spPr/>
        <p:txBody>
          <a:bodyPr/>
          <a:lstStyle/>
          <a:p>
            <a:pPr eaLnBrk="1" hangingPunct="1">
              <a:defRPr/>
            </a:pPr>
            <a:endParaRPr lang="en-US" smtClean="0">
              <a:ea typeface="+mj-ea"/>
            </a:endParaRPr>
          </a:p>
        </p:txBody>
      </p:sp>
      <p:sp>
        <p:nvSpPr>
          <p:cNvPr id="459779" name="Rectangle 3"/>
          <p:cNvSpPr>
            <a:spLocks noGrp="1" noChangeArrowheads="1"/>
          </p:cNvSpPr>
          <p:nvPr>
            <p:ph type="body" idx="1"/>
          </p:nvPr>
        </p:nvSpPr>
        <p:spPr/>
        <p:txBody>
          <a:bodyPr/>
          <a:lstStyle/>
          <a:p>
            <a:pPr eaLnBrk="1" hangingPunct="1">
              <a:buFont typeface="Wingdings" pitchFamily="2" charset="2"/>
              <a:buChar char="n"/>
              <a:defRPr/>
            </a:pPr>
            <a:endParaRPr lang="en-US" smtClean="0">
              <a:ea typeface="+mn-ea"/>
            </a:endParaRPr>
          </a:p>
        </p:txBody>
      </p:sp>
      <p:pic>
        <p:nvPicPr>
          <p:cNvPr id="71684" name="Picture 4" descr="Oly100_02_z01_ms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955" y="203322"/>
            <a:ext cx="9797528" cy="5607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81" name="Rectangle 5"/>
          <p:cNvSpPr>
            <a:spLocks noChangeArrowheads="1"/>
          </p:cNvSpPr>
          <p:nvPr/>
        </p:nvSpPr>
        <p:spPr bwMode="auto">
          <a:xfrm>
            <a:off x="722607" y="379788"/>
            <a:ext cx="7584546" cy="638154"/>
          </a:xfrm>
          <a:prstGeom prst="rect">
            <a:avLst/>
          </a:prstGeom>
          <a:noFill/>
          <a:ln w="9525">
            <a:noFill/>
            <a:miter lim="800000"/>
            <a:headEnd/>
            <a:tailEnd/>
          </a:ln>
          <a:effectLst>
            <a:outerShdw dist="35921" dir="2700000" algn="ctr" rotWithShape="0">
              <a:srgbClr val="5F5F5F">
                <a:alpha val="50000"/>
              </a:srgbClr>
            </a:outerShdw>
          </a:effectLst>
        </p:spPr>
        <p:txBody>
          <a:bodyPr lIns="81212" tIns="40604" rIns="81212" bIns="40604" anchor="ctr"/>
          <a:lstStyle/>
          <a:p>
            <a:pPr eaLnBrk="1" hangingPunct="1"/>
            <a:r>
              <a:rPr lang="en-US" sz="3200">
                <a:solidFill>
                  <a:schemeClr val="tx2"/>
                </a:solidFill>
                <a:effectLst>
                  <a:outerShdw blurRad="38100" dist="38100" dir="2700000" algn="tl">
                    <a:srgbClr val="000000"/>
                  </a:outerShdw>
                </a:effectLst>
                <a:latin typeface="Arial Black" charset="0"/>
              </a:rPr>
              <a:t>MSAA</a:t>
            </a:r>
          </a:p>
        </p:txBody>
      </p:sp>
    </p:spTree>
    <p:extLst>
      <p:ext uri="{BB962C8B-B14F-4D97-AF65-F5344CB8AC3E}">
        <p14:creationId xmlns:p14="http://schemas.microsoft.com/office/powerpoint/2010/main" val="24646456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p:txBody>
          <a:bodyPr/>
          <a:lstStyle/>
          <a:p>
            <a:pPr eaLnBrk="1" hangingPunct="1">
              <a:defRPr/>
            </a:pPr>
            <a:endParaRPr lang="en-US" smtClean="0">
              <a:ea typeface="+mj-ea"/>
            </a:endParaRPr>
          </a:p>
        </p:txBody>
      </p:sp>
      <p:sp>
        <p:nvSpPr>
          <p:cNvPr id="460803" name="Rectangle 3"/>
          <p:cNvSpPr>
            <a:spLocks noGrp="1" noChangeArrowheads="1"/>
          </p:cNvSpPr>
          <p:nvPr>
            <p:ph type="body" idx="1"/>
          </p:nvPr>
        </p:nvSpPr>
        <p:spPr/>
        <p:txBody>
          <a:bodyPr/>
          <a:lstStyle/>
          <a:p>
            <a:pPr eaLnBrk="1" hangingPunct="1">
              <a:buFont typeface="Wingdings" pitchFamily="2" charset="2"/>
              <a:buChar char="n"/>
              <a:defRPr/>
            </a:pPr>
            <a:endParaRPr lang="en-US" smtClean="0">
              <a:ea typeface="+mn-ea"/>
            </a:endParaRPr>
          </a:p>
        </p:txBody>
      </p:sp>
      <p:pic>
        <p:nvPicPr>
          <p:cNvPr id="72708" name="Picture 4" descr="Oly100_02_z01_ml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955" y="203322"/>
            <a:ext cx="9797528" cy="5607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05" name="Rectangle 5"/>
          <p:cNvSpPr>
            <a:spLocks noChangeArrowheads="1"/>
          </p:cNvSpPr>
          <p:nvPr/>
        </p:nvSpPr>
        <p:spPr bwMode="auto">
          <a:xfrm>
            <a:off x="722607" y="379788"/>
            <a:ext cx="7584546" cy="638154"/>
          </a:xfrm>
          <a:prstGeom prst="rect">
            <a:avLst/>
          </a:prstGeom>
          <a:noFill/>
          <a:ln w="9525">
            <a:noFill/>
            <a:miter lim="800000"/>
            <a:headEnd/>
            <a:tailEnd/>
          </a:ln>
          <a:effectLst>
            <a:outerShdw dist="35921" dir="2700000" algn="ctr" rotWithShape="0">
              <a:srgbClr val="5F5F5F">
                <a:alpha val="50000"/>
              </a:srgbClr>
            </a:outerShdw>
          </a:effectLst>
        </p:spPr>
        <p:txBody>
          <a:bodyPr lIns="81212" tIns="40604" rIns="81212" bIns="40604" anchor="ctr"/>
          <a:lstStyle/>
          <a:p>
            <a:pPr eaLnBrk="1" hangingPunct="1"/>
            <a:r>
              <a:rPr lang="en-US" sz="3200">
                <a:solidFill>
                  <a:schemeClr val="tx2"/>
                </a:solidFill>
                <a:effectLst>
                  <a:outerShdw blurRad="38100" dist="38100" dir="2700000" algn="tl">
                    <a:srgbClr val="000000"/>
                  </a:outerShdw>
                </a:effectLst>
                <a:latin typeface="Arial Black" charset="0"/>
              </a:rPr>
              <a:t>MLAA</a:t>
            </a:r>
          </a:p>
        </p:txBody>
      </p:sp>
    </p:spTree>
    <p:extLst>
      <p:ext uri="{BB962C8B-B14F-4D97-AF65-F5344CB8AC3E}">
        <p14:creationId xmlns:p14="http://schemas.microsoft.com/office/powerpoint/2010/main" val="1335707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ChangeArrowheads="1"/>
          </p:cNvSpPr>
          <p:nvPr>
            <p:ph type="title"/>
          </p:nvPr>
        </p:nvSpPr>
        <p:spPr/>
        <p:txBody>
          <a:bodyPr/>
          <a:lstStyle/>
          <a:p>
            <a:pPr eaLnBrk="1" hangingPunct="1">
              <a:defRPr/>
            </a:pPr>
            <a:endParaRPr lang="en-US" smtClean="0">
              <a:ea typeface="+mj-ea"/>
            </a:endParaRPr>
          </a:p>
        </p:txBody>
      </p:sp>
      <p:sp>
        <p:nvSpPr>
          <p:cNvPr id="462851" name="Rectangle 3"/>
          <p:cNvSpPr>
            <a:spLocks noGrp="1" noChangeArrowheads="1"/>
          </p:cNvSpPr>
          <p:nvPr>
            <p:ph type="body" idx="1"/>
          </p:nvPr>
        </p:nvSpPr>
        <p:spPr/>
        <p:txBody>
          <a:bodyPr/>
          <a:lstStyle/>
          <a:p>
            <a:pPr eaLnBrk="1" hangingPunct="1">
              <a:buFont typeface="Wingdings" pitchFamily="2" charset="2"/>
              <a:buChar char="n"/>
              <a:defRPr/>
            </a:pPr>
            <a:endParaRPr lang="en-US" smtClean="0">
              <a:ea typeface="+mn-ea"/>
            </a:endParaRPr>
          </a:p>
        </p:txBody>
      </p:sp>
      <p:pic>
        <p:nvPicPr>
          <p:cNvPr id="73732" name="Picture 8" descr="Bas400_01_ml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836275"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82853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5" descr="Bas400_01_z_01_noaa"/>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493" y="203310"/>
            <a:ext cx="8126501" cy="565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3878" name="Rectangle 6"/>
          <p:cNvSpPr>
            <a:spLocks noChangeArrowheads="1"/>
          </p:cNvSpPr>
          <p:nvPr/>
        </p:nvSpPr>
        <p:spPr bwMode="auto">
          <a:xfrm>
            <a:off x="722607" y="379788"/>
            <a:ext cx="7584546" cy="638154"/>
          </a:xfrm>
          <a:prstGeom prst="rect">
            <a:avLst/>
          </a:prstGeom>
          <a:noFill/>
          <a:ln w="9525">
            <a:noFill/>
            <a:miter lim="800000"/>
            <a:headEnd/>
            <a:tailEnd/>
          </a:ln>
          <a:effectLst>
            <a:outerShdw dist="35921" dir="2700000" algn="ctr" rotWithShape="0">
              <a:srgbClr val="5F5F5F">
                <a:alpha val="50000"/>
              </a:srgbClr>
            </a:outerShdw>
          </a:effectLst>
        </p:spPr>
        <p:txBody>
          <a:bodyPr lIns="81212" tIns="40604" rIns="81212" bIns="40604" anchor="ctr"/>
          <a:lstStyle/>
          <a:p>
            <a:pPr eaLnBrk="1" hangingPunct="1"/>
            <a:r>
              <a:rPr lang="en-US" sz="3200">
                <a:solidFill>
                  <a:schemeClr val="tx2"/>
                </a:solidFill>
                <a:effectLst>
                  <a:outerShdw blurRad="38100" dist="38100" dir="2700000" algn="tl">
                    <a:srgbClr val="000000"/>
                  </a:outerShdw>
                </a:effectLst>
                <a:latin typeface="Arial Black" charset="0"/>
              </a:rPr>
              <a:t>NoAA</a:t>
            </a:r>
          </a:p>
        </p:txBody>
      </p:sp>
    </p:spTree>
    <p:extLst>
      <p:ext uri="{BB962C8B-B14F-4D97-AF65-F5344CB8AC3E}">
        <p14:creationId xmlns:p14="http://schemas.microsoft.com/office/powerpoint/2010/main" val="67823335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6" descr="Bas400_01_z_01_msaa"/>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6315" y="203310"/>
            <a:ext cx="8126501" cy="565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4903" name="Rectangle 7"/>
          <p:cNvSpPr>
            <a:spLocks noChangeArrowheads="1"/>
          </p:cNvSpPr>
          <p:nvPr/>
        </p:nvSpPr>
        <p:spPr bwMode="auto">
          <a:xfrm>
            <a:off x="722607" y="379788"/>
            <a:ext cx="7584546" cy="638154"/>
          </a:xfrm>
          <a:prstGeom prst="rect">
            <a:avLst/>
          </a:prstGeom>
          <a:noFill/>
          <a:ln w="9525">
            <a:noFill/>
            <a:miter lim="800000"/>
            <a:headEnd/>
            <a:tailEnd/>
          </a:ln>
          <a:effectLst>
            <a:outerShdw dist="35921" dir="2700000" algn="ctr" rotWithShape="0">
              <a:srgbClr val="5F5F5F">
                <a:alpha val="50000"/>
              </a:srgbClr>
            </a:outerShdw>
          </a:effectLst>
        </p:spPr>
        <p:txBody>
          <a:bodyPr lIns="81212" tIns="40604" rIns="81212" bIns="40604" anchor="ctr"/>
          <a:lstStyle/>
          <a:p>
            <a:pPr eaLnBrk="1" hangingPunct="1"/>
            <a:r>
              <a:rPr lang="en-US" sz="3200">
                <a:solidFill>
                  <a:schemeClr val="tx2"/>
                </a:solidFill>
                <a:effectLst>
                  <a:outerShdw blurRad="38100" dist="38100" dir="2700000" algn="tl">
                    <a:srgbClr val="000000"/>
                  </a:outerShdw>
                </a:effectLst>
                <a:latin typeface="Arial Black" charset="0"/>
              </a:rPr>
              <a:t>MSAA</a:t>
            </a:r>
          </a:p>
        </p:txBody>
      </p:sp>
    </p:spTree>
    <p:extLst>
      <p:ext uri="{BB962C8B-B14F-4D97-AF65-F5344CB8AC3E}">
        <p14:creationId xmlns:p14="http://schemas.microsoft.com/office/powerpoint/2010/main" val="32962239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5" descr="Bas400_01_z_01_mlaa"/>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6315" y="203310"/>
            <a:ext cx="8126501" cy="565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5926" name="Rectangle 6"/>
          <p:cNvSpPr>
            <a:spLocks noChangeArrowheads="1"/>
          </p:cNvSpPr>
          <p:nvPr/>
        </p:nvSpPr>
        <p:spPr bwMode="auto">
          <a:xfrm>
            <a:off x="722607" y="379788"/>
            <a:ext cx="7584546" cy="638154"/>
          </a:xfrm>
          <a:prstGeom prst="rect">
            <a:avLst/>
          </a:prstGeom>
          <a:noFill/>
          <a:ln w="9525">
            <a:noFill/>
            <a:miter lim="800000"/>
            <a:headEnd/>
            <a:tailEnd/>
          </a:ln>
          <a:effectLst>
            <a:outerShdw dist="35921" dir="2700000" algn="ctr" rotWithShape="0">
              <a:srgbClr val="5F5F5F">
                <a:alpha val="50000"/>
              </a:srgbClr>
            </a:outerShdw>
          </a:effectLst>
        </p:spPr>
        <p:txBody>
          <a:bodyPr lIns="81212" tIns="40604" rIns="81212" bIns="40604" anchor="ctr"/>
          <a:lstStyle/>
          <a:p>
            <a:pPr eaLnBrk="1" hangingPunct="1"/>
            <a:r>
              <a:rPr lang="en-US" sz="3200">
                <a:solidFill>
                  <a:schemeClr val="tx2"/>
                </a:solidFill>
                <a:effectLst>
                  <a:outerShdw blurRad="38100" dist="38100" dir="2700000" algn="tl">
                    <a:srgbClr val="000000"/>
                  </a:outerShdw>
                </a:effectLst>
                <a:latin typeface="Arial Black" charset="0"/>
              </a:rPr>
              <a:t>MLAA</a:t>
            </a:r>
          </a:p>
        </p:txBody>
      </p:sp>
    </p:spTree>
    <p:extLst>
      <p:ext uri="{BB962C8B-B14F-4D97-AF65-F5344CB8AC3E}">
        <p14:creationId xmlns:p14="http://schemas.microsoft.com/office/powerpoint/2010/main" val="12021811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dirty="0" smtClean="0"/>
              <a:t>Replacing MSAA2x by MLAA saves </a:t>
            </a:r>
            <a:r>
              <a:rPr lang="en-US" dirty="0"/>
              <a:t>RSX time!</a:t>
            </a:r>
          </a:p>
          <a:p>
            <a:pPr lvl="1">
              <a:defRPr/>
            </a:pPr>
            <a:r>
              <a:rPr lang="en-US" dirty="0"/>
              <a:t>5 </a:t>
            </a:r>
            <a:r>
              <a:rPr lang="en-US" dirty="0" err="1"/>
              <a:t>ms</a:t>
            </a:r>
            <a:r>
              <a:rPr lang="en-US" dirty="0"/>
              <a:t> in God of War </a:t>
            </a:r>
            <a:r>
              <a:rPr lang="en-US" dirty="0" smtClean="0"/>
              <a:t>III</a:t>
            </a:r>
            <a:endParaRPr lang="en-US" dirty="0"/>
          </a:p>
          <a:p>
            <a:pPr lvl="1">
              <a:defRPr/>
            </a:pPr>
            <a:endParaRPr lang="en-US" dirty="0"/>
          </a:p>
          <a:p>
            <a:pPr>
              <a:buFont typeface="Wingdings" pitchFamily="2" charset="2"/>
              <a:buChar char="n"/>
              <a:defRPr/>
            </a:pPr>
            <a:r>
              <a:rPr lang="en-US" dirty="0" smtClean="0"/>
              <a:t>Provides a higher </a:t>
            </a:r>
            <a:r>
              <a:rPr lang="en-US" dirty="0"/>
              <a:t>quality anti-aliasing</a:t>
            </a:r>
          </a:p>
          <a:p>
            <a:pPr lvl="1">
              <a:defRPr/>
            </a:pPr>
            <a:r>
              <a:rPr lang="en-US" dirty="0"/>
              <a:t>No MSAA2x depth related </a:t>
            </a:r>
            <a:r>
              <a:rPr lang="en-US" dirty="0" smtClean="0"/>
              <a:t>problems</a:t>
            </a:r>
          </a:p>
          <a:p>
            <a:pPr lvl="1">
              <a:defRPr/>
            </a:pPr>
            <a:r>
              <a:rPr lang="en-US" dirty="0" smtClean="0"/>
              <a:t>Transparent and particles can now receive AA as well</a:t>
            </a:r>
            <a:endParaRPr lang="en-US" dirty="0"/>
          </a:p>
          <a:p>
            <a:pPr lvl="1">
              <a:defRPr/>
            </a:pPr>
            <a:r>
              <a:rPr lang="en-US" dirty="0"/>
              <a:t>1 pixel details can be fixed by artists</a:t>
            </a:r>
          </a:p>
          <a:p>
            <a:pPr lvl="1">
              <a:defRPr/>
            </a:pPr>
            <a:r>
              <a:rPr lang="en-US" dirty="0"/>
              <a:t>1 pixel details not great with MSAA2x either</a:t>
            </a:r>
          </a:p>
          <a:p>
            <a:pPr lvl="1">
              <a:defRPr/>
            </a:pPr>
            <a:endParaRPr lang="en-US" dirty="0"/>
          </a:p>
          <a:p>
            <a:pPr>
              <a:buFont typeface="Wingdings" pitchFamily="2" charset="2"/>
              <a:buChar char="n"/>
              <a:defRPr/>
            </a:pPr>
            <a:r>
              <a:rPr lang="en-US" dirty="0" smtClean="0"/>
              <a:t>Is compatible with latency </a:t>
            </a:r>
            <a:r>
              <a:rPr lang="en-US" dirty="0"/>
              <a:t>critical games</a:t>
            </a:r>
          </a:p>
          <a:p>
            <a:pPr lvl="1">
              <a:defRPr/>
            </a:pPr>
            <a:r>
              <a:rPr lang="en-US" dirty="0" smtClean="0"/>
              <a:t>Very </a:t>
            </a:r>
            <a:r>
              <a:rPr lang="en-US" dirty="0"/>
              <a:t>little added latency can be achieved</a:t>
            </a:r>
          </a:p>
          <a:p>
            <a:pPr lvl="1">
              <a:defRPr/>
            </a:pPr>
            <a:r>
              <a:rPr lang="en-US" dirty="0" smtClean="0"/>
              <a:t>But </a:t>
            </a:r>
            <a:r>
              <a:rPr lang="en-US" dirty="0"/>
              <a:t>integration can then take several weeks</a:t>
            </a:r>
          </a:p>
          <a:p>
            <a:endParaRPr lang="en-US" dirty="0"/>
          </a:p>
        </p:txBody>
      </p:sp>
    </p:spTree>
    <p:extLst>
      <p:ext uri="{BB962C8B-B14F-4D97-AF65-F5344CB8AC3E}">
        <p14:creationId xmlns:p14="http://schemas.microsoft.com/office/powerpoint/2010/main" val="35446715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Playstation</a:t>
            </a:r>
            <a:r>
              <a:rPr lang="en-GB" dirty="0" smtClean="0"/>
              <a:t> Edge MLAA Overview </a:t>
            </a:r>
            <a:endParaRPr lang="en-GB" dirty="0"/>
          </a:p>
        </p:txBody>
      </p:sp>
      <p:sp>
        <p:nvSpPr>
          <p:cNvPr id="3" name="Content Placeholder 2"/>
          <p:cNvSpPr>
            <a:spLocks noGrp="1"/>
          </p:cNvSpPr>
          <p:nvPr>
            <p:ph idx="1"/>
          </p:nvPr>
        </p:nvSpPr>
        <p:spPr/>
        <p:txBody>
          <a:bodyPr/>
          <a:lstStyle/>
          <a:p>
            <a:r>
              <a:rPr lang="en-GB" dirty="0" smtClean="0"/>
              <a:t>Runs on any number of SPUs with little additional overhead.</a:t>
            </a:r>
          </a:p>
          <a:p>
            <a:pPr lvl="1"/>
            <a:r>
              <a:rPr lang="en-GB" dirty="0" smtClean="0"/>
              <a:t>Split image horizontally over SPU cores, merge results.</a:t>
            </a:r>
          </a:p>
          <a:p>
            <a:pPr lvl="1"/>
            <a:r>
              <a:rPr lang="en-GB" dirty="0" smtClean="0"/>
              <a:t>Pseudo-transpose turns vertical pass into second horizontal pass.</a:t>
            </a:r>
          </a:p>
          <a:p>
            <a:pPr lvl="1"/>
            <a:r>
              <a:rPr lang="en-GB" dirty="0" smtClean="0"/>
              <a:t>Usually around 10ms total SPU time (out of 200ms  available at 30Hz).</a:t>
            </a:r>
          </a:p>
          <a:p>
            <a:r>
              <a:rPr lang="en-GB" dirty="0" smtClean="0"/>
              <a:t>In-place processing.</a:t>
            </a:r>
          </a:p>
          <a:p>
            <a:pPr lvl="1"/>
            <a:r>
              <a:rPr lang="en-GB" dirty="0" smtClean="0"/>
              <a:t>Needs only one 32b </a:t>
            </a:r>
            <a:r>
              <a:rPr lang="en-GB" dirty="0" err="1" smtClean="0"/>
              <a:t>color</a:t>
            </a:r>
            <a:r>
              <a:rPr lang="en-GB" dirty="0" smtClean="0"/>
              <a:t>-buffer.</a:t>
            </a:r>
          </a:p>
          <a:p>
            <a:pPr lvl="1"/>
            <a:r>
              <a:rPr lang="en-GB" dirty="0" smtClean="0"/>
              <a:t>Deal with the resulting overlap issues.</a:t>
            </a:r>
          </a:p>
          <a:p>
            <a:r>
              <a:rPr lang="en-GB" dirty="0" smtClean="0"/>
              <a:t>Easy integration.</a:t>
            </a:r>
          </a:p>
          <a:p>
            <a:r>
              <a:rPr lang="en-GB" dirty="0" smtClean="0"/>
              <a:t>Freely available for </a:t>
            </a:r>
            <a:r>
              <a:rPr lang="en-GB" dirty="0" err="1" smtClean="0"/>
              <a:t>Playstation</a:t>
            </a:r>
            <a:r>
              <a:rPr lang="en-GB" dirty="0" smtClean="0"/>
              <a:t> 3 developers.</a:t>
            </a:r>
          </a:p>
          <a:p>
            <a:pPr lvl="1"/>
            <a:r>
              <a:rPr lang="en-GB" dirty="0" smtClean="0"/>
              <a:t>But ask me for the latest versions. ;)</a:t>
            </a:r>
          </a:p>
          <a:p>
            <a:r>
              <a:rPr lang="en-GB" dirty="0" smtClean="0"/>
              <a:t>Widely used in released games.</a:t>
            </a:r>
          </a:p>
          <a:p>
            <a:pPr lvl="1"/>
            <a:r>
              <a:rPr lang="en-GB" dirty="0" smtClean="0"/>
              <a:t>SCE World Wide Studios: God of War 3, </a:t>
            </a:r>
            <a:r>
              <a:rPr lang="en-GB" dirty="0" err="1" smtClean="0"/>
              <a:t>Killzone</a:t>
            </a:r>
            <a:r>
              <a:rPr lang="en-GB" dirty="0" smtClean="0"/>
              <a:t> 3, </a:t>
            </a:r>
            <a:r>
              <a:rPr lang="en-GB" dirty="0" err="1" smtClean="0"/>
              <a:t>Motorstorm</a:t>
            </a:r>
            <a:r>
              <a:rPr lang="en-GB" dirty="0" smtClean="0"/>
              <a:t> Apocalypse, </a:t>
            </a:r>
            <a:r>
              <a:rPr lang="en-GB" dirty="0" err="1" smtClean="0"/>
              <a:t>LittleBigPlanet</a:t>
            </a:r>
            <a:r>
              <a:rPr lang="en-GB" dirty="0" smtClean="0"/>
              <a:t> 2, SOCOM: Special Forces.</a:t>
            </a:r>
          </a:p>
          <a:p>
            <a:pPr lvl="1"/>
            <a:r>
              <a:rPr lang="en-GB" dirty="0" smtClean="0"/>
              <a:t>Lots of external teams.</a:t>
            </a:r>
          </a:p>
          <a:p>
            <a:endParaRPr lang="en-GB" dirty="0"/>
          </a:p>
        </p:txBody>
      </p:sp>
      <p:grpSp>
        <p:nvGrpSpPr>
          <p:cNvPr id="4" name="Group 3"/>
          <p:cNvGrpSpPr/>
          <p:nvPr/>
        </p:nvGrpSpPr>
        <p:grpSpPr>
          <a:xfrm>
            <a:off x="7239003" y="2115241"/>
            <a:ext cx="3276600" cy="1300480"/>
            <a:chOff x="753533" y="2015067"/>
            <a:chExt cx="3750734" cy="2159000"/>
          </a:xfrm>
        </p:grpSpPr>
        <p:sp>
          <p:nvSpPr>
            <p:cNvPr id="5" name="Rectangle 4"/>
            <p:cNvSpPr/>
            <p:nvPr/>
          </p:nvSpPr>
          <p:spPr>
            <a:xfrm>
              <a:off x="753533" y="2015067"/>
              <a:ext cx="3750734" cy="431800"/>
            </a:xfrm>
            <a:prstGeom prst="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SPU 0</a:t>
              </a:r>
              <a:endParaRPr lang="en-US" dirty="0">
                <a:solidFill>
                  <a:schemeClr val="tx1"/>
                </a:solidFill>
              </a:endParaRPr>
            </a:p>
          </p:txBody>
        </p:sp>
        <p:sp>
          <p:nvSpPr>
            <p:cNvPr id="6" name="Rectangle 5"/>
            <p:cNvSpPr/>
            <p:nvPr/>
          </p:nvSpPr>
          <p:spPr>
            <a:xfrm>
              <a:off x="753533" y="2446867"/>
              <a:ext cx="3750734" cy="43180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SPU 1</a:t>
              </a:r>
            </a:p>
          </p:txBody>
        </p:sp>
        <p:sp>
          <p:nvSpPr>
            <p:cNvPr id="7" name="Rectangle 6"/>
            <p:cNvSpPr/>
            <p:nvPr/>
          </p:nvSpPr>
          <p:spPr>
            <a:xfrm>
              <a:off x="753533" y="2878667"/>
              <a:ext cx="3750734" cy="431800"/>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SPU 2</a:t>
              </a:r>
              <a:endParaRPr lang="en-US" dirty="0">
                <a:solidFill>
                  <a:schemeClr val="tx1"/>
                </a:solidFill>
              </a:endParaRPr>
            </a:p>
          </p:txBody>
        </p:sp>
        <p:sp>
          <p:nvSpPr>
            <p:cNvPr id="8" name="Rectangle 7"/>
            <p:cNvSpPr/>
            <p:nvPr/>
          </p:nvSpPr>
          <p:spPr>
            <a:xfrm>
              <a:off x="753533" y="3310467"/>
              <a:ext cx="3750734" cy="43180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SPU 3</a:t>
              </a:r>
            </a:p>
          </p:txBody>
        </p:sp>
        <p:sp>
          <p:nvSpPr>
            <p:cNvPr id="9" name="Rectangle 8"/>
            <p:cNvSpPr/>
            <p:nvPr/>
          </p:nvSpPr>
          <p:spPr>
            <a:xfrm>
              <a:off x="753533" y="3742267"/>
              <a:ext cx="3750734" cy="4318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SPU 4</a:t>
              </a:r>
              <a:endParaRPr lang="en-US" dirty="0">
                <a:solidFill>
                  <a:schemeClr val="tx1"/>
                </a:solidFill>
              </a:endParaRPr>
            </a:p>
          </p:txBody>
        </p:sp>
      </p:grpSp>
      <p:pic>
        <p:nvPicPr>
          <p:cNvPr id="10" name="Picture 9" descr="SCE_Santa_Monica_Logo.png"/>
          <p:cNvPicPr>
            <a:picLocks noChangeAspect="1"/>
          </p:cNvPicPr>
          <p:nvPr/>
        </p:nvPicPr>
        <p:blipFill>
          <a:blip r:embed="rId3"/>
          <a:stretch>
            <a:fillRect/>
          </a:stretch>
        </p:blipFill>
        <p:spPr>
          <a:xfrm>
            <a:off x="7961586" y="1351319"/>
            <a:ext cx="2333352" cy="1818872"/>
          </a:xfrm>
          <a:prstGeom prst="rect">
            <a:avLst/>
          </a:prstGeom>
        </p:spPr>
      </p:pic>
      <p:pic>
        <p:nvPicPr>
          <p:cNvPr id="11" name="Picture 10" descr="guerrilla_logo.jpg"/>
          <p:cNvPicPr>
            <a:picLocks noChangeAspect="1"/>
          </p:cNvPicPr>
          <p:nvPr/>
        </p:nvPicPr>
        <p:blipFill>
          <a:blip r:embed="rId4"/>
          <a:stretch>
            <a:fillRect/>
          </a:stretch>
        </p:blipFill>
        <p:spPr>
          <a:xfrm>
            <a:off x="5707116" y="2146773"/>
            <a:ext cx="1248096" cy="1770349"/>
          </a:xfrm>
          <a:prstGeom prst="rect">
            <a:avLst/>
          </a:prstGeom>
        </p:spPr>
      </p:pic>
      <p:pic>
        <p:nvPicPr>
          <p:cNvPr id="12" name="Picture 11" descr="mediamolecule-logo1.jpg"/>
          <p:cNvPicPr>
            <a:picLocks noChangeAspect="1"/>
          </p:cNvPicPr>
          <p:nvPr/>
        </p:nvPicPr>
        <p:blipFill>
          <a:blip r:embed="rId5"/>
          <a:stretch>
            <a:fillRect/>
          </a:stretch>
        </p:blipFill>
        <p:spPr>
          <a:xfrm>
            <a:off x="7748524" y="3234539"/>
            <a:ext cx="2546414" cy="866637"/>
          </a:xfrm>
          <a:prstGeom prst="rect">
            <a:avLst/>
          </a:prstGeom>
        </p:spPr>
      </p:pic>
      <p:pic>
        <p:nvPicPr>
          <p:cNvPr id="13" name="Picture 12" descr="zipper Logo.PNG"/>
          <p:cNvPicPr>
            <a:picLocks noChangeAspect="1"/>
          </p:cNvPicPr>
          <p:nvPr/>
        </p:nvPicPr>
        <p:blipFill>
          <a:blip r:embed="rId6"/>
          <a:stretch>
            <a:fillRect/>
          </a:stretch>
        </p:blipFill>
        <p:spPr>
          <a:xfrm>
            <a:off x="7243500" y="222743"/>
            <a:ext cx="3051438" cy="11156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linds(horizontal)">
                                      <p:cBhvr>
                                        <p:cTn id="24" dur="500"/>
                                        <p:tgtEl>
                                          <p:spTgt spid="3">
                                            <p:txEl>
                                              <p:pRg st="4" end="4"/>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blinds(horizontal)">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blinds(horizontal)">
                                      <p:cBhvr>
                                        <p:cTn id="35" dur="500"/>
                                        <p:tgtEl>
                                          <p:spTgt spid="3">
                                            <p:txEl>
                                              <p:pRg st="7" end="7"/>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blinds(horizontal)">
                                      <p:cBhvr>
                                        <p:cTn id="38" dur="500"/>
                                        <p:tgtEl>
                                          <p:spTgt spid="3">
                                            <p:txEl>
                                              <p:pRg st="8" end="8"/>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blinds(horizontal)">
                                      <p:cBhvr>
                                        <p:cTn id="41" dur="500"/>
                                        <p:tgtEl>
                                          <p:spTgt spid="3">
                                            <p:txEl>
                                              <p:pRg st="9" end="9"/>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blinds(horizontal)">
                                      <p:cBhvr>
                                        <p:cTn id="46" dur="500"/>
                                        <p:tgtEl>
                                          <p:spTgt spid="3">
                                            <p:txEl>
                                              <p:pRg st="10" end="10"/>
                                            </p:txEl>
                                          </p:spTgt>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blinds(horizontal)">
                                      <p:cBhvr>
                                        <p:cTn id="49" dur="500"/>
                                        <p:tgtEl>
                                          <p:spTgt spid="3">
                                            <p:txEl>
                                              <p:pRg st="11" end="11"/>
                                            </p:txEl>
                                          </p:spTgt>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blinds(horizontal)">
                                      <p:cBhvr>
                                        <p:cTn id="52" dur="500"/>
                                        <p:tgtEl>
                                          <p:spTgt spid="3">
                                            <p:txEl>
                                              <p:pRg st="12" end="12"/>
                                            </p:txEl>
                                          </p:spTgt>
                                        </p:tgtEl>
                                      </p:cBhvr>
                                    </p:animEffect>
                                  </p:childTnLst>
                                </p:cTn>
                              </p:par>
                              <p:par>
                                <p:cTn id="53" presetID="3" presetClass="exit" presetSubtype="10" fill="hold" nodeType="withEffect">
                                  <p:stCondLst>
                                    <p:cond delay="0"/>
                                  </p:stCondLst>
                                  <p:childTnLst>
                                    <p:animEffect transition="out" filter="blinds(horizontal)">
                                      <p:cBhvr>
                                        <p:cTn id="54" dur="500"/>
                                        <p:tgtEl>
                                          <p:spTgt spid="4"/>
                                        </p:tgtEl>
                                      </p:cBhvr>
                                    </p:animEffect>
                                    <p:set>
                                      <p:cBhvr>
                                        <p:cTn id="55" dur="1" fill="hold">
                                          <p:stCondLst>
                                            <p:cond delay="499"/>
                                          </p:stCondLst>
                                        </p:cTn>
                                        <p:tgtEl>
                                          <p:spTgt spid="4"/>
                                        </p:tgtEl>
                                        <p:attrNameLst>
                                          <p:attrName>style.visibility</p:attrName>
                                        </p:attrNameLst>
                                      </p:cBhvr>
                                      <p:to>
                                        <p:strVal val="hidden"/>
                                      </p:to>
                                    </p:set>
                                  </p:childTnLst>
                                </p:cTn>
                              </p:par>
                            </p:childTnLst>
                          </p:cTn>
                        </p:par>
                        <p:par>
                          <p:cTn id="56" fill="hold">
                            <p:stCondLst>
                              <p:cond delay="500"/>
                            </p:stCondLst>
                            <p:childTnLst>
                              <p:par>
                                <p:cTn id="57" presetID="3" presetClass="entr" presetSubtype="10" fill="hold" nodeType="afterEffect">
                                  <p:stCondLst>
                                    <p:cond delay="500"/>
                                  </p:stCondLst>
                                  <p:childTnLst>
                                    <p:set>
                                      <p:cBhvr>
                                        <p:cTn id="58" dur="1" fill="hold">
                                          <p:stCondLst>
                                            <p:cond delay="0"/>
                                          </p:stCondLst>
                                        </p:cTn>
                                        <p:tgtEl>
                                          <p:spTgt spid="10"/>
                                        </p:tgtEl>
                                        <p:attrNameLst>
                                          <p:attrName>style.visibility</p:attrName>
                                        </p:attrNameLst>
                                      </p:cBhvr>
                                      <p:to>
                                        <p:strVal val="visible"/>
                                      </p:to>
                                    </p:set>
                                    <p:animEffect transition="in" filter="blinds(horizontal)">
                                      <p:cBhvr>
                                        <p:cTn id="59" dur="500"/>
                                        <p:tgtEl>
                                          <p:spTgt spid="10"/>
                                        </p:tgtEl>
                                      </p:cBhvr>
                                    </p:animEffect>
                                  </p:childTnLst>
                                </p:cTn>
                              </p:par>
                            </p:childTnLst>
                          </p:cTn>
                        </p:par>
                        <p:par>
                          <p:cTn id="60" fill="hold">
                            <p:stCondLst>
                              <p:cond delay="1500"/>
                            </p:stCondLst>
                            <p:childTnLst>
                              <p:par>
                                <p:cTn id="61" presetID="3" presetClass="entr" presetSubtype="10" fill="hold" nodeType="afterEffect">
                                  <p:stCondLst>
                                    <p:cond delay="500"/>
                                  </p:stCondLst>
                                  <p:childTnLst>
                                    <p:set>
                                      <p:cBhvr>
                                        <p:cTn id="62" dur="1" fill="hold">
                                          <p:stCondLst>
                                            <p:cond delay="0"/>
                                          </p:stCondLst>
                                        </p:cTn>
                                        <p:tgtEl>
                                          <p:spTgt spid="11"/>
                                        </p:tgtEl>
                                        <p:attrNameLst>
                                          <p:attrName>style.visibility</p:attrName>
                                        </p:attrNameLst>
                                      </p:cBhvr>
                                      <p:to>
                                        <p:strVal val="visible"/>
                                      </p:to>
                                    </p:set>
                                    <p:animEffect transition="in" filter="blinds(horizontal)">
                                      <p:cBhvr>
                                        <p:cTn id="63" dur="500"/>
                                        <p:tgtEl>
                                          <p:spTgt spid="11"/>
                                        </p:tgtEl>
                                      </p:cBhvr>
                                    </p:animEffect>
                                  </p:childTnLst>
                                </p:cTn>
                              </p:par>
                            </p:childTnLst>
                          </p:cTn>
                        </p:par>
                        <p:par>
                          <p:cTn id="64" fill="hold">
                            <p:stCondLst>
                              <p:cond delay="2500"/>
                            </p:stCondLst>
                            <p:childTnLst>
                              <p:par>
                                <p:cTn id="65" presetID="3" presetClass="entr" presetSubtype="10" fill="hold" nodeType="afterEffect">
                                  <p:stCondLst>
                                    <p:cond delay="500"/>
                                  </p:stCondLst>
                                  <p:childTnLst>
                                    <p:set>
                                      <p:cBhvr>
                                        <p:cTn id="66" dur="1" fill="hold">
                                          <p:stCondLst>
                                            <p:cond delay="0"/>
                                          </p:stCondLst>
                                        </p:cTn>
                                        <p:tgtEl>
                                          <p:spTgt spid="12"/>
                                        </p:tgtEl>
                                        <p:attrNameLst>
                                          <p:attrName>style.visibility</p:attrName>
                                        </p:attrNameLst>
                                      </p:cBhvr>
                                      <p:to>
                                        <p:strVal val="visible"/>
                                      </p:to>
                                    </p:set>
                                    <p:animEffect transition="in" filter="blinds(horizontal)">
                                      <p:cBhvr>
                                        <p:cTn id="67" dur="500"/>
                                        <p:tgtEl>
                                          <p:spTgt spid="12"/>
                                        </p:tgtEl>
                                      </p:cBhvr>
                                    </p:animEffect>
                                  </p:childTnLst>
                                </p:cTn>
                              </p:par>
                            </p:childTnLst>
                          </p:cTn>
                        </p:par>
                        <p:par>
                          <p:cTn id="68" fill="hold">
                            <p:stCondLst>
                              <p:cond delay="3500"/>
                            </p:stCondLst>
                            <p:childTnLst>
                              <p:par>
                                <p:cTn id="69" presetID="3" presetClass="entr" presetSubtype="10" fill="hold" nodeType="afterEffect">
                                  <p:stCondLst>
                                    <p:cond delay="500"/>
                                  </p:stCondLst>
                                  <p:childTnLst>
                                    <p:set>
                                      <p:cBhvr>
                                        <p:cTn id="70" dur="1" fill="hold">
                                          <p:stCondLst>
                                            <p:cond delay="0"/>
                                          </p:stCondLst>
                                        </p:cTn>
                                        <p:tgtEl>
                                          <p:spTgt spid="13"/>
                                        </p:tgtEl>
                                        <p:attrNameLst>
                                          <p:attrName>style.visibility</p:attrName>
                                        </p:attrNameLst>
                                      </p:cBhvr>
                                      <p:to>
                                        <p:strVal val="visible"/>
                                      </p:to>
                                    </p:set>
                                    <p:animEffect transition="in" filter="blinds(horizontal)">
                                      <p:cBhvr>
                                        <p:cTn id="7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Bonus slide: Discontinuity test for God of War III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dirty="0"/>
              <a:t>Adaptive Threshold</a:t>
            </a:r>
          </a:p>
          <a:p>
            <a:pPr lvl="1">
              <a:defRPr/>
            </a:pPr>
            <a:r>
              <a:rPr lang="en-US" dirty="0"/>
              <a:t>threshold(pixel) = max(bias, max(</a:t>
            </a:r>
            <a:r>
              <a:rPr lang="en-US" dirty="0" err="1"/>
              <a:t>pixel.R,pixel.G,pixel.B</a:t>
            </a:r>
            <a:r>
              <a:rPr lang="en-US" dirty="0"/>
              <a:t>)*scale)</a:t>
            </a:r>
          </a:p>
          <a:p>
            <a:pPr>
              <a:buFont typeface="Wingdings" pitchFamily="2" charset="2"/>
              <a:buChar char="n"/>
              <a:defRPr/>
            </a:pPr>
            <a:endParaRPr lang="en-US" dirty="0"/>
          </a:p>
          <a:p>
            <a:pPr>
              <a:buFont typeface="Wingdings" pitchFamily="2" charset="2"/>
              <a:buChar char="n"/>
              <a:defRPr/>
            </a:pPr>
            <a:r>
              <a:rPr lang="en-US" dirty="0"/>
              <a:t>Discontinuity test between pixel1 and pixel2</a:t>
            </a:r>
          </a:p>
          <a:p>
            <a:pPr lvl="1">
              <a:defRPr/>
            </a:pPr>
            <a:r>
              <a:rPr lang="en-US" dirty="0"/>
              <a:t>diff = abs(pixel1-pixel2)</a:t>
            </a:r>
          </a:p>
          <a:p>
            <a:pPr lvl="1">
              <a:defRPr/>
            </a:pPr>
            <a:r>
              <a:rPr lang="en-US" dirty="0"/>
              <a:t>t = min(threshold(pixel1), threshold(pixel2))</a:t>
            </a:r>
          </a:p>
          <a:p>
            <a:pPr lvl="1">
              <a:defRPr/>
            </a:pPr>
            <a:r>
              <a:rPr lang="en-US" dirty="0"/>
              <a:t>discontinuity if (max(</a:t>
            </a:r>
            <a:r>
              <a:rPr lang="en-US" dirty="0" err="1"/>
              <a:t>diff.R</a:t>
            </a:r>
            <a:r>
              <a:rPr lang="en-US" dirty="0"/>
              <a:t>, </a:t>
            </a:r>
            <a:r>
              <a:rPr lang="en-US" dirty="0" err="1"/>
              <a:t>diff.G</a:t>
            </a:r>
            <a:r>
              <a:rPr lang="en-US" dirty="0"/>
              <a:t>, </a:t>
            </a:r>
            <a:r>
              <a:rPr lang="en-US" dirty="0" err="1"/>
              <a:t>diff.B</a:t>
            </a:r>
            <a:r>
              <a:rPr lang="en-US" dirty="0"/>
              <a:t>) &gt; t ) </a:t>
            </a:r>
          </a:p>
          <a:p>
            <a:pPr>
              <a:buFont typeface="Wingdings" pitchFamily="2" charset="2"/>
              <a:buChar char="n"/>
              <a:defRPr/>
            </a:pPr>
            <a:endParaRPr lang="en-US" dirty="0"/>
          </a:p>
          <a:p>
            <a:pPr>
              <a:buFont typeface="Wingdings" pitchFamily="2" charset="2"/>
              <a:buChar char="n"/>
              <a:defRPr/>
            </a:pPr>
            <a:r>
              <a:rPr lang="en-US" dirty="0"/>
              <a:t>Test combines luminance and RGB differences</a:t>
            </a:r>
          </a:p>
          <a:p>
            <a:pPr lvl="1">
              <a:defRPr/>
            </a:pPr>
            <a:r>
              <a:rPr lang="en-US" dirty="0"/>
              <a:t>Works both in high and low contrast areas</a:t>
            </a:r>
          </a:p>
          <a:p>
            <a:pPr lvl="1">
              <a:defRPr/>
            </a:pPr>
            <a:r>
              <a:rPr lang="en-US" dirty="0"/>
              <a:t>Can follow an edge from light to shadow</a:t>
            </a:r>
          </a:p>
          <a:p>
            <a:pPr lvl="1">
              <a:defRPr/>
            </a:pPr>
            <a:r>
              <a:rPr lang="en-US" dirty="0"/>
              <a:t>Adapted for Gow3, others titles might need a different test</a:t>
            </a:r>
          </a:p>
          <a:p>
            <a:endParaRPr lang="en-US" dirty="0"/>
          </a:p>
        </p:txBody>
      </p:sp>
    </p:spTree>
    <p:extLst>
      <p:ext uri="{BB962C8B-B14F-4D97-AF65-F5344CB8AC3E}">
        <p14:creationId xmlns:p14="http://schemas.microsoft.com/office/powerpoint/2010/main" val="36394220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MLAA on PS3</a:t>
            </a:r>
            <a:endParaRPr lang="en-US" dirty="0"/>
          </a:p>
        </p:txBody>
      </p:sp>
      <p:sp>
        <p:nvSpPr>
          <p:cNvPr id="3" name="Content Placeholder 2"/>
          <p:cNvSpPr>
            <a:spLocks noGrp="1"/>
          </p:cNvSpPr>
          <p:nvPr>
            <p:ph idx="1"/>
          </p:nvPr>
        </p:nvSpPr>
        <p:spPr/>
        <p:txBody>
          <a:bodyPr/>
          <a:lstStyle/>
          <a:p>
            <a:pPr marL="0" indent="0">
              <a:spcBef>
                <a:spcPct val="0"/>
              </a:spcBef>
              <a:defRPr/>
            </a:pPr>
            <a:endParaRPr lang="en-US" dirty="0" smtClean="0">
              <a:solidFill>
                <a:srgbClr val="595959"/>
              </a:solidFill>
              <a:latin typeface="Arial" charset="0"/>
              <a:cs typeface="Arial" charset="0"/>
            </a:endParaRPr>
          </a:p>
          <a:p>
            <a:pPr marL="0" indent="0">
              <a:spcBef>
                <a:spcPct val="0"/>
              </a:spcBef>
              <a:defRPr/>
            </a:pPr>
            <a:endParaRPr lang="en-US" dirty="0">
              <a:solidFill>
                <a:srgbClr val="595959"/>
              </a:solidFill>
              <a:latin typeface="Arial" charset="0"/>
              <a:cs typeface="Arial" charset="0"/>
            </a:endParaRPr>
          </a:p>
          <a:p>
            <a:pPr marL="0" indent="0">
              <a:spcBef>
                <a:spcPct val="0"/>
              </a:spcBef>
              <a:defRPr/>
            </a:pPr>
            <a:endParaRPr lang="en-US" dirty="0" smtClean="0">
              <a:solidFill>
                <a:srgbClr val="595959"/>
              </a:solidFill>
              <a:latin typeface="Arial" charset="0"/>
              <a:cs typeface="Arial" charset="0"/>
            </a:endParaRPr>
          </a:p>
          <a:p>
            <a:pPr marL="0" indent="0">
              <a:spcBef>
                <a:spcPct val="0"/>
              </a:spcBef>
              <a:defRPr/>
            </a:pPr>
            <a:endParaRPr lang="en-US" dirty="0">
              <a:solidFill>
                <a:srgbClr val="595959"/>
              </a:solidFill>
              <a:latin typeface="Arial" charset="0"/>
              <a:cs typeface="Arial" charset="0"/>
            </a:endParaRPr>
          </a:p>
          <a:p>
            <a:pPr marL="0" indent="0">
              <a:spcBef>
                <a:spcPct val="0"/>
              </a:spcBef>
              <a:defRPr/>
            </a:pPr>
            <a:endParaRPr lang="en-US" dirty="0" smtClean="0">
              <a:solidFill>
                <a:srgbClr val="595959"/>
              </a:solidFill>
              <a:latin typeface="Arial" charset="0"/>
              <a:cs typeface="Arial" charset="0"/>
            </a:endParaRPr>
          </a:p>
          <a:p>
            <a:pPr marL="0" indent="0">
              <a:spcBef>
                <a:spcPct val="0"/>
              </a:spcBef>
              <a:defRPr/>
            </a:pPr>
            <a:r>
              <a:rPr lang="en-US" dirty="0" smtClean="0">
                <a:solidFill>
                  <a:srgbClr val="595959"/>
                </a:solidFill>
                <a:latin typeface="Arial" charset="0"/>
                <a:cs typeface="Arial" charset="0"/>
              </a:rPr>
              <a:t>Tobias </a:t>
            </a:r>
            <a:r>
              <a:rPr lang="en-US" dirty="0" err="1">
                <a:solidFill>
                  <a:srgbClr val="595959"/>
                </a:solidFill>
                <a:latin typeface="Arial" charset="0"/>
                <a:cs typeface="Arial" charset="0"/>
              </a:rPr>
              <a:t>Berghoff</a:t>
            </a:r>
            <a:r>
              <a:rPr lang="en-US" dirty="0">
                <a:solidFill>
                  <a:srgbClr val="595959"/>
                </a:solidFill>
                <a:latin typeface="Arial" charset="0"/>
                <a:cs typeface="Arial" charset="0"/>
              </a:rPr>
              <a:t/>
            </a:r>
            <a:br>
              <a:rPr lang="en-US" dirty="0">
                <a:solidFill>
                  <a:srgbClr val="595959"/>
                </a:solidFill>
                <a:latin typeface="Arial" charset="0"/>
                <a:cs typeface="Arial" charset="0"/>
              </a:rPr>
            </a:br>
            <a:r>
              <a:rPr lang="en-US" dirty="0" err="1">
                <a:solidFill>
                  <a:srgbClr val="595959"/>
                </a:solidFill>
                <a:latin typeface="Arial" charset="0"/>
                <a:cs typeface="Arial" charset="0"/>
              </a:rPr>
              <a:t>Matteo</a:t>
            </a:r>
            <a:r>
              <a:rPr lang="en-US" dirty="0">
                <a:solidFill>
                  <a:srgbClr val="595959"/>
                </a:solidFill>
                <a:latin typeface="Arial" charset="0"/>
                <a:cs typeface="Arial" charset="0"/>
              </a:rPr>
              <a:t> </a:t>
            </a:r>
            <a:r>
              <a:rPr lang="en-US" dirty="0" err="1">
                <a:solidFill>
                  <a:srgbClr val="595959"/>
                </a:solidFill>
                <a:latin typeface="Arial" charset="0"/>
                <a:cs typeface="Arial" charset="0"/>
              </a:rPr>
              <a:t>Scapuzzi</a:t>
            </a:r>
            <a:endParaRPr lang="en-US" dirty="0">
              <a:solidFill>
                <a:srgbClr val="595959"/>
              </a:solidFill>
              <a:latin typeface="Arial" charset="0"/>
              <a:cs typeface="Arial" charset="0"/>
            </a:endParaRPr>
          </a:p>
          <a:p>
            <a:pPr marL="0" indent="0">
              <a:spcBef>
                <a:spcPct val="0"/>
              </a:spcBef>
              <a:defRPr/>
            </a:pPr>
            <a:r>
              <a:rPr lang="en-US" dirty="0">
                <a:solidFill>
                  <a:schemeClr val="bg1">
                    <a:lumMod val="65000"/>
                  </a:schemeClr>
                </a:solidFill>
                <a:cs typeface="Arial" charset="0"/>
              </a:rPr>
              <a:t>SCE Worldwide Studios Advanced Technology </a:t>
            </a:r>
            <a:r>
              <a:rPr lang="en-US" dirty="0" smtClean="0">
                <a:solidFill>
                  <a:schemeClr val="bg1">
                    <a:lumMod val="65000"/>
                  </a:schemeClr>
                </a:solidFill>
                <a:cs typeface="Arial" charset="0"/>
              </a:rPr>
              <a:t>Group</a:t>
            </a:r>
          </a:p>
          <a:p>
            <a:pPr marL="0" indent="0">
              <a:spcBef>
                <a:spcPct val="0"/>
              </a:spcBef>
              <a:defRPr/>
            </a:pPr>
            <a:endParaRPr lang="en-US" dirty="0">
              <a:solidFill>
                <a:schemeClr val="bg1">
                  <a:lumMod val="65000"/>
                </a:schemeClr>
              </a:solidFill>
              <a:latin typeface="Arial" charset="0"/>
              <a:cs typeface="Arial" charset="0"/>
            </a:endParaRPr>
          </a:p>
          <a:p>
            <a:pPr marL="0" indent="0">
              <a:spcBef>
                <a:spcPct val="0"/>
              </a:spcBef>
              <a:defRPr/>
            </a:pPr>
            <a:r>
              <a:rPr lang="en-US" dirty="0">
                <a:solidFill>
                  <a:srgbClr val="595959"/>
                </a:solidFill>
                <a:latin typeface="Arial" charset="0"/>
                <a:cs typeface="Arial" charset="0"/>
              </a:rPr>
              <a:t>Cedric </a:t>
            </a:r>
            <a:r>
              <a:rPr lang="en-US" dirty="0" err="1">
                <a:solidFill>
                  <a:srgbClr val="595959"/>
                </a:solidFill>
                <a:latin typeface="Arial" charset="0"/>
                <a:cs typeface="Arial" charset="0"/>
              </a:rPr>
              <a:t>Perthuis</a:t>
            </a:r>
            <a:endParaRPr lang="en-US" dirty="0">
              <a:solidFill>
                <a:srgbClr val="595959"/>
              </a:solidFill>
              <a:latin typeface="Arial" charset="0"/>
              <a:cs typeface="Arial" charset="0"/>
            </a:endParaRPr>
          </a:p>
          <a:p>
            <a:pPr marL="0" indent="0">
              <a:spcBef>
                <a:spcPct val="0"/>
              </a:spcBef>
              <a:defRPr/>
            </a:pPr>
            <a:r>
              <a:rPr lang="en-US" dirty="0" smtClean="0">
                <a:solidFill>
                  <a:schemeClr val="bg1">
                    <a:lumMod val="65000"/>
                  </a:schemeClr>
                </a:solidFill>
                <a:cs typeface="Arial" charset="0"/>
              </a:rPr>
              <a:t>SCE </a:t>
            </a:r>
            <a:r>
              <a:rPr lang="en-US" dirty="0">
                <a:solidFill>
                  <a:schemeClr val="bg1">
                    <a:lumMod val="65000"/>
                  </a:schemeClr>
                </a:solidFill>
                <a:cs typeface="Arial" charset="0"/>
              </a:rPr>
              <a:t>Worldwide Studios </a:t>
            </a:r>
            <a:r>
              <a:rPr lang="en-US" dirty="0" smtClean="0">
                <a:solidFill>
                  <a:schemeClr val="bg1">
                    <a:lumMod val="65000"/>
                  </a:schemeClr>
                </a:solidFill>
                <a:cs typeface="Arial" charset="0"/>
              </a:rPr>
              <a:t>Santa </a:t>
            </a:r>
            <a:r>
              <a:rPr lang="en-US" dirty="0">
                <a:solidFill>
                  <a:schemeClr val="bg1">
                    <a:lumMod val="65000"/>
                  </a:schemeClr>
                </a:solidFill>
                <a:cs typeface="Arial" charset="0"/>
              </a:rPr>
              <a:t>Monica Studio</a:t>
            </a:r>
            <a:endParaRPr lang="en-US" dirty="0">
              <a:solidFill>
                <a:schemeClr val="bg1">
                  <a:lumMod val="65000"/>
                </a:schemeClr>
              </a:solidFill>
              <a:latin typeface="Arial" charset="0"/>
              <a:cs typeface="Arial" charset="0"/>
            </a:endParaRPr>
          </a:p>
          <a:p>
            <a:pPr marL="0" indent="0">
              <a:spcBef>
                <a:spcPct val="0"/>
              </a:spcBef>
              <a:defRPr/>
            </a:pPr>
            <a:endParaRPr lang="en-US" dirty="0">
              <a:solidFill>
                <a:schemeClr val="bg1">
                  <a:lumMod val="65000"/>
                </a:schemeClr>
              </a:solidFill>
              <a:latin typeface="Arial" charset="0"/>
              <a:cs typeface="Arial" charset="0"/>
            </a:endParaRPr>
          </a:p>
          <a:p>
            <a:r>
              <a:rPr lang="en-US" dirty="0" smtClean="0"/>
              <a:t>Thanks!</a:t>
            </a:r>
            <a:endParaRPr lang="en-US" dirty="0"/>
          </a:p>
        </p:txBody>
      </p:sp>
      <p:pic>
        <p:nvPicPr>
          <p:cNvPr id="4" name="Picture 7" descr="sht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6999" y="749301"/>
            <a:ext cx="3206047"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12327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Quality / Motivation</a:t>
            </a:r>
            <a:endParaRPr lang="en-GB" dirty="0"/>
          </a:p>
        </p:txBody>
      </p:sp>
      <p:sp>
        <p:nvSpPr>
          <p:cNvPr id="3" name="Content Placeholder 2"/>
          <p:cNvSpPr>
            <a:spLocks noGrp="1"/>
          </p:cNvSpPr>
          <p:nvPr>
            <p:ph idx="1"/>
          </p:nvPr>
        </p:nvSpPr>
        <p:spPr/>
        <p:txBody>
          <a:bodyPr/>
          <a:lstStyle/>
          <a:p>
            <a:r>
              <a:rPr lang="en-US" dirty="0" smtClean="0"/>
              <a:t>Originally targeted </a:t>
            </a:r>
            <a:r>
              <a:rPr lang="en-US" dirty="0" err="1" smtClean="0"/>
              <a:t>Killzone</a:t>
            </a:r>
            <a:r>
              <a:rPr lang="en-US" dirty="0" smtClean="0"/>
              <a:t> 3, first shipping customer was God of War 3.</a:t>
            </a:r>
          </a:p>
          <a:p>
            <a:pPr lvl="1"/>
            <a:r>
              <a:rPr lang="en-US" dirty="0" smtClean="0"/>
              <a:t>Technical showcase titles.</a:t>
            </a:r>
          </a:p>
          <a:p>
            <a:pPr lvl="1"/>
            <a:r>
              <a:rPr lang="en-US" dirty="0" smtClean="0"/>
              <a:t>God of War 3 drove initial development.</a:t>
            </a:r>
          </a:p>
          <a:p>
            <a:r>
              <a:rPr lang="en-US" dirty="0" smtClean="0"/>
              <a:t>Want to apply the algorithm late.</a:t>
            </a:r>
          </a:p>
          <a:p>
            <a:pPr lvl="1"/>
            <a:r>
              <a:rPr lang="en-US" dirty="0" smtClean="0"/>
              <a:t>The later we apply it, the more is processed.</a:t>
            </a:r>
          </a:p>
          <a:p>
            <a:pPr lvl="2"/>
            <a:r>
              <a:rPr lang="en-US" dirty="0" smtClean="0"/>
              <a:t>Lighting, shadows, reflections, particles, …</a:t>
            </a:r>
          </a:p>
          <a:p>
            <a:pPr lvl="1"/>
            <a:r>
              <a:rPr lang="en-US" dirty="0" smtClean="0"/>
              <a:t>God of War 3 uses forward renderer, so just applying it to an </a:t>
            </a:r>
            <a:r>
              <a:rPr lang="en-US" dirty="0" err="1" smtClean="0"/>
              <a:t>albedo</a:t>
            </a:r>
            <a:r>
              <a:rPr lang="en-US" dirty="0" smtClean="0"/>
              <a:t> buffer was out.</a:t>
            </a:r>
          </a:p>
          <a:p>
            <a:pPr lvl="1"/>
            <a:r>
              <a:rPr lang="en-US" b="1" dirty="0" smtClean="0"/>
              <a:t>Requires a stable algorithm.</a:t>
            </a:r>
          </a:p>
          <a:p>
            <a:r>
              <a:rPr lang="en-US" dirty="0" smtClean="0"/>
              <a:t>Players are really good at picking out image artifacts.</a:t>
            </a:r>
          </a:p>
          <a:p>
            <a:pPr lvl="1"/>
            <a:r>
              <a:rPr lang="en-US" dirty="0" smtClean="0"/>
              <a:t>AA has its own version of the “uncanny valley”.</a:t>
            </a:r>
          </a:p>
          <a:p>
            <a:pPr lvl="1"/>
            <a:r>
              <a:rPr lang="en-US" dirty="0" smtClean="0"/>
              <a:t>The better your AA, the more do small error distract.</a:t>
            </a:r>
          </a:p>
          <a:p>
            <a:endParaRPr lang="en-US" b="1" dirty="0" smtClean="0"/>
          </a:p>
          <a:p>
            <a:r>
              <a:rPr lang="en-US" dirty="0" smtClean="0"/>
              <a:t>Started with the highest quality version of the original MLAA (the color version).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linds(horizontal)">
                                      <p:cBhvr>
                                        <p:cTn id="10" dur="500"/>
                                        <p:tgtEl>
                                          <p:spTgt spid="3">
                                            <p:txEl>
                                              <p:pRg st="4" end="4"/>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blinds(horizontal)">
                                      <p:cBhvr>
                                        <p:cTn id="13" dur="500"/>
                                        <p:tgtEl>
                                          <p:spTgt spid="3">
                                            <p:txEl>
                                              <p:pRg st="5" end="5"/>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blinds(horizontal)">
                                      <p:cBhvr>
                                        <p:cTn id="16" dur="500"/>
                                        <p:tgtEl>
                                          <p:spTgt spid="3">
                                            <p:txEl>
                                              <p:pRg st="6" end="6"/>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blinds(horizontal)">
                                      <p:cBhvr>
                                        <p:cTn id="19" dur="500"/>
                                        <p:tgtEl>
                                          <p:spTgt spid="3">
                                            <p:txEl>
                                              <p:pRg st="7" end="7"/>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blinds(horizontal)">
                                      <p:cBhvr>
                                        <p:cTn id="24" dur="500"/>
                                        <p:tgtEl>
                                          <p:spTgt spid="3">
                                            <p:txEl>
                                              <p:pRg st="8" end="8"/>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blinds(horizontal)">
                                      <p:cBhvr>
                                        <p:cTn id="27" dur="500"/>
                                        <p:tgtEl>
                                          <p:spTgt spid="3">
                                            <p:txEl>
                                              <p:pRg st="9" end="9"/>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animEffect transition="in" filter="blinds(horizontal)">
                                      <p:cBhvr>
                                        <p:cTn id="30" dur="500"/>
                                        <p:tgtEl>
                                          <p:spTgt spid="3">
                                            <p:txEl>
                                              <p:pRg st="10" end="1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animEffect transition="in" filter="blinds(horizontal)">
                                      <p:cBhvr>
                                        <p:cTn id="35"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Meet the Spike Room</a:t>
            </a:r>
            <a:endParaRPr lang="en-GB" dirty="0"/>
          </a:p>
        </p:txBody>
      </p:sp>
      <p:pic>
        <p:nvPicPr>
          <p:cNvPr id="4" name="Content Placeholder 3" descr="aa_spike_room_wo_mlaa.bmp"/>
          <p:cNvPicPr>
            <a:picLocks noGrp="1" noChangeAspect="1"/>
          </p:cNvPicPr>
          <p:nvPr>
            <p:ph idx="1"/>
          </p:nvPr>
        </p:nvPicPr>
        <p:blipFill>
          <a:blip r:embed="rId3"/>
          <a:stretch>
            <a:fillRect/>
          </a:stretch>
        </p:blipFill>
        <p:spPr>
          <a:xfrm>
            <a:off x="1839560" y="889000"/>
            <a:ext cx="7157156" cy="4025900"/>
          </a:xfrm>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Meet the Spike Room</a:t>
            </a:r>
            <a:endParaRPr lang="en-GB" dirty="0"/>
          </a:p>
        </p:txBody>
      </p:sp>
      <p:pic>
        <p:nvPicPr>
          <p:cNvPr id="4" name="Content Placeholder 3" descr="crop_selection.png"/>
          <p:cNvPicPr>
            <a:picLocks noGrp="1" noChangeAspect="1"/>
          </p:cNvPicPr>
          <p:nvPr>
            <p:ph idx="1"/>
          </p:nvPr>
        </p:nvPicPr>
        <p:blipFill>
          <a:blip r:embed="rId3"/>
          <a:stretch>
            <a:fillRect/>
          </a:stretch>
        </p:blipFill>
        <p:spPr>
          <a:xfrm>
            <a:off x="1839577" y="889000"/>
            <a:ext cx="7157155" cy="4025900"/>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Edge MLAA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alizado 1">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Edge MLAA Slides</Template>
  <TotalTime>33068</TotalTime>
  <Words>4809</Words>
  <Application>Microsoft Office PowerPoint</Application>
  <PresentationFormat>Personalizado</PresentationFormat>
  <Paragraphs>671</Paragraphs>
  <Slides>61</Slides>
  <Notes>61</Notes>
  <HiddenSlides>0</HiddenSlides>
  <MMClips>0</MMClips>
  <ScaleCrop>false</ScaleCrop>
  <HeadingPairs>
    <vt:vector size="4" baseType="variant">
      <vt:variant>
        <vt:lpstr>Tema</vt:lpstr>
      </vt:variant>
      <vt:variant>
        <vt:i4>2</vt:i4>
      </vt:variant>
      <vt:variant>
        <vt:lpstr>Títulos de diapositiva</vt:lpstr>
      </vt:variant>
      <vt:variant>
        <vt:i4>61</vt:i4>
      </vt:variant>
    </vt:vector>
  </HeadingPairs>
  <TitlesOfParts>
    <vt:vector size="63" baseType="lpstr">
      <vt:lpstr>Edge MLAA Slides</vt:lpstr>
      <vt:lpstr>Office Theme</vt:lpstr>
      <vt:lpstr> Filtering Approaches for  Real-Time Anti-Aliasing </vt:lpstr>
      <vt:lpstr>Presentación de PowerPoint</vt:lpstr>
      <vt:lpstr>Presentación de PowerPoint</vt:lpstr>
      <vt:lpstr>Presentación de PowerPoint</vt:lpstr>
      <vt:lpstr>Agenda</vt:lpstr>
      <vt:lpstr>Playstation Edge MLAA Overview </vt:lpstr>
      <vt:lpstr>Image Quality / Motivation</vt:lpstr>
      <vt:lpstr>Meet the Spike Room</vt:lpstr>
      <vt:lpstr>Meet the Spike Room</vt:lpstr>
      <vt:lpstr>Detail Cut-out, unfiltered image</vt:lpstr>
      <vt:lpstr>Absolute Thresholding</vt:lpstr>
      <vt:lpstr>Relative Thresholding</vt:lpstr>
      <vt:lpstr>Relative Thresholding</vt:lpstr>
      <vt:lpstr>Relative Thresholding</vt:lpstr>
      <vt:lpstr>Source</vt:lpstr>
      <vt:lpstr>Absolute Thresholding</vt:lpstr>
      <vt:lpstr>Relative Thresholding</vt:lpstr>
      <vt:lpstr>Pixie Dust</vt:lpstr>
      <vt:lpstr>Source, again...</vt:lpstr>
      <vt:lpstr>Color Gradients</vt:lpstr>
      <vt:lpstr>Splitting Features Example</vt:lpstr>
      <vt:lpstr>Not convinced?</vt:lpstr>
      <vt:lpstr>Preserving Texture Detail</vt:lpstr>
      <vt:lpstr>Edges, fist attempt.</vt:lpstr>
      <vt:lpstr>Edge Detection, Round 2</vt:lpstr>
      <vt:lpstr>Non-Color Edges</vt:lpstr>
      <vt:lpstr>Non-Color Data</vt:lpstr>
      <vt:lpstr>Non-Color Data</vt:lpstr>
      <vt:lpstr>Using Non-Color Data</vt:lpstr>
      <vt:lpstr>Two-Stage Predicated Thesholding</vt:lpstr>
      <vt:lpstr>Predicated Thresholding with object IDs</vt:lpstr>
      <vt:lpstr>Result without predication</vt:lpstr>
      <vt:lpstr>Result with predication</vt:lpstr>
      <vt:lpstr>Killzone 3, without predication.</vt:lpstr>
      <vt:lpstr>Killzone 3, with predication.</vt:lpstr>
      <vt:lpstr>Conclusion</vt:lpstr>
      <vt:lpstr>Thanks!</vt:lpstr>
      <vt:lpstr>Presentación de PowerPoint</vt:lpstr>
      <vt:lpstr>Where to apply MLAA</vt:lpstr>
      <vt:lpstr>SPU Post Effects strategies</vt:lpstr>
      <vt:lpstr>God of War III render passes</vt:lpstr>
      <vt:lpstr>Our solution: interleaved frames</vt:lpstr>
      <vt:lpstr>Added latency</vt:lpstr>
      <vt:lpstr>God of War III Renderer</vt:lpstr>
      <vt:lpstr>SPUs used as GPU coprocessors</vt:lpstr>
      <vt:lpstr>Memory considerations</vt:lpstr>
      <vt:lpstr>Results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vt:lpstr>
      <vt:lpstr>Bonus slide: Discontinuity test for God of War III</vt:lpstr>
      <vt:lpstr>MLAA on PS3</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MLAA on PS3</dc:title>
  <dc:creator>Tobias Berghoff; Cedric Perthuis</dc:creator>
  <cp:lastModifiedBy>IRYOKU</cp:lastModifiedBy>
  <cp:revision>1799</cp:revision>
  <dcterms:created xsi:type="dcterms:W3CDTF">2011-04-23T12:40:10Z</dcterms:created>
  <dcterms:modified xsi:type="dcterms:W3CDTF">2011-08-17T22:52:43Z</dcterms:modified>
</cp:coreProperties>
</file>