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2" r:id="rId2"/>
    <p:sldMasterId id="2147483730" r:id="rId3"/>
  </p:sldMasterIdLst>
  <p:notesMasterIdLst>
    <p:notesMasterId r:id="rId23"/>
  </p:notesMasterIdLst>
  <p:handoutMasterIdLst>
    <p:handoutMasterId r:id="rId24"/>
  </p:handoutMasterIdLst>
  <p:sldIdLst>
    <p:sldId id="281" r:id="rId4"/>
    <p:sldId id="256" r:id="rId5"/>
    <p:sldId id="276" r:id="rId6"/>
    <p:sldId id="278" r:id="rId7"/>
    <p:sldId id="270" r:id="rId8"/>
    <p:sldId id="266" r:id="rId9"/>
    <p:sldId id="267" r:id="rId10"/>
    <p:sldId id="268" r:id="rId11"/>
    <p:sldId id="269" r:id="rId12"/>
    <p:sldId id="271" r:id="rId13"/>
    <p:sldId id="272" r:id="rId14"/>
    <p:sldId id="259" r:id="rId15"/>
    <p:sldId id="260" r:id="rId16"/>
    <p:sldId id="273" r:id="rId17"/>
    <p:sldId id="274" r:id="rId18"/>
    <p:sldId id="261" r:id="rId19"/>
    <p:sldId id="265" r:id="rId20"/>
    <p:sldId id="277" r:id="rId21"/>
    <p:sldId id="275" r:id="rId22"/>
  </p:sldIdLst>
  <p:sldSz cx="7315200" cy="4114800"/>
  <p:notesSz cx="7099300" cy="10234613"/>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365125" indent="92075" algn="l" rtl="0" fontAlgn="base">
      <a:spcBef>
        <a:spcPct val="0"/>
      </a:spcBef>
      <a:spcAft>
        <a:spcPct val="0"/>
      </a:spcAft>
      <a:defRPr sz="2400" kern="1200">
        <a:solidFill>
          <a:schemeClr val="tx1"/>
        </a:solidFill>
        <a:latin typeface="Arial" charset="0"/>
        <a:ea typeface="ＭＳ Ｐゴシック" charset="-128"/>
        <a:cs typeface="+mn-cs"/>
      </a:defRPr>
    </a:lvl2pPr>
    <a:lvl3pPr marL="730250" indent="184150" algn="l" rtl="0" fontAlgn="base">
      <a:spcBef>
        <a:spcPct val="0"/>
      </a:spcBef>
      <a:spcAft>
        <a:spcPct val="0"/>
      </a:spcAft>
      <a:defRPr sz="2400" kern="1200">
        <a:solidFill>
          <a:schemeClr val="tx1"/>
        </a:solidFill>
        <a:latin typeface="Arial" charset="0"/>
        <a:ea typeface="ＭＳ Ｐゴシック" charset="-128"/>
        <a:cs typeface="+mn-cs"/>
      </a:defRPr>
    </a:lvl3pPr>
    <a:lvl4pPr marL="1096963" indent="274638" algn="l" rtl="0" fontAlgn="base">
      <a:spcBef>
        <a:spcPct val="0"/>
      </a:spcBef>
      <a:spcAft>
        <a:spcPct val="0"/>
      </a:spcAft>
      <a:defRPr sz="2400" kern="1200">
        <a:solidFill>
          <a:schemeClr val="tx1"/>
        </a:solidFill>
        <a:latin typeface="Arial" charset="0"/>
        <a:ea typeface="ＭＳ Ｐゴシック" charset="-128"/>
        <a:cs typeface="+mn-cs"/>
      </a:defRPr>
    </a:lvl4pPr>
    <a:lvl5pPr marL="1462088" indent="366713"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FFCC"/>
    <a:srgbClr val="CCFFCC"/>
    <a:srgbClr val="000000"/>
    <a:srgbClr val="B0AD8A"/>
    <a:srgbClr val="494834"/>
    <a:srgbClr val="483225"/>
    <a:srgbClr val="81C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96" autoAdjust="0"/>
  </p:normalViewPr>
  <p:slideViewPr>
    <p:cSldViewPr>
      <p:cViewPr varScale="1">
        <p:scale>
          <a:sx n="123" d="100"/>
          <a:sy n="123" d="100"/>
        </p:scale>
        <p:origin x="-750" y="-90"/>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87" d="100"/>
          <a:sy n="87" d="100"/>
        </p:scale>
        <p:origin x="-1908" y="-78"/>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04A69186-BE24-4B8A-88CC-BBF8C52B9C60}" type="slidenum">
              <a:rPr lang="en-US"/>
              <a:pPr/>
              <a:t>‹Nº›</a:t>
            </a:fld>
            <a:endParaRPr lang="en-US"/>
          </a:p>
        </p:txBody>
      </p:sp>
    </p:spTree>
    <p:extLst>
      <p:ext uri="{BB962C8B-B14F-4D97-AF65-F5344CB8AC3E}">
        <p14:creationId xmlns:p14="http://schemas.microsoft.com/office/powerpoint/2010/main" val="413298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ea typeface="ＭＳ Ｐゴシック" pitchFamily="-112"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78A1733D-02CB-4073-B8A3-2789BFA94302}" type="slidenum">
              <a:rPr lang="en-US"/>
              <a:pPr/>
              <a:t>‹Nº›</a:t>
            </a:fld>
            <a:endParaRPr lang="en-US"/>
          </a:p>
        </p:txBody>
      </p:sp>
    </p:spTree>
    <p:extLst>
      <p:ext uri="{BB962C8B-B14F-4D97-AF65-F5344CB8AC3E}">
        <p14:creationId xmlns:p14="http://schemas.microsoft.com/office/powerpoint/2010/main" val="2191681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dirty="0" smtClean="0">
              <a:ea typeface="ＭＳ Ｐゴシック" pitchFamily="-112" charset="-128"/>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21D1CA40-89F3-49A5-A9A7-D167B397CBF5}"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Here’s a more controlled experiment to show what is going on.</a:t>
            </a:r>
          </a:p>
          <a:p>
            <a:endParaRPr lang="en-US" smtClean="0">
              <a:latin typeface="Arial" charset="0"/>
              <a:ea typeface="ＭＳ Ｐゴシック" charset="-128"/>
            </a:endParaRPr>
          </a:p>
          <a:p>
            <a:r>
              <a:rPr lang="en-US" smtClean="0">
                <a:latin typeface="Arial" charset="0"/>
                <a:ea typeface="ＭＳ Ｐゴシック" charset="-128"/>
              </a:rPr>
              <a:t>We constructed this vector scene and rasterized it at 1 sampler per pixel and thousands of samples per pixel</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5F0BB7D4-18B9-4328-AF28-59F61E5D531B}" type="slidenum">
              <a:rPr lang="en-US" sz="1300"/>
              <a:pPr eaLnBrk="1" hangingPunct="1"/>
              <a:t>10</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Preserve high frequencies</a:t>
            </a:r>
          </a:p>
          <a:p>
            <a:r>
              <a:rPr lang="en-US" smtClean="0">
                <a:latin typeface="Arial" charset="0"/>
                <a:ea typeface="ＭＳ Ｐゴシック" charset="-128"/>
              </a:rPr>
              <a:t>Preserve sharp edges that aren’t jagged from aliasing</a:t>
            </a:r>
          </a:p>
          <a:p>
            <a:r>
              <a:rPr lang="en-US" smtClean="0">
                <a:latin typeface="Arial" charset="0"/>
                <a:ea typeface="ＭＳ Ｐゴシック" charset="-128"/>
              </a:rPr>
              <a:t>Preserve line thickness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0CD67A1C-0082-4974-95F3-CF6B5FF4EBBE}" type="slidenum">
              <a:rPr lang="en-US" sz="1300"/>
              <a:pPr eaLnBrk="1" hangingPunct="1"/>
              <a:t>11</a:t>
            </a:fld>
            <a:endParaRPr 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Temporal AA was used effectively on Crysis 2 and Halo Reach.</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A64937EB-DD80-497A-B9E6-EA22B90F99E7}" type="slidenum">
              <a:rPr lang="en-US" sz="1300"/>
              <a:pPr eaLnBrk="1" hangingPunct="1"/>
              <a:t>12</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charset="0"/>
              <a:ea typeface="ＭＳ Ｐゴシック"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5950FFCB-97B7-44D2-B4CE-6D22BC0CF7C4}" type="slidenum">
              <a:rPr lang="en-US" sz="1300"/>
              <a:pPr eaLnBrk="1" hangingPunct="1"/>
              <a:t>13</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charset="0"/>
              <a:ea typeface="ＭＳ Ｐゴシック"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D9442070-8087-4AFE-A7B3-F75B5BE5611F}" type="slidenum">
              <a:rPr lang="en-US" sz="1300"/>
              <a:pPr eaLnBrk="1" hangingPunct="1"/>
              <a:t>14</a:t>
            </a:fld>
            <a:endParaRPr 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78A1733D-02CB-4073-B8A3-2789BFA94302}" type="slidenum">
              <a:rPr lang="en-US" smtClean="0"/>
              <a:pPr/>
              <a:t>15</a:t>
            </a:fld>
            <a:endParaRPr lang="en-US"/>
          </a:p>
        </p:txBody>
      </p:sp>
    </p:spTree>
    <p:extLst>
      <p:ext uri="{BB962C8B-B14F-4D97-AF65-F5344CB8AC3E}">
        <p14:creationId xmlns:p14="http://schemas.microsoft.com/office/powerpoint/2010/main" val="170821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Depth alone is efficient to render, but at 1080p 4x costs an additional 16.6 MB over the original framebuffer even at 16 bits per sample.</a:t>
            </a:r>
          </a:p>
          <a:p>
            <a:endParaRPr lang="en-US" smtClean="0">
              <a:latin typeface="Arial" charset="0"/>
              <a:ea typeface="ＭＳ Ｐゴシック" charset="-128"/>
            </a:endParaRPr>
          </a:p>
          <a:p>
            <a:r>
              <a:rPr lang="en-US" smtClean="0">
                <a:latin typeface="Arial" charset="0"/>
                <a:ea typeface="ＭＳ Ｐゴシック" charset="-128"/>
              </a:rPr>
              <a:t>It also fails to discriminate all cases.</a:t>
            </a:r>
          </a:p>
          <a:p>
            <a:endParaRPr lang="en-US" smtClean="0">
              <a:latin typeface="Arial" charset="0"/>
              <a:ea typeface="ＭＳ Ｐゴシック" charset="-128"/>
            </a:endParaRPr>
          </a:p>
          <a:p>
            <a:r>
              <a:rPr lang="en-US" smtClean="0">
                <a:latin typeface="Arial" charset="0"/>
                <a:ea typeface="ＭＳ Ｐゴシック" charset="-128"/>
              </a:rPr>
              <a:t>Additional information, such as normals, produces better cross-bilateral weights but requires significant space.</a:t>
            </a:r>
          </a:p>
          <a:p>
            <a:endParaRPr lang="en-US" smtClean="0">
              <a:latin typeface="Arial" charset="0"/>
              <a:ea typeface="ＭＳ Ｐゴシック" charset="-128"/>
            </a:endParaRPr>
          </a:p>
          <a:p>
            <a:r>
              <a:rPr lang="en-US" smtClean="0">
                <a:latin typeface="Arial" charset="0"/>
                <a:ea typeface="ＭＳ Ｐゴシック" charset="-128"/>
              </a:rPr>
              <a:t>We found that as simple a heuristic as the tessellation primitive ID is sufficient for antialiasing purposes in many scenes and can be compressed into eight bits.</a:t>
            </a:r>
          </a:p>
          <a:p>
            <a:endParaRPr lang="en-US" smtClean="0">
              <a:latin typeface="Arial" charset="0"/>
              <a:ea typeface="ＭＳ Ｐゴシック"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09F50A71-2E33-4628-A9D5-17614F350EAA}" type="slidenum">
              <a:rPr lang="en-US" sz="1300"/>
              <a:pPr eaLnBrk="1" hangingPunct="1"/>
              <a:t>16</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Here’s what the primitive ID buffer looks like.</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0FFE8E0C-4D2F-4545-AB9A-DFB04A98C428}" type="slidenum">
              <a:rPr lang="en-US" sz="1300"/>
              <a:pPr eaLnBrk="1" hangingPunct="1"/>
              <a:t>17</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78A1733D-02CB-4073-B8A3-2789BFA94302}" type="slidenum">
              <a:rPr lang="en-US" smtClean="0"/>
              <a:pPr/>
              <a:t>18</a:t>
            </a:fld>
            <a:endParaRPr lang="en-US"/>
          </a:p>
        </p:txBody>
      </p:sp>
    </p:spTree>
    <p:extLst>
      <p:ext uri="{BB962C8B-B14F-4D97-AF65-F5344CB8AC3E}">
        <p14:creationId xmlns:p14="http://schemas.microsoft.com/office/powerpoint/2010/main" val="180774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78A1733D-02CB-4073-B8A3-2789BFA94302}" type="slidenum">
              <a:rPr lang="en-US" smtClean="0"/>
              <a:pPr/>
              <a:t>19</a:t>
            </a:fld>
            <a:endParaRPr lang="en-US"/>
          </a:p>
        </p:txBody>
      </p:sp>
    </p:spTree>
    <p:extLst>
      <p:ext uri="{BB962C8B-B14F-4D97-AF65-F5344CB8AC3E}">
        <p14:creationId xmlns:p14="http://schemas.microsoft.com/office/powerpoint/2010/main" val="220957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charset="-128"/>
              </a:rPr>
              <a:t>If you learn one thing in this course, it should not be about SRAA.  It should be …</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F67FC163-93E5-4721-9B2D-90F44B8450FB}" type="slidenum">
              <a:rPr lang="en-US" sz="1300"/>
              <a:pPr eaLnBrk="1" hangingPunct="1"/>
              <a:t>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I’ll zoom in on two areas with features on the order of one pixel thick.</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929D94F6-3FA1-455D-BE37-76A05D07EE81}" type="slidenum">
              <a:rPr lang="en-US" sz="1300"/>
              <a:pPr eaLnBrk="1" hangingPunct="1"/>
              <a:t>3</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You can see that SRAA produced antialiasing here comparable to MSAA…even though we didn’t shade more than once per pixel, even when there were multiple objects in the pixel.</a:t>
            </a:r>
          </a:p>
          <a:p>
            <a:endParaRPr lang="en-US" smtClean="0">
              <a:latin typeface="Arial" charset="0"/>
              <a:ea typeface="ＭＳ Ｐゴシック" charset="-128"/>
            </a:endParaRPr>
          </a:p>
          <a:p>
            <a:r>
              <a:rPr lang="en-US" smtClean="0">
                <a:latin typeface="Arial" charset="0"/>
                <a:ea typeface="ＭＳ Ｐゴシック" charset="-128"/>
              </a:rPr>
              <a:t>SRAA tracked 4x MSAA depth and then looked at nearby pixels to find shades for each of the four depth samples independently, allowing the shading and color to flow along thin objects for antialiasing.   It doesn’t work if there’s an object that is so small that it only covers one sample ever, but it works well for individual thin objectslike wires and collections of single-sample objects like debris.</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744C5FA7-2981-4854-9B69-F3612B43D109}" type="slidenum">
              <a:rPr lang="en-US" sz="1300"/>
              <a:pPr eaLnBrk="1" hangingPunct="1"/>
              <a:t>4</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78A1733D-02CB-4073-B8A3-2789BFA94302}" type="slidenum">
              <a:rPr lang="en-US" smtClean="0"/>
              <a:pPr/>
              <a:t>5</a:t>
            </a:fld>
            <a:endParaRPr lang="en-US"/>
          </a:p>
        </p:txBody>
      </p:sp>
    </p:spTree>
    <p:extLst>
      <p:ext uri="{BB962C8B-B14F-4D97-AF65-F5344CB8AC3E}">
        <p14:creationId xmlns:p14="http://schemas.microsoft.com/office/powerpoint/2010/main" val="254204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Here’s a scene by DICE rendered with one sample per pixel at 1080p.  This is the input that you provide to a post-processing antialiasing algorithm.</a:t>
            </a:r>
          </a:p>
          <a:p>
            <a:endParaRPr lang="en-US" smtClean="0">
              <a:latin typeface="Arial" charset="0"/>
              <a:ea typeface="ＭＳ Ｐゴシック" charset="-128"/>
            </a:endParaRPr>
          </a:p>
          <a:p>
            <a:r>
              <a:rPr lang="en-US" smtClean="0">
                <a:latin typeface="Arial" charset="0"/>
                <a:ea typeface="ＭＳ Ｐゴシック" charset="-128"/>
              </a:rPr>
              <a:t>I’m going to zoom in on three areas to show you how SRAA performs on this scene.</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17660A07-71BA-4565-B5B7-7834DF042ABB}" type="slidenum">
              <a:rPr lang="en-US" sz="1300"/>
              <a:pPr eaLnBrk="1" hangingPunct="1"/>
              <a:t>6</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charset="-128"/>
              </a:rPr>
              <a:t>This balcony is dominated by high-contrast edges between large polygons.  </a:t>
            </a:r>
          </a:p>
          <a:p>
            <a:endParaRPr lang="en-US" smtClean="0">
              <a:latin typeface="Arial" charset="0"/>
              <a:ea typeface="ＭＳ Ｐゴシック" charset="-128"/>
            </a:endParaRPr>
          </a:p>
          <a:p>
            <a:r>
              <a:rPr lang="en-US" smtClean="0">
                <a:latin typeface="Arial" charset="0"/>
                <a:ea typeface="ＭＳ Ｐゴシック" charset="-128"/>
              </a:rPr>
              <a:t>SRAA produces a result comparable to MSAA on this input without any adjustment, but we’ve seen that morphological methods can surpass MSAA quality.    This is the case where a subpixel should be combined with something like FXAA for superior results.</a:t>
            </a:r>
          </a:p>
          <a:p>
            <a:endParaRPr lang="en-US" smtClean="0">
              <a:latin typeface="Arial" charset="0"/>
              <a:ea typeface="ＭＳ Ｐゴシック" charset="-128"/>
            </a:endParaRPr>
          </a:p>
          <a:p>
            <a:r>
              <a:rPr lang="en-US" smtClean="0">
                <a:latin typeface="Arial" charset="0"/>
                <a:ea typeface="ＭＳ Ｐゴシック" charset="-128"/>
              </a:rPr>
              <a:t>Now let’s look at the cases where morphological methods fail, which are thin objects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7F153806-C317-47F6-B9F2-48677EB0CE4D}" type="slidenum">
              <a:rPr lang="en-US" sz="1300"/>
              <a:pPr eaLnBrk="1" hangingPunct="1"/>
              <a:t>7</a:t>
            </a:fld>
            <a:endParaRPr 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charset="0"/>
              <a:ea typeface="ＭＳ Ｐゴシック"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128"/>
              </a:defRPr>
            </a:lvl1pPr>
            <a:lvl2pPr marL="41087645" indent="-40592405" eaLnBrk="0" hangingPunct="0">
              <a:defRPr sz="2600">
                <a:solidFill>
                  <a:schemeClr val="tx1"/>
                </a:solidFill>
                <a:latin typeface="Arial" charset="0"/>
                <a:ea typeface="ＭＳ Ｐゴシック" charset="-128"/>
              </a:defRPr>
            </a:lvl2pPr>
            <a:lvl3pPr eaLnBrk="0" hangingPunct="0">
              <a:defRPr sz="2600">
                <a:solidFill>
                  <a:schemeClr val="tx1"/>
                </a:solidFill>
                <a:latin typeface="Arial" charset="0"/>
                <a:ea typeface="ＭＳ Ｐゴシック" charset="-128"/>
              </a:defRPr>
            </a:lvl3pPr>
            <a:lvl4pPr eaLnBrk="0" hangingPunct="0">
              <a:defRPr sz="2600">
                <a:solidFill>
                  <a:schemeClr val="tx1"/>
                </a:solidFill>
                <a:latin typeface="Arial" charset="0"/>
                <a:ea typeface="ＭＳ Ｐゴシック" charset="-128"/>
              </a:defRPr>
            </a:lvl4pPr>
            <a:lvl5pPr eaLnBrk="0" hangingPunct="0">
              <a:defRPr sz="2600">
                <a:solidFill>
                  <a:schemeClr val="tx1"/>
                </a:solidFill>
                <a:latin typeface="Arial" charset="0"/>
                <a:ea typeface="ＭＳ Ｐゴシック" charset="-128"/>
              </a:defRPr>
            </a:lvl5pPr>
            <a:lvl6pPr marL="495239" eaLnBrk="0" fontAlgn="base" hangingPunct="0">
              <a:spcBef>
                <a:spcPct val="0"/>
              </a:spcBef>
              <a:spcAft>
                <a:spcPct val="0"/>
              </a:spcAft>
              <a:defRPr sz="2600">
                <a:solidFill>
                  <a:schemeClr val="tx1"/>
                </a:solidFill>
                <a:latin typeface="Arial" charset="0"/>
                <a:ea typeface="ＭＳ Ｐゴシック" charset="-128"/>
              </a:defRPr>
            </a:lvl6pPr>
            <a:lvl7pPr marL="990478" eaLnBrk="0" fontAlgn="base" hangingPunct="0">
              <a:spcBef>
                <a:spcPct val="0"/>
              </a:spcBef>
              <a:spcAft>
                <a:spcPct val="0"/>
              </a:spcAft>
              <a:defRPr sz="2600">
                <a:solidFill>
                  <a:schemeClr val="tx1"/>
                </a:solidFill>
                <a:latin typeface="Arial" charset="0"/>
                <a:ea typeface="ＭＳ Ｐゴシック" charset="-128"/>
              </a:defRPr>
            </a:lvl7pPr>
            <a:lvl8pPr marL="1485717" eaLnBrk="0" fontAlgn="base" hangingPunct="0">
              <a:spcBef>
                <a:spcPct val="0"/>
              </a:spcBef>
              <a:spcAft>
                <a:spcPct val="0"/>
              </a:spcAft>
              <a:defRPr sz="2600">
                <a:solidFill>
                  <a:schemeClr val="tx1"/>
                </a:solidFill>
                <a:latin typeface="Arial" charset="0"/>
                <a:ea typeface="ＭＳ Ｐゴシック" charset="-128"/>
              </a:defRPr>
            </a:lvl8pPr>
            <a:lvl9pPr marL="1980956" eaLnBrk="0" fontAlgn="base" hangingPunct="0">
              <a:spcBef>
                <a:spcPct val="0"/>
              </a:spcBef>
              <a:spcAft>
                <a:spcPct val="0"/>
              </a:spcAft>
              <a:defRPr sz="2600">
                <a:solidFill>
                  <a:schemeClr val="tx1"/>
                </a:solidFill>
                <a:latin typeface="Arial" charset="0"/>
                <a:ea typeface="ＭＳ Ｐゴシック" charset="-128"/>
              </a:defRPr>
            </a:lvl9pPr>
          </a:lstStyle>
          <a:p>
            <a:pPr eaLnBrk="1" hangingPunct="1"/>
            <a:fld id="{5E6F910B-5AE5-4575-8531-6284ED7D56E9}" type="slidenum">
              <a:rPr lang="en-US" sz="1300"/>
              <a:pPr eaLnBrk="1" hangingPunct="1"/>
              <a:t>8</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78A1733D-02CB-4073-B8A3-2789BFA94302}" type="slidenum">
              <a:rPr lang="en-US" smtClean="0"/>
              <a:pPr/>
              <a:t>9</a:t>
            </a:fld>
            <a:endParaRPr lang="en-US"/>
          </a:p>
        </p:txBody>
      </p:sp>
    </p:spTree>
    <p:extLst>
      <p:ext uri="{BB962C8B-B14F-4D97-AF65-F5344CB8AC3E}">
        <p14:creationId xmlns:p14="http://schemas.microsoft.com/office/powerpoint/2010/main" val="2282735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Logo-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6200" y="3432177"/>
            <a:ext cx="2133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294644" y="838202"/>
            <a:ext cx="6746015" cy="946683"/>
          </a:xfrm>
        </p:spPr>
        <p:txBody>
          <a:bodyPr/>
          <a:lstStyle>
            <a:lvl1pPr algn="ctr">
              <a:defRPr sz="3200">
                <a:solidFill>
                  <a:schemeClr val="bg2"/>
                </a:solidFill>
              </a:defRPr>
            </a:lvl1pPr>
          </a:lstStyle>
          <a:p>
            <a:r>
              <a:rPr lang="en-US" dirty="0"/>
              <a:t>Click to edit Master title style</a:t>
            </a:r>
          </a:p>
        </p:txBody>
      </p:sp>
      <p:sp>
        <p:nvSpPr>
          <p:cNvPr id="44035" name="Rectangle 3"/>
          <p:cNvSpPr>
            <a:spLocks noGrp="1" noChangeArrowheads="1"/>
          </p:cNvSpPr>
          <p:nvPr>
            <p:ph type="subTitle" idx="1"/>
          </p:nvPr>
        </p:nvSpPr>
        <p:spPr>
          <a:xfrm>
            <a:off x="297181" y="1981202"/>
            <a:ext cx="6744970" cy="1680211"/>
          </a:xfrm>
        </p:spPr>
        <p:txBody>
          <a:bodyPr/>
          <a:lstStyle>
            <a:lvl1pPr marL="0" indent="0" algn="ctr">
              <a:buFontTx/>
              <a:buNone/>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4412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0" y="0"/>
            <a:ext cx="7315200" cy="647700"/>
            <a:chOff x="0" y="0"/>
            <a:chExt cx="7315200" cy="647700"/>
          </a:xfrm>
        </p:grpSpPr>
        <p:pic>
          <p:nvPicPr>
            <p:cNvPr id="5" name="Picture 4" descr="S11_SlideBack3.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11_LogoH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2" y="0"/>
            <a:ext cx="6721475" cy="5794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44475" y="762002"/>
            <a:ext cx="6731000" cy="321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466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grpSp>
        <p:nvGrpSpPr>
          <p:cNvPr id="5" name="Group 3"/>
          <p:cNvGrpSpPr>
            <a:grpSpLocks/>
          </p:cNvGrpSpPr>
          <p:nvPr userDrawn="1"/>
        </p:nvGrpSpPr>
        <p:grpSpPr bwMode="auto">
          <a:xfrm>
            <a:off x="0" y="0"/>
            <a:ext cx="7315200" cy="647700"/>
            <a:chOff x="0" y="0"/>
            <a:chExt cx="7315200" cy="647700"/>
          </a:xfrm>
        </p:grpSpPr>
        <p:pic>
          <p:nvPicPr>
            <p:cNvPr id="6" name="Picture 4" descr="S11_SlideBack3.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11_LogoH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0" y="0"/>
            <a:ext cx="6722110" cy="57912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243841" y="762000"/>
            <a:ext cx="330454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70301" y="762000"/>
            <a:ext cx="330581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339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S11_LogoHor.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552" y="3352801"/>
            <a:ext cx="2181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294644" y="838202"/>
            <a:ext cx="6746015" cy="946683"/>
          </a:xfrm>
        </p:spPr>
        <p:txBody>
          <a:bodyPr/>
          <a:lstStyle>
            <a:lvl1pPr algn="ctr">
              <a:defRPr sz="3200">
                <a:solidFill>
                  <a:srgbClr val="FFFFFF"/>
                </a:solidFill>
              </a:defRPr>
            </a:lvl1pPr>
          </a:lstStyle>
          <a:p>
            <a:r>
              <a:rPr lang="en-US" dirty="0"/>
              <a:t>Click to edit Master title style</a:t>
            </a:r>
          </a:p>
        </p:txBody>
      </p:sp>
      <p:sp>
        <p:nvSpPr>
          <p:cNvPr id="44035" name="Rectangle 3"/>
          <p:cNvSpPr>
            <a:spLocks noGrp="1" noChangeArrowheads="1"/>
          </p:cNvSpPr>
          <p:nvPr>
            <p:ph type="subTitle" idx="1"/>
          </p:nvPr>
        </p:nvSpPr>
        <p:spPr>
          <a:xfrm>
            <a:off x="297181" y="1981202"/>
            <a:ext cx="6744970" cy="1680211"/>
          </a:xfrm>
        </p:spPr>
        <p:txBody>
          <a:bodyPr/>
          <a:lstStyle>
            <a:lvl1pPr marL="0" indent="0" algn="ctr">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141456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0" y="0"/>
            <a:ext cx="7315200" cy="647700"/>
            <a:chOff x="0" y="0"/>
            <a:chExt cx="7315200" cy="647700"/>
          </a:xfrm>
        </p:grpSpPr>
        <p:pic>
          <p:nvPicPr>
            <p:cNvPr id="5" name="Picture 4" descr="S11_SlideBack3.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11_LogoH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2" y="0"/>
            <a:ext cx="6721475" cy="579438"/>
          </a:xfrm>
        </p:spPr>
        <p:txBody>
          <a:bodyPr/>
          <a:lstStyle>
            <a:lvl1pPr>
              <a:defRPr baseline="0">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4475" y="762002"/>
            <a:ext cx="6731000" cy="321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36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grpSp>
        <p:nvGrpSpPr>
          <p:cNvPr id="5" name="Group 3"/>
          <p:cNvGrpSpPr>
            <a:grpSpLocks/>
          </p:cNvGrpSpPr>
          <p:nvPr userDrawn="1"/>
        </p:nvGrpSpPr>
        <p:grpSpPr bwMode="auto">
          <a:xfrm>
            <a:off x="0" y="0"/>
            <a:ext cx="7315200" cy="647700"/>
            <a:chOff x="0" y="0"/>
            <a:chExt cx="7315200" cy="647700"/>
          </a:xfrm>
        </p:grpSpPr>
        <p:pic>
          <p:nvPicPr>
            <p:cNvPr id="6" name="Picture 4" descr="S11_SlideBack3.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11_LogoH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0" y="0"/>
            <a:ext cx="6722110" cy="579120"/>
          </a:xfrm>
        </p:spPr>
        <p:txBody>
          <a:bodyPr/>
          <a:lstStyle>
            <a:lvl1pPr>
              <a:defRPr baseline="0">
                <a:solidFill>
                  <a:schemeClr val="bg2"/>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243841" y="762000"/>
            <a:ext cx="330454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70301" y="762000"/>
            <a:ext cx="330581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767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2" descr="S11_LogoHor.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638802" y="31750"/>
            <a:ext cx="16113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2" y="0"/>
            <a:ext cx="6721475" cy="5794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44475" y="762002"/>
            <a:ext cx="6731000" cy="321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93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2" descr="S11_LogoHor.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638802" y="31750"/>
            <a:ext cx="16113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0"/>
            <a:ext cx="6722110" cy="57912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243841" y="762000"/>
            <a:ext cx="330454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70301" y="762000"/>
            <a:ext cx="330581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645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278257"/>
            <a:ext cx="6217920" cy="88201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97280" y="2331720"/>
            <a:ext cx="5120640" cy="105156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8DD6DF-9FBE-4A06-8857-18D89BD3F5FD}" type="datetime1">
              <a:rPr lang="en-US"/>
              <a:pPr>
                <a:defRPr/>
              </a:pPr>
              <a:t>11/28/2011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71706B-5EFF-42FA-AC28-940826F3AE02}"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5"/>
            <a:ext cx="6721475" cy="579437"/>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2"/>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rtl="0" eaLnBrk="0" fontAlgn="base" hangingPunct="0">
        <a:spcBef>
          <a:spcPct val="0"/>
        </a:spcBef>
        <a:spcAft>
          <a:spcPct val="0"/>
        </a:spcAft>
        <a:defRPr sz="3000" b="1">
          <a:solidFill>
            <a:schemeClr val="bg2"/>
          </a:solidFill>
          <a:effectLst>
            <a:outerShdw blurRad="50800" dist="38100" dir="2700000">
              <a:schemeClr val="accent1">
                <a:alpha val="43000"/>
              </a:scheme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rgbClr val="0C569E"/>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rgbClr val="0C569E"/>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rgbClr val="0C569E"/>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5"/>
            <a:ext cx="6721475" cy="579437"/>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5123" name="Rectangle 3"/>
          <p:cNvSpPr>
            <a:spLocks noGrp="1" noChangeArrowheads="1"/>
          </p:cNvSpPr>
          <p:nvPr>
            <p:ph type="body" idx="1"/>
          </p:nvPr>
        </p:nvSpPr>
        <p:spPr bwMode="auto">
          <a:xfrm>
            <a:off x="244475" y="914402"/>
            <a:ext cx="6731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rtl="0" eaLnBrk="0" fontAlgn="base" hangingPunct="0">
        <a:spcBef>
          <a:spcPct val="0"/>
        </a:spcBef>
        <a:spcAft>
          <a:spcPct val="0"/>
        </a:spcAft>
        <a:defRPr sz="3000" b="1">
          <a:solidFill>
            <a:srgbClr val="FFFFFF"/>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FFFFFF"/>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FFFFFF"/>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FFFFFF"/>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FFFFFF"/>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rgbClr val="A1D08A"/>
        </a:buClr>
        <a:buSzPct val="110000"/>
        <a:buChar char="•"/>
        <a:defRPr sz="2500">
          <a:solidFill>
            <a:srgbClr val="FFFFFF"/>
          </a:solidFill>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rgbClr val="A1D08A"/>
        </a:buClr>
        <a:buSzPct val="110000"/>
        <a:buFont typeface="Arial" charset="0"/>
        <a:buChar char="–"/>
        <a:defRPr sz="2100">
          <a:solidFill>
            <a:srgbClr val="FFFFFF"/>
          </a:solidFill>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rgbClr val="A1D08A"/>
        </a:buClr>
        <a:buSzPct val="110000"/>
        <a:buChar char="•"/>
        <a:defRPr sz="1700">
          <a:solidFill>
            <a:srgbClr val="FFFFFF"/>
          </a:solidFill>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rgbClr val="A1D08A"/>
        </a:buClr>
        <a:buSzPct val="110000"/>
        <a:buFont typeface="Arial" charset="0"/>
        <a:buChar char="–"/>
        <a:defRPr sz="1600">
          <a:solidFill>
            <a:srgbClr val="FFFFFF"/>
          </a:solidFill>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rgbClr val="A1D08A"/>
        </a:buClr>
        <a:buSzPct val="110000"/>
        <a:buFont typeface="Arial" charset="0"/>
        <a:buChar char="›"/>
        <a:defRPr sz="1600">
          <a:solidFill>
            <a:srgbClr val="FFFFFF"/>
          </a:solidFill>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5760" y="165100"/>
            <a:ext cx="6583680" cy="685800"/>
          </a:xfrm>
          <a:prstGeom prst="rect">
            <a:avLst/>
          </a:prstGeom>
          <a:noFill/>
          <a:ln w="9525">
            <a:noFill/>
            <a:miter lim="800000"/>
            <a:headEnd/>
            <a:tailEnd/>
          </a:ln>
        </p:spPr>
        <p:txBody>
          <a:bodyPr vert="horz" wrap="square" lIns="73152" tIns="36576" rIns="73152" bIns="3657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65760" y="960120"/>
            <a:ext cx="6583680" cy="2715260"/>
          </a:xfrm>
          <a:prstGeom prst="rect">
            <a:avLst/>
          </a:prstGeom>
          <a:noFill/>
          <a:ln w="9525">
            <a:noFill/>
            <a:miter lim="800000"/>
            <a:headEnd/>
            <a:tailEnd/>
          </a:ln>
        </p:spPr>
        <p:txBody>
          <a:bodyPr vert="horz" wrap="square" lIns="73152" tIns="36576" rIns="73152" bIns="365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65760" y="3813811"/>
            <a:ext cx="1706880" cy="219710"/>
          </a:xfrm>
          <a:prstGeom prst="rect">
            <a:avLst/>
          </a:prstGeom>
        </p:spPr>
        <p:txBody>
          <a:bodyPr vert="horz" wrap="square" lIns="73152" tIns="36576" rIns="73152" bIns="36576" numCol="1" anchor="ctr" anchorCtr="0" compatLnSpc="1">
            <a:prstTxWarp prst="textNoShape">
              <a:avLst/>
            </a:prstTxWarp>
          </a:bodyPr>
          <a:lstStyle>
            <a:lvl1pPr>
              <a:defRPr sz="1000" smtClean="0">
                <a:solidFill>
                  <a:srgbClr val="898989"/>
                </a:solidFill>
                <a:latin typeface="Calibri" pitchFamily="-108" charset="0"/>
              </a:defRPr>
            </a:lvl1pPr>
          </a:lstStyle>
          <a:p>
            <a:pPr defTabSz="365760">
              <a:defRPr/>
            </a:pPr>
            <a:fld id="{7DF6FB25-9059-4091-8E6B-683C221CFF7D}" type="datetime1">
              <a:rPr lang="en-US">
                <a:ea typeface="ＭＳ Ｐゴシック" pitchFamily="-112" charset="-128"/>
              </a:rPr>
              <a:pPr defTabSz="365760">
                <a:defRPr/>
              </a:pPr>
              <a:t>11/28/2011</a:t>
            </a:fld>
            <a:endParaRPr lang="en-US">
              <a:ea typeface="ＭＳ Ｐゴシック" pitchFamily="-112" charset="-128"/>
            </a:endParaRPr>
          </a:p>
        </p:txBody>
      </p:sp>
      <p:sp>
        <p:nvSpPr>
          <p:cNvPr id="5" name="Footer Placeholder 4"/>
          <p:cNvSpPr>
            <a:spLocks noGrp="1"/>
          </p:cNvSpPr>
          <p:nvPr>
            <p:ph type="ftr" sz="quarter" idx="3"/>
          </p:nvPr>
        </p:nvSpPr>
        <p:spPr>
          <a:xfrm>
            <a:off x="2499360" y="3813811"/>
            <a:ext cx="2316480" cy="219710"/>
          </a:xfrm>
          <a:prstGeom prst="rect">
            <a:avLst/>
          </a:prstGeom>
        </p:spPr>
        <p:txBody>
          <a:bodyPr vert="horz" wrap="square" lIns="73152" tIns="36576" rIns="73152" bIns="36576" numCol="1" anchor="ctr" anchorCtr="0" compatLnSpc="1">
            <a:prstTxWarp prst="textNoShape">
              <a:avLst/>
            </a:prstTxWarp>
          </a:bodyPr>
          <a:lstStyle>
            <a:lvl1pPr algn="ctr">
              <a:defRPr sz="1000" smtClean="0">
                <a:solidFill>
                  <a:srgbClr val="898989"/>
                </a:solidFill>
                <a:latin typeface="Calibri" pitchFamily="-108" charset="0"/>
              </a:defRPr>
            </a:lvl1pPr>
          </a:lstStyle>
          <a:p>
            <a:pPr defTabSz="365760">
              <a:defRPr/>
            </a:pPr>
            <a:endParaRPr lang="en-US">
              <a:ea typeface="ＭＳ Ｐゴシック" pitchFamily="-112" charset="-128"/>
            </a:endParaRPr>
          </a:p>
        </p:txBody>
      </p:sp>
      <p:sp>
        <p:nvSpPr>
          <p:cNvPr id="6" name="Slide Number Placeholder 5"/>
          <p:cNvSpPr>
            <a:spLocks noGrp="1"/>
          </p:cNvSpPr>
          <p:nvPr>
            <p:ph type="sldNum" sz="quarter" idx="4"/>
          </p:nvPr>
        </p:nvSpPr>
        <p:spPr>
          <a:xfrm>
            <a:off x="5242560" y="3813811"/>
            <a:ext cx="1706880" cy="219710"/>
          </a:xfrm>
          <a:prstGeom prst="rect">
            <a:avLst/>
          </a:prstGeom>
        </p:spPr>
        <p:txBody>
          <a:bodyPr vert="horz" wrap="square" lIns="73152" tIns="36576" rIns="73152" bIns="36576" numCol="1" anchor="ctr" anchorCtr="0" compatLnSpc="1">
            <a:prstTxWarp prst="textNoShape">
              <a:avLst/>
            </a:prstTxWarp>
          </a:bodyPr>
          <a:lstStyle>
            <a:lvl1pPr algn="r">
              <a:defRPr sz="1000" smtClean="0">
                <a:solidFill>
                  <a:srgbClr val="898989"/>
                </a:solidFill>
                <a:latin typeface="Calibri" pitchFamily="-108" charset="0"/>
              </a:defRPr>
            </a:lvl1pPr>
          </a:lstStyle>
          <a:p>
            <a:pPr defTabSz="365760">
              <a:defRPr/>
            </a:pPr>
            <a:fld id="{24445E3B-2D74-4288-969E-728E980BC142}" type="slidenum">
              <a:rPr lang="en-US">
                <a:ea typeface="ＭＳ Ｐゴシック" pitchFamily="-112" charset="-128"/>
              </a:rPr>
              <a:pPr defTabSz="365760">
                <a:defRPr/>
              </a:pPr>
              <a:t>‹Nº›</a:t>
            </a:fld>
            <a:endParaRPr lang="en-US">
              <a:ea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l" defTabSz="365760" rtl="0" eaLnBrk="0" fontAlgn="base" hangingPunct="0">
        <a:spcBef>
          <a:spcPct val="0"/>
        </a:spcBef>
        <a:spcAft>
          <a:spcPct val="0"/>
        </a:spcAft>
        <a:defRPr sz="2600" b="1" kern="1200">
          <a:solidFill>
            <a:schemeClr val="tx1"/>
          </a:solidFill>
          <a:latin typeface="Arial" pitchFamily="34" charset="0"/>
          <a:ea typeface="Arial" pitchFamily="34" charset="0"/>
          <a:cs typeface="Arial" pitchFamily="34" charset="0"/>
        </a:defRPr>
      </a:lvl1pPr>
      <a:lvl2pPr algn="l" defTabSz="365760" rtl="0" eaLnBrk="0" fontAlgn="base" hangingPunct="0">
        <a:spcBef>
          <a:spcPct val="0"/>
        </a:spcBef>
        <a:spcAft>
          <a:spcPct val="0"/>
        </a:spcAft>
        <a:defRPr sz="2600" b="1">
          <a:solidFill>
            <a:schemeClr val="tx1"/>
          </a:solidFill>
          <a:latin typeface="Arial" charset="0"/>
          <a:ea typeface="ＭＳ Ｐゴシック" charset="-128"/>
          <a:cs typeface="Arial" charset="0"/>
        </a:defRPr>
      </a:lvl2pPr>
      <a:lvl3pPr algn="l" defTabSz="365760" rtl="0" eaLnBrk="0" fontAlgn="base" hangingPunct="0">
        <a:spcBef>
          <a:spcPct val="0"/>
        </a:spcBef>
        <a:spcAft>
          <a:spcPct val="0"/>
        </a:spcAft>
        <a:defRPr sz="2600" b="1">
          <a:solidFill>
            <a:schemeClr val="tx1"/>
          </a:solidFill>
          <a:latin typeface="Arial" charset="0"/>
          <a:ea typeface="ＭＳ Ｐゴシック" charset="-128"/>
          <a:cs typeface="Arial" charset="0"/>
        </a:defRPr>
      </a:lvl3pPr>
      <a:lvl4pPr algn="l" defTabSz="365760" rtl="0" eaLnBrk="0" fontAlgn="base" hangingPunct="0">
        <a:spcBef>
          <a:spcPct val="0"/>
        </a:spcBef>
        <a:spcAft>
          <a:spcPct val="0"/>
        </a:spcAft>
        <a:defRPr sz="2600" b="1">
          <a:solidFill>
            <a:schemeClr val="tx1"/>
          </a:solidFill>
          <a:latin typeface="Arial" charset="0"/>
          <a:ea typeface="ＭＳ Ｐゴシック" charset="-128"/>
          <a:cs typeface="Arial" charset="0"/>
        </a:defRPr>
      </a:lvl4pPr>
      <a:lvl5pPr algn="l" defTabSz="365760" rtl="0" eaLnBrk="0" fontAlgn="base" hangingPunct="0">
        <a:spcBef>
          <a:spcPct val="0"/>
        </a:spcBef>
        <a:spcAft>
          <a:spcPct val="0"/>
        </a:spcAft>
        <a:defRPr sz="2600" b="1">
          <a:solidFill>
            <a:schemeClr val="tx1"/>
          </a:solidFill>
          <a:latin typeface="Arial" charset="0"/>
          <a:ea typeface="ＭＳ Ｐゴシック" charset="-128"/>
          <a:cs typeface="Arial" charset="0"/>
        </a:defRPr>
      </a:lvl5pPr>
      <a:lvl6pPr marL="365760" algn="ctr" defTabSz="365760" rtl="0" fontAlgn="base">
        <a:spcBef>
          <a:spcPct val="0"/>
        </a:spcBef>
        <a:spcAft>
          <a:spcPct val="0"/>
        </a:spcAft>
        <a:defRPr sz="3500">
          <a:solidFill>
            <a:schemeClr val="tx1"/>
          </a:solidFill>
          <a:latin typeface="Calibri" charset="0"/>
          <a:ea typeface="ＭＳ Ｐゴシック" charset="-128"/>
          <a:cs typeface="ＭＳ Ｐゴシック" charset="-128"/>
        </a:defRPr>
      </a:lvl6pPr>
      <a:lvl7pPr marL="731520" algn="ctr" defTabSz="365760" rtl="0" fontAlgn="base">
        <a:spcBef>
          <a:spcPct val="0"/>
        </a:spcBef>
        <a:spcAft>
          <a:spcPct val="0"/>
        </a:spcAft>
        <a:defRPr sz="3500">
          <a:solidFill>
            <a:schemeClr val="tx1"/>
          </a:solidFill>
          <a:latin typeface="Calibri" charset="0"/>
          <a:ea typeface="ＭＳ Ｐゴシック" charset="-128"/>
          <a:cs typeface="ＭＳ Ｐゴシック" charset="-128"/>
        </a:defRPr>
      </a:lvl7pPr>
      <a:lvl8pPr marL="1097280" algn="ctr" defTabSz="365760" rtl="0" fontAlgn="base">
        <a:spcBef>
          <a:spcPct val="0"/>
        </a:spcBef>
        <a:spcAft>
          <a:spcPct val="0"/>
        </a:spcAft>
        <a:defRPr sz="3500">
          <a:solidFill>
            <a:schemeClr val="tx1"/>
          </a:solidFill>
          <a:latin typeface="Calibri" charset="0"/>
          <a:ea typeface="ＭＳ Ｐゴシック" charset="-128"/>
          <a:cs typeface="ＭＳ Ｐゴシック" charset="-128"/>
        </a:defRPr>
      </a:lvl8pPr>
      <a:lvl9pPr marL="1463040" algn="ctr" defTabSz="365760" rtl="0" fontAlgn="base">
        <a:spcBef>
          <a:spcPct val="0"/>
        </a:spcBef>
        <a:spcAft>
          <a:spcPct val="0"/>
        </a:spcAft>
        <a:defRPr sz="3500">
          <a:solidFill>
            <a:schemeClr val="tx1"/>
          </a:solidFill>
          <a:latin typeface="Calibri" charset="0"/>
          <a:ea typeface="ＭＳ Ｐゴシック" charset="-128"/>
          <a:cs typeface="ＭＳ Ｐゴシック" charset="-128"/>
        </a:defRPr>
      </a:lvl9pPr>
    </p:titleStyle>
    <p:bodyStyle>
      <a:lvl1pPr marL="274320" indent="-274320" algn="l" defTabSz="365760" rtl="0" eaLnBrk="0" fontAlgn="base" hangingPunct="0">
        <a:spcBef>
          <a:spcPct val="20000"/>
        </a:spcBef>
        <a:spcAft>
          <a:spcPct val="0"/>
        </a:spcAft>
        <a:buFont typeface="Arial" charset="0"/>
        <a:buChar char="•"/>
        <a:defRPr sz="2200" kern="1200">
          <a:solidFill>
            <a:schemeClr val="tx1"/>
          </a:solidFill>
          <a:latin typeface="Arial" pitchFamily="34" charset="0"/>
          <a:ea typeface="ＭＳ Ｐゴシック" charset="-128"/>
          <a:cs typeface="Arial" pitchFamily="34" charset="0"/>
        </a:defRPr>
      </a:lvl1pPr>
      <a:lvl2pPr marL="594360" indent="-228600" algn="l" defTabSz="365760" rtl="0" eaLnBrk="0" fontAlgn="base" hangingPunct="0">
        <a:spcBef>
          <a:spcPct val="20000"/>
        </a:spcBef>
        <a:spcAft>
          <a:spcPct val="0"/>
        </a:spcAft>
        <a:buFont typeface="Arial" charset="0"/>
        <a:buChar char="–"/>
        <a:defRPr sz="1900" kern="1200">
          <a:solidFill>
            <a:schemeClr val="tx1"/>
          </a:solidFill>
          <a:latin typeface="Arial" pitchFamily="34" charset="0"/>
          <a:ea typeface="ＭＳ Ｐゴシック" charset="-128"/>
          <a:cs typeface="Arial" pitchFamily="34" charset="0"/>
        </a:defRPr>
      </a:lvl2pPr>
      <a:lvl3pPr marL="914400" indent="-182880" algn="l" defTabSz="36576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128"/>
          <a:cs typeface="Arial" pitchFamily="34" charset="0"/>
        </a:defRPr>
      </a:lvl3pPr>
      <a:lvl4pPr marL="1280160" indent="-182880" algn="l" defTabSz="36576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1645920" indent="-182880" algn="l" defTabSz="36576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011680" indent="-182880" algn="l" defTabSz="365760" rtl="0" eaLnBrk="1" latinLnBrk="0" hangingPunct="1">
        <a:spcBef>
          <a:spcPct val="20000"/>
        </a:spcBef>
        <a:buFont typeface="Arial"/>
        <a:buChar char="•"/>
        <a:defRPr sz="16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6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6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a:xfrm>
            <a:off x="548640" y="548928"/>
            <a:ext cx="6217920" cy="1281812"/>
          </a:xfrm>
        </p:spPr>
        <p:txBody>
          <a:bodyPr/>
          <a:lstStyle/>
          <a:p>
            <a:pPr algn="ctr"/>
            <a:r>
              <a:rPr lang="en-US" sz="3200" dirty="0">
                <a:latin typeface="+mj-lt"/>
              </a:rPr>
              <a:t> Filtering Approaches for </a:t>
            </a:r>
            <a:br>
              <a:rPr lang="en-US" sz="3200" dirty="0">
                <a:latin typeface="+mj-lt"/>
              </a:rPr>
            </a:br>
            <a:r>
              <a:rPr lang="en-US" sz="3200" dirty="0">
                <a:latin typeface="+mj-lt"/>
              </a:rPr>
              <a:t>Real-Time Anti-Aliasing </a:t>
            </a:r>
            <a:endParaRPr lang="en-US" sz="3200" dirty="0">
              <a:latin typeface="+mj-lt"/>
              <a:cs typeface="Arial" charset="0"/>
            </a:endParaRPr>
          </a:p>
        </p:txBody>
      </p:sp>
      <p:pic>
        <p:nvPicPr>
          <p:cNvPr id="263170" name="Picture 2" descr="http://sis.siggraph.org/OPAL/Themes/SIS/2011/src/downloads/c96-f96_3-a257-representative_image-v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3170" y="1774011"/>
            <a:ext cx="2268863" cy="1631950"/>
          </a:xfrm>
          <a:prstGeom prst="rect">
            <a:avLst/>
          </a:prstGeom>
          <a:noFill/>
        </p:spPr>
      </p:pic>
      <p:sp>
        <p:nvSpPr>
          <p:cNvPr id="10" name="9 Rectángulo"/>
          <p:cNvSpPr/>
          <p:nvPr/>
        </p:nvSpPr>
        <p:spPr>
          <a:xfrm>
            <a:off x="6565392" y="0"/>
            <a:ext cx="749808" cy="562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3152" tIns="36576" rIns="73152" bIns="36576" rtlCol="0" anchor="ctr"/>
          <a:lstStyle/>
          <a:p>
            <a:pPr algn="ctr" defTabSz="365760"/>
            <a:endParaRPr lang="es-ES" sz="1400">
              <a:solidFill>
                <a:prstClr val="white"/>
              </a:solidFill>
            </a:endParaRPr>
          </a:p>
        </p:txBody>
      </p:sp>
      <p:sp>
        <p:nvSpPr>
          <p:cNvPr id="5" name="2 Título"/>
          <p:cNvSpPr txBox="1">
            <a:spLocks/>
          </p:cNvSpPr>
          <p:nvPr/>
        </p:nvSpPr>
        <p:spPr bwMode="auto">
          <a:xfrm>
            <a:off x="350498" y="3459430"/>
            <a:ext cx="6583680" cy="584434"/>
          </a:xfrm>
          <a:prstGeom prst="rect">
            <a:avLst/>
          </a:prstGeom>
          <a:noFill/>
          <a:ln w="9525">
            <a:noFill/>
            <a:miter lim="800000"/>
            <a:headEnd/>
            <a:tailEnd/>
          </a:ln>
        </p:spPr>
        <p:txBody>
          <a:bodyPr vert="horz" wrap="square" lIns="73152" tIns="36576" rIns="73152" bIns="36576" numCol="1" anchor="ctr" anchorCtr="0" compatLnSpc="1">
            <a:prstTxWarp prst="textNoShape">
              <a:avLst/>
            </a:prstTxWarp>
          </a:bodyPr>
          <a:lstStyle/>
          <a:p>
            <a:pPr algn="ctr" defTabSz="365760" eaLnBrk="0" hangingPunct="0"/>
            <a:r>
              <a:rPr lang="es-ES_tradnl" sz="1400" dirty="0">
                <a:solidFill>
                  <a:prstClr val="black"/>
                </a:solidFill>
                <a:latin typeface="Myriad Pro"/>
                <a:ea typeface="Arial" pitchFamily="34" charset="0"/>
                <a:cs typeface="Arial" pitchFamily="34" charset="0"/>
              </a:rPr>
              <a:t>http://</a:t>
            </a:r>
            <a:r>
              <a:rPr lang="es-ES_tradnl" sz="1400" dirty="0" err="1">
                <a:solidFill>
                  <a:prstClr val="black"/>
                </a:solidFill>
                <a:latin typeface="Myriad Pro"/>
                <a:ea typeface="Arial" pitchFamily="34" charset="0"/>
                <a:cs typeface="Arial" pitchFamily="34" charset="0"/>
              </a:rPr>
              <a:t>www.iryoku.com</a:t>
            </a:r>
            <a:r>
              <a:rPr lang="es-ES_tradnl" sz="1400" dirty="0">
                <a:solidFill>
                  <a:prstClr val="black"/>
                </a:solidFill>
                <a:latin typeface="Myriad Pro"/>
                <a:ea typeface="Arial" pitchFamily="34" charset="0"/>
                <a:cs typeface="Arial" pitchFamily="34" charset="0"/>
              </a:rPr>
              <a:t>/</a:t>
            </a:r>
            <a:r>
              <a:rPr lang="es-ES_tradnl" sz="1400" dirty="0" err="1">
                <a:solidFill>
                  <a:prstClr val="black"/>
                </a:solidFill>
                <a:latin typeface="Myriad Pro"/>
                <a:ea typeface="Arial" pitchFamily="34" charset="0"/>
                <a:cs typeface="Arial" pitchFamily="34" charset="0"/>
              </a:rPr>
              <a:t>aacourse</a:t>
            </a:r>
            <a:r>
              <a:rPr lang="es-ES_tradnl" sz="1400" dirty="0">
                <a:solidFill>
                  <a:prstClr val="black"/>
                </a:solidFill>
                <a:latin typeface="Myriad Pro"/>
                <a:ea typeface="Arial" pitchFamily="34" charset="0"/>
                <a:cs typeface="Arial" pitchFamily="34" charset="0"/>
              </a:rPr>
              <a:t>/</a:t>
            </a:r>
            <a:endParaRPr lang="es-ES" sz="1400" dirty="0">
              <a:solidFill>
                <a:prstClr val="black"/>
              </a:solidFill>
              <a:latin typeface="Myriad Pro"/>
              <a:ea typeface="Arial" pitchFamily="34" charset="0"/>
              <a:cs typeface="Arial" pitchFamily="34" charset="0"/>
            </a:endParaRPr>
          </a:p>
        </p:txBody>
      </p:sp>
    </p:spTree>
    <p:extLst>
      <p:ext uri="{BB962C8B-B14F-4D97-AF65-F5344CB8AC3E}">
        <p14:creationId xmlns:p14="http://schemas.microsoft.com/office/powerpoint/2010/main" val="3058163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2800"/>
            <a:ext cx="2362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a:p>
        </p:txBody>
      </p:sp>
      <p:pic>
        <p:nvPicPr>
          <p:cNvPr id="29699" name="Picture 10" descr="Screen shot 2011-08-09 at 9.08.36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2" y="228600"/>
            <a:ext cx="17573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04800" y="228600"/>
            <a:ext cx="4800600" cy="3886200"/>
            <a:chOff x="304800" y="228600"/>
            <a:chExt cx="4800600" cy="3886200"/>
          </a:xfrm>
        </p:grpSpPr>
        <p:pic>
          <p:nvPicPr>
            <p:cNvPr id="29702" name="Picture 5" descr="Screen shot 2011-08-09 at 9.08.5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228600"/>
              <a:ext cx="18197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descr="Screen shot 2011-08-09 at 9.08.36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3200" y="228600"/>
              <a:ext cx="2362200" cy="34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1"/>
            <p:cNvSpPr txBox="1">
              <a:spLocks noChangeArrowheads="1"/>
            </p:cNvSpPr>
            <p:nvPr/>
          </p:nvSpPr>
          <p:spPr bwMode="auto">
            <a:xfrm>
              <a:off x="304800" y="3653135"/>
              <a:ext cx="18267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Vector Input</a:t>
              </a:r>
            </a:p>
          </p:txBody>
        </p:sp>
        <p:sp>
          <p:nvSpPr>
            <p:cNvPr id="29705" name="TextBox 12"/>
            <p:cNvSpPr txBox="1">
              <a:spLocks noChangeArrowheads="1"/>
            </p:cNvSpPr>
            <p:nvPr/>
          </p:nvSpPr>
          <p:spPr bwMode="auto">
            <a:xfrm>
              <a:off x="2743200" y="3653135"/>
              <a:ext cx="1811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1x Sampled</a:t>
              </a:r>
            </a:p>
          </p:txBody>
        </p:sp>
      </p:grpSp>
      <p:sp>
        <p:nvSpPr>
          <p:cNvPr id="29701" name="TextBox 13"/>
          <p:cNvSpPr txBox="1">
            <a:spLocks noChangeArrowheads="1"/>
          </p:cNvSpPr>
          <p:nvPr/>
        </p:nvSpPr>
        <p:spPr bwMode="auto">
          <a:xfrm>
            <a:off x="5791201" y="3652839"/>
            <a:ext cx="853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Ideal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2800"/>
            <a:ext cx="2362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a:p>
        </p:txBody>
      </p:sp>
      <p:pic>
        <p:nvPicPr>
          <p:cNvPr id="31747" name="Picture 10" descr="Screen shot 2011-08-09 at 9.08.36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2" y="228600"/>
            <a:ext cx="17573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13"/>
          <p:cNvSpPr txBox="1">
            <a:spLocks noChangeArrowheads="1"/>
          </p:cNvSpPr>
          <p:nvPr/>
        </p:nvSpPr>
        <p:spPr bwMode="auto">
          <a:xfrm>
            <a:off x="5791201" y="3652839"/>
            <a:ext cx="853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Ideal</a:t>
            </a:r>
          </a:p>
        </p:txBody>
      </p:sp>
      <p:grpSp>
        <p:nvGrpSpPr>
          <p:cNvPr id="31749" name="Group 17"/>
          <p:cNvGrpSpPr>
            <a:grpSpLocks/>
          </p:cNvGrpSpPr>
          <p:nvPr/>
        </p:nvGrpSpPr>
        <p:grpSpPr bwMode="auto">
          <a:xfrm>
            <a:off x="-76200" y="228600"/>
            <a:ext cx="4953000" cy="3886200"/>
            <a:chOff x="-76200" y="228600"/>
            <a:chExt cx="4953000" cy="3886200"/>
          </a:xfrm>
        </p:grpSpPr>
        <p:sp>
          <p:nvSpPr>
            <p:cNvPr id="31762" name="TextBox 11"/>
            <p:cNvSpPr txBox="1">
              <a:spLocks noChangeArrowheads="1"/>
            </p:cNvSpPr>
            <p:nvPr/>
          </p:nvSpPr>
          <p:spPr bwMode="auto">
            <a:xfrm>
              <a:off x="533400" y="3653135"/>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MLAA</a:t>
              </a:r>
            </a:p>
          </p:txBody>
        </p:sp>
        <p:sp>
          <p:nvSpPr>
            <p:cNvPr id="31763" name="TextBox 12"/>
            <p:cNvSpPr txBox="1">
              <a:spLocks noChangeArrowheads="1"/>
            </p:cNvSpPr>
            <p:nvPr/>
          </p:nvSpPr>
          <p:spPr bwMode="auto">
            <a:xfrm>
              <a:off x="3172773" y="3653135"/>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SRAA</a:t>
              </a:r>
            </a:p>
          </p:txBody>
        </p:sp>
        <p:pic>
          <p:nvPicPr>
            <p:cNvPr id="31764" name="Picture 14" descr="Screen shot 2011-08-09 at 9.08.36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228600"/>
              <a:ext cx="495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0"/>
          <p:cNvGrpSpPr>
            <a:grpSpLocks/>
          </p:cNvGrpSpPr>
          <p:nvPr/>
        </p:nvGrpSpPr>
        <p:grpSpPr bwMode="auto">
          <a:xfrm>
            <a:off x="152400" y="2743200"/>
            <a:ext cx="6096000" cy="838200"/>
            <a:chOff x="152400" y="2743200"/>
            <a:chExt cx="6096000" cy="838200"/>
          </a:xfrm>
        </p:grpSpPr>
        <p:sp>
          <p:nvSpPr>
            <p:cNvPr id="17" name="Rectangle 16"/>
            <p:cNvSpPr>
              <a:spLocks noChangeArrowheads="1"/>
            </p:cNvSpPr>
            <p:nvPr/>
          </p:nvSpPr>
          <p:spPr bwMode="auto">
            <a:xfrm>
              <a:off x="2819400" y="2743200"/>
              <a:ext cx="990600" cy="838200"/>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9" name="Rectangle 18"/>
            <p:cNvSpPr>
              <a:spLocks noChangeArrowheads="1"/>
            </p:cNvSpPr>
            <p:nvPr/>
          </p:nvSpPr>
          <p:spPr bwMode="auto">
            <a:xfrm>
              <a:off x="152400" y="2743200"/>
              <a:ext cx="990600" cy="838200"/>
            </a:xfrm>
            <a:prstGeom prst="rect">
              <a:avLst/>
            </a:prstGeom>
            <a:noFill/>
            <a:ln w="53975">
              <a:solidFill>
                <a:schemeClr val="bg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0" name="Rectangle 19"/>
            <p:cNvSpPr>
              <a:spLocks noChangeArrowheads="1"/>
            </p:cNvSpPr>
            <p:nvPr/>
          </p:nvSpPr>
          <p:spPr bwMode="auto">
            <a:xfrm>
              <a:off x="5257800" y="2743200"/>
              <a:ext cx="990600" cy="838200"/>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grpSp>
        <p:nvGrpSpPr>
          <p:cNvPr id="4" name="Group 21"/>
          <p:cNvGrpSpPr>
            <a:grpSpLocks/>
          </p:cNvGrpSpPr>
          <p:nvPr/>
        </p:nvGrpSpPr>
        <p:grpSpPr bwMode="auto">
          <a:xfrm>
            <a:off x="1524000" y="2514600"/>
            <a:ext cx="5486400" cy="685800"/>
            <a:chOff x="990600" y="3048000"/>
            <a:chExt cx="5486400" cy="685800"/>
          </a:xfrm>
        </p:grpSpPr>
        <p:sp>
          <p:nvSpPr>
            <p:cNvPr id="23" name="Rectangle 22"/>
            <p:cNvSpPr>
              <a:spLocks noChangeArrowheads="1"/>
            </p:cNvSpPr>
            <p:nvPr/>
          </p:nvSpPr>
          <p:spPr bwMode="auto">
            <a:xfrm>
              <a:off x="3657600" y="3048000"/>
              <a:ext cx="381000" cy="685800"/>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4" name="Rectangle 23"/>
            <p:cNvSpPr>
              <a:spLocks noChangeArrowheads="1"/>
            </p:cNvSpPr>
            <p:nvPr/>
          </p:nvSpPr>
          <p:spPr bwMode="auto">
            <a:xfrm>
              <a:off x="990600" y="3048000"/>
              <a:ext cx="381000" cy="685800"/>
            </a:xfrm>
            <a:prstGeom prst="rect">
              <a:avLst/>
            </a:prstGeom>
            <a:noFill/>
            <a:ln w="53975">
              <a:solidFill>
                <a:schemeClr val="bg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5" name="Rectangle 24"/>
            <p:cNvSpPr>
              <a:spLocks noChangeArrowheads="1"/>
            </p:cNvSpPr>
            <p:nvPr/>
          </p:nvSpPr>
          <p:spPr bwMode="auto">
            <a:xfrm>
              <a:off x="6096000" y="3048000"/>
              <a:ext cx="381000" cy="685800"/>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grpSp>
        <p:nvGrpSpPr>
          <p:cNvPr id="5" name="Group 25"/>
          <p:cNvGrpSpPr>
            <a:grpSpLocks/>
          </p:cNvGrpSpPr>
          <p:nvPr/>
        </p:nvGrpSpPr>
        <p:grpSpPr bwMode="auto">
          <a:xfrm>
            <a:off x="808038" y="1257300"/>
            <a:ext cx="6019800" cy="700088"/>
            <a:chOff x="274550" y="3238367"/>
            <a:chExt cx="6019746" cy="700747"/>
          </a:xfrm>
        </p:grpSpPr>
        <p:sp>
          <p:nvSpPr>
            <p:cNvPr id="27" name="Rectangle 26"/>
            <p:cNvSpPr>
              <a:spLocks noChangeArrowheads="1"/>
            </p:cNvSpPr>
            <p:nvPr/>
          </p:nvSpPr>
          <p:spPr bwMode="auto">
            <a:xfrm rot="-2634832">
              <a:off x="3100275" y="3252668"/>
              <a:ext cx="782630" cy="686446"/>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8" name="Rectangle 27"/>
            <p:cNvSpPr>
              <a:spLocks noChangeArrowheads="1"/>
            </p:cNvSpPr>
            <p:nvPr/>
          </p:nvSpPr>
          <p:spPr bwMode="auto">
            <a:xfrm rot="-2429302">
              <a:off x="274550" y="3238367"/>
              <a:ext cx="839779" cy="686446"/>
            </a:xfrm>
            <a:prstGeom prst="rect">
              <a:avLst/>
            </a:prstGeom>
            <a:noFill/>
            <a:ln w="53975">
              <a:solidFill>
                <a:schemeClr val="bg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9" name="Rectangle 28"/>
            <p:cNvSpPr>
              <a:spLocks noChangeArrowheads="1"/>
            </p:cNvSpPr>
            <p:nvPr/>
          </p:nvSpPr>
          <p:spPr bwMode="auto">
            <a:xfrm rot="-2473179">
              <a:off x="5456104" y="3239956"/>
              <a:ext cx="838192" cy="684856"/>
            </a:xfrm>
            <a:prstGeom prst="rect">
              <a:avLst/>
            </a:prstGeom>
            <a:noFill/>
            <a:ln w="53975">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a typeface="ＭＳ Ｐゴシック" charset="-128"/>
              </a:rPr>
              <a:t>SRAA Attributes</a:t>
            </a:r>
          </a:p>
        </p:txBody>
      </p:sp>
      <p:sp>
        <p:nvSpPr>
          <p:cNvPr id="33795" name="Text Placeholder 2"/>
          <p:cNvSpPr>
            <a:spLocks noGrp="1"/>
          </p:cNvSpPr>
          <p:nvPr>
            <p:ph idx="1"/>
          </p:nvPr>
        </p:nvSpPr>
        <p:spPr>
          <a:xfrm>
            <a:off x="228602" y="685800"/>
            <a:ext cx="7223125" cy="3657600"/>
          </a:xfrm>
        </p:spPr>
        <p:txBody>
          <a:bodyPr/>
          <a:lstStyle/>
          <a:p>
            <a:r>
              <a:rPr lang="en-US" sz="2000">
                <a:ea typeface="ＭＳ Ｐゴシック" charset="-128"/>
              </a:rPr>
              <a:t>Reconstructs subpixel precision from 1x color, e.g., for:</a:t>
            </a:r>
          </a:p>
          <a:p>
            <a:endParaRPr lang="en-US" sz="2000">
              <a:ea typeface="ＭＳ Ｐゴシック" charset="-128"/>
            </a:endParaRPr>
          </a:p>
          <a:p>
            <a:pPr>
              <a:buFontTx/>
              <a:buNone/>
            </a:pPr>
            <a:endParaRPr lang="en-US" sz="3300">
              <a:ea typeface="ＭＳ Ｐゴシック" charset="-128"/>
            </a:endParaRPr>
          </a:p>
          <a:p>
            <a:r>
              <a:rPr lang="en-US" sz="2000">
                <a:ea typeface="ＭＳ Ｐゴシック" charset="-128"/>
              </a:rPr>
              <a:t>About 1 ms on GeForce 560 at 1080p</a:t>
            </a:r>
          </a:p>
          <a:p>
            <a:r>
              <a:rPr lang="en-US" sz="2000">
                <a:ea typeface="ＭＳ Ｐゴシック" charset="-128"/>
              </a:rPr>
              <a:t>Requires MSAA depth buffer</a:t>
            </a:r>
          </a:p>
          <a:p>
            <a:r>
              <a:rPr lang="en-US" sz="2000">
                <a:ea typeface="ＭＳ Ｐゴシック" charset="-128"/>
              </a:rPr>
              <a:t>Accepts optional MSAA normal/uv/ID buffers</a:t>
            </a:r>
          </a:p>
          <a:p>
            <a:r>
              <a:rPr lang="en-US" sz="2000">
                <a:ea typeface="ＭＳ Ｐゴシック" charset="-128"/>
              </a:rPr>
              <a:t>Alternative: temporal or subpixel-morphological (SMAA)</a:t>
            </a:r>
          </a:p>
        </p:txBody>
      </p:sp>
      <p:sp>
        <p:nvSpPr>
          <p:cNvPr id="5" name="Text Placeholder 2"/>
          <p:cNvSpPr txBox="1">
            <a:spLocks/>
          </p:cNvSpPr>
          <p:nvPr/>
        </p:nvSpPr>
        <p:spPr bwMode="auto">
          <a:xfrm>
            <a:off x="1219200" y="1143000"/>
            <a:ext cx="5638800" cy="1066800"/>
          </a:xfrm>
          <a:prstGeom prst="rect">
            <a:avLst/>
          </a:prstGeom>
          <a:noFill/>
          <a:ln w="9525">
            <a:noFill/>
            <a:miter lim="800000"/>
            <a:headEnd/>
            <a:tailEnd/>
          </a:ln>
        </p:spPr>
        <p:txBody>
          <a:bodyPr lIns="73152" tIns="36576" rIns="73152" bIns="36576" numCol="2"/>
          <a:lstStyle/>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Polygon edges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Power lines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Fences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Trees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Distant characters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CAD wireframe</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Grass</a:t>
            </a:r>
          </a:p>
          <a:p>
            <a:pPr marL="273050" indent="-273050" eaLnBrk="0" hangingPunct="0">
              <a:lnSpc>
                <a:spcPct val="60000"/>
              </a:lnSpc>
              <a:spcBef>
                <a:spcPts val="475"/>
              </a:spcBef>
              <a:spcAft>
                <a:spcPts val="475"/>
              </a:spcAft>
              <a:buClr>
                <a:srgbClr val="A1D08A"/>
              </a:buClr>
              <a:buSzPct val="110000"/>
              <a:buFontTx/>
              <a:buChar char="•"/>
              <a:defRPr/>
            </a:pPr>
            <a:r>
              <a:rPr lang="en-US" sz="1500" kern="0" dirty="0">
                <a:solidFill>
                  <a:srgbClr val="FFFFFF"/>
                </a:solidFill>
                <a:latin typeface="+mn-lt"/>
                <a:ea typeface="ＭＳ Ｐゴシック" pitchFamily="-108" charset="-128"/>
                <a:cs typeface="ＭＳ Ｐゴシック" pitchFamily="-108" charset="-128"/>
              </a:rPr>
              <a:t>Antennae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The Key Idea</a:t>
            </a:r>
          </a:p>
        </p:txBody>
      </p:sp>
      <p:pic>
        <p:nvPicPr>
          <p:cNvPr id="35843" name="Picture 5" descr="box-sraa-steps.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914402"/>
            <a:ext cx="57150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Implementation Notes</a:t>
            </a:r>
          </a:p>
        </p:txBody>
      </p:sp>
      <p:sp>
        <p:nvSpPr>
          <p:cNvPr id="3" name="Content Placeholder 2"/>
          <p:cNvSpPr>
            <a:spLocks noGrp="1"/>
          </p:cNvSpPr>
          <p:nvPr>
            <p:ph idx="1"/>
          </p:nvPr>
        </p:nvSpPr>
        <p:spPr>
          <a:xfrm>
            <a:off x="685800" y="685800"/>
            <a:ext cx="6781800" cy="3733800"/>
          </a:xfrm>
        </p:spPr>
        <p:txBody>
          <a:bodyPr/>
          <a:lstStyle/>
          <a:p>
            <a:r>
              <a:rPr lang="en-US" sz="1600" b="1">
                <a:solidFill>
                  <a:schemeClr val="bg2"/>
                </a:solidFill>
                <a:effectLst/>
                <a:ea typeface="ＭＳ Ｐゴシック" charset="-128"/>
              </a:rPr>
              <a:t>Combine with other methods</a:t>
            </a:r>
          </a:p>
          <a:p>
            <a:pPr lvl="1"/>
            <a:r>
              <a:rPr lang="en-US" sz="1200">
                <a:effectLst/>
                <a:ea typeface="ＭＳ Ｐゴシック" charset="-128"/>
              </a:rPr>
              <a:t>Run FXAA on 1x color before SRAA (not shown today)</a:t>
            </a:r>
          </a:p>
          <a:p>
            <a:pPr lvl="1"/>
            <a:r>
              <a:rPr lang="en-US" sz="1200">
                <a:effectLst/>
                <a:ea typeface="ＭＳ Ｐゴシック" charset="-128"/>
              </a:rPr>
              <a:t>Keep alpha-blending for billboards</a:t>
            </a:r>
          </a:p>
          <a:p>
            <a:pPr lvl="1"/>
            <a:r>
              <a:rPr lang="en-US" sz="1200">
                <a:effectLst/>
                <a:ea typeface="ＭＳ Ｐゴシック" charset="-128"/>
              </a:rPr>
              <a:t>Primitive antialiasing on lines or select polygons</a:t>
            </a:r>
          </a:p>
          <a:p>
            <a:pPr lvl="1"/>
            <a:r>
              <a:rPr lang="en-US" sz="1200">
                <a:effectLst/>
                <a:ea typeface="ＭＳ Ｐゴシック" charset="-128"/>
              </a:rPr>
              <a:t>Compatible with SSAA, MSAA and CSAA</a:t>
            </a:r>
          </a:p>
          <a:p>
            <a:r>
              <a:rPr lang="en-US" sz="1600" b="1">
                <a:solidFill>
                  <a:srgbClr val="532903"/>
                </a:solidFill>
                <a:effectLst/>
                <a:ea typeface="ＭＳ Ｐゴシック" charset="-128"/>
              </a:rPr>
              <a:t>Super-sampled depth is “free”</a:t>
            </a:r>
          </a:p>
          <a:p>
            <a:pPr lvl="1"/>
            <a:r>
              <a:rPr lang="en-US" sz="1200">
                <a:effectLst/>
                <a:ea typeface="ＭＳ Ｐゴシック" charset="-128"/>
              </a:rPr>
              <a:t>Depth-only 4x MSAA renders 3x </a:t>
            </a:r>
            <a:r>
              <a:rPr lang="en-US" sz="1200" i="1">
                <a:effectLst/>
                <a:ea typeface="ＭＳ Ｐゴシック" charset="-128"/>
              </a:rPr>
              <a:t>faster</a:t>
            </a:r>
            <a:r>
              <a:rPr lang="en-US" sz="1200">
                <a:effectLst/>
                <a:ea typeface="ＭＳ Ｐゴシック" charset="-128"/>
              </a:rPr>
              <a:t> than even 1x flat shading</a:t>
            </a:r>
          </a:p>
          <a:p>
            <a:pPr lvl="1"/>
            <a:r>
              <a:rPr lang="en-US" sz="1200">
                <a:effectLst/>
                <a:ea typeface="ＭＳ Ｐゴシック" charset="-128"/>
              </a:rPr>
              <a:t>Depth buffer read/writes are compressed on many architectures</a:t>
            </a:r>
          </a:p>
          <a:p>
            <a:pPr lvl="1"/>
            <a:r>
              <a:rPr lang="en-US" sz="1200">
                <a:effectLst/>
                <a:ea typeface="ＭＳ Ｐゴシック" charset="-128"/>
              </a:rPr>
              <a:t>Still have to pay memory cost</a:t>
            </a:r>
            <a:endParaRPr lang="en-US" sz="1400">
              <a:effectLst/>
              <a:ea typeface="ＭＳ Ｐゴシック" charset="-128"/>
            </a:endParaRPr>
          </a:p>
          <a:p>
            <a:r>
              <a:rPr lang="en-US" sz="1600" b="1">
                <a:solidFill>
                  <a:srgbClr val="532903"/>
                </a:solidFill>
                <a:effectLst/>
                <a:ea typeface="ＭＳ Ｐゴシック" charset="-128"/>
              </a:rPr>
              <a:t>“discard” or stencil-mask pixels without edges</a:t>
            </a:r>
          </a:p>
          <a:p>
            <a:pPr>
              <a:buFontTx/>
              <a:buNone/>
            </a:pPr>
            <a:endParaRPr lang="en-US" sz="1600">
              <a:effectLst/>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Space and quality</a:t>
            </a:r>
          </a:p>
        </p:txBody>
      </p:sp>
      <p:pic>
        <p:nvPicPr>
          <p:cNvPr id="39939" name="Picture 3" descr="Result_Non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09600"/>
            <a:ext cx="731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486400" y="2209800"/>
            <a:ext cx="457200" cy="838200"/>
          </a:xfrm>
          <a:prstGeom prst="rect">
            <a:avLst/>
          </a:prstGeom>
          <a:gradFill rotWithShape="1">
            <a:gsLst>
              <a:gs pos="0">
                <a:srgbClr val="B7FF9E">
                  <a:alpha val="23999"/>
                </a:srgbClr>
              </a:gs>
              <a:gs pos="100000">
                <a:srgbClr val="73CC48">
                  <a:alpha val="23999"/>
                </a:srgbClr>
              </a:gs>
            </a:gsLst>
            <a:lin ang="5400000"/>
          </a:gradFill>
          <a:ln w="47625">
            <a:solidFill>
              <a:schemeClr val="bg2"/>
            </a:solidFill>
            <a:round/>
            <a:headEnd/>
            <a:tailEnd/>
          </a:ln>
          <a:effectLst>
            <a:outerShdw blurRad="40000" dist="23000" dir="5400000" rotWithShape="0">
              <a:srgbClr val="808080">
                <a:alpha val="34999"/>
              </a:srgbClr>
            </a:outerShdw>
          </a:effectLst>
        </p:spPr>
        <p:txBody>
          <a:bodyPr lIns="91440" tIns="45720" rIns="91440" bIns="45720"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Space and quality</a:t>
            </a:r>
          </a:p>
        </p:txBody>
      </p:sp>
      <p:pic>
        <p:nvPicPr>
          <p:cNvPr id="40963" name="Picture 9" descr="Result_Non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6858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nvGraphicFramePr>
        <p:xfrm>
          <a:off x="0" y="3276600"/>
          <a:ext cx="7239000" cy="609600"/>
        </p:xfrm>
        <a:graphic>
          <a:graphicData uri="http://schemas.openxmlformats.org/drawingml/2006/table">
            <a:tbl>
              <a:tblPr/>
              <a:tblGrid>
                <a:gridCol w="1809750"/>
                <a:gridCol w="1809750"/>
                <a:gridCol w="1809750"/>
                <a:gridCol w="1809750"/>
              </a:tblGrid>
              <a:tr h="288925">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784A2B"/>
                          </a:solidFill>
                          <a:effectLst/>
                          <a:latin typeface="Arial" charset="0"/>
                          <a:ea typeface="ＭＳ Ｐゴシック" charset="-128"/>
                        </a:rPr>
                        <a:t>Input (no AA)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784A2B"/>
                          </a:solidFill>
                          <a:effectLst/>
                          <a:latin typeface="Arial" charset="0"/>
                          <a:ea typeface="ＭＳ Ｐゴシック" charset="-128"/>
                        </a:rPr>
                        <a:t>Depth16F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784A2B"/>
                          </a:solidFill>
                          <a:effectLst/>
                          <a:latin typeface="Arial" charset="0"/>
                          <a:ea typeface="ＭＳ Ｐゴシック" charset="-128"/>
                        </a:rPr>
                        <a:t>Depth16F + RGB8 Normal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784A2B"/>
                          </a:solidFill>
                          <a:effectLst/>
                          <a:latin typeface="Arial" charset="0"/>
                          <a:ea typeface="ＭＳ Ｐゴシック" charset="-128"/>
                        </a:rPr>
                        <a:t>R8 Primitive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20675">
                <a:tc>
                  <a:txBody>
                    <a:bodyPr/>
                    <a:lstStyle/>
                    <a:p>
                      <a:pPr marL="0" marR="0" lvl="0" indent="0" algn="l" defTabSz="365125"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532903"/>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8D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532903"/>
                          </a:solidFill>
                          <a:effectLst/>
                          <a:latin typeface="Arial" charset="0"/>
                          <a:ea typeface="ＭＳ Ｐゴシック" charset="-128"/>
                        </a:rPr>
                        <a:t>16.6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8D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532903"/>
                          </a:solidFill>
                          <a:effectLst/>
                          <a:latin typeface="Arial" charset="0"/>
                          <a:ea typeface="ＭＳ Ｐゴシック" charset="-128"/>
                        </a:rPr>
                        <a:t>49.8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8D1"/>
                    </a:solidFill>
                  </a:tcPr>
                </a:tc>
                <a:tc>
                  <a:txBody>
                    <a:bodyPr/>
                    <a:lstStyle/>
                    <a:p>
                      <a:pPr marL="0" marR="0" lvl="0" indent="0" algn="l" defTabSz="3651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532903"/>
                          </a:solidFill>
                          <a:effectLst/>
                          <a:latin typeface="Arial" charset="0"/>
                          <a:ea typeface="ＭＳ Ｐゴシック" charset="-128"/>
                        </a:rPr>
                        <a:t>8.2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8D1"/>
                    </a:solidFill>
                  </a:tcPr>
                </a:tc>
              </a:tr>
            </a:tbl>
          </a:graphicData>
        </a:graphic>
      </p:graphicFrame>
      <p:sp>
        <p:nvSpPr>
          <p:cNvPr id="40981" name="TextBox 11"/>
          <p:cNvSpPr txBox="1">
            <a:spLocks noChangeArrowheads="1"/>
          </p:cNvSpPr>
          <p:nvPr/>
        </p:nvSpPr>
        <p:spPr bwMode="auto">
          <a:xfrm>
            <a:off x="228602" y="3838577"/>
            <a:ext cx="4106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a:t>All run in about 0.55 ms at 1920x1080 on GeForce 560 Ti</a:t>
            </a:r>
          </a:p>
        </p:txBody>
      </p:sp>
      <p:pic>
        <p:nvPicPr>
          <p:cNvPr id="40982" name="Picture 13" descr="Result_SRAA_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685800"/>
            <a:ext cx="15240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Result_SRAA_DN.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33800" y="685800"/>
            <a:ext cx="1600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Result_SRAA_PID.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62602" y="685800"/>
            <a:ext cx="16224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rot="1443984">
            <a:off x="2398713" y="946150"/>
            <a:ext cx="838200" cy="381000"/>
          </a:xfrm>
          <a:prstGeom prst="rect">
            <a:avLst/>
          </a:prstGeom>
          <a:noFill/>
          <a:ln w="2857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R8 Primitive ID Buffer</a:t>
            </a:r>
          </a:p>
        </p:txBody>
      </p:sp>
      <p:pic>
        <p:nvPicPr>
          <p:cNvPr id="43011" name="Picture 3" descr="GBuffer_PID_s0.PNG"/>
          <p:cNvPicPr>
            <a:picLocks noChangeAspect="1"/>
          </p:cNvPicPr>
          <p:nvPr/>
        </p:nvPicPr>
        <p:blipFill>
          <a:blip r:embed="rId3" cstate="print">
            <a:extLst>
              <a:ext uri="{28A0092B-C50C-407E-A947-70E740481C1C}">
                <a14:useLocalDpi xmlns:a14="http://schemas.microsoft.com/office/drawing/2010/main"/>
              </a:ext>
            </a:extLst>
          </a:blip>
          <a:srcRect t="5000" b="13316"/>
          <a:stretch>
            <a:fillRect/>
          </a:stretch>
        </p:blipFill>
        <p:spPr bwMode="auto">
          <a:xfrm>
            <a:off x="0" y="609600"/>
            <a:ext cx="7315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endParaRPr lang="es-ES" smtClean="0">
              <a:effectLst>
                <a:outerShdw blurRad="38100" dist="38100" dir="2700000" algn="tl">
                  <a:srgbClr val="C0C0C0"/>
                </a:outerShdw>
              </a:effectLst>
              <a:ea typeface="ＭＳ Ｐゴシック"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C0C0C0"/>
                  </a:outerShdw>
                </a:effectLst>
                <a:ea typeface="ＭＳ Ｐゴシック" charset="-128"/>
              </a:rPr>
              <a:t>Conclusion</a:t>
            </a:r>
          </a:p>
        </p:txBody>
      </p:sp>
      <p:sp>
        <p:nvSpPr>
          <p:cNvPr id="46083" name="Content Placeholder 2"/>
          <p:cNvSpPr>
            <a:spLocks noGrp="1"/>
          </p:cNvSpPr>
          <p:nvPr>
            <p:ph idx="1"/>
          </p:nvPr>
        </p:nvSpPr>
        <p:spPr>
          <a:xfrm>
            <a:off x="244477" y="762000"/>
            <a:ext cx="6842125" cy="3276600"/>
          </a:xfrm>
        </p:spPr>
        <p:txBody>
          <a:bodyPr/>
          <a:lstStyle/>
          <a:p>
            <a:pPr>
              <a:lnSpc>
                <a:spcPct val="100000"/>
              </a:lnSpc>
              <a:spcBef>
                <a:spcPts val="1675"/>
              </a:spcBef>
            </a:pPr>
            <a:r>
              <a:rPr lang="en-US" sz="2000" b="1">
                <a:effectLst/>
                <a:ea typeface="ＭＳ Ｐゴシック" charset="-128"/>
              </a:rPr>
              <a:t>I currently use FXAA </a:t>
            </a:r>
            <a:r>
              <a:rPr lang="en-US" sz="2000">
                <a:effectLst/>
                <a:ea typeface="ＭＳ Ｐゴシック" charset="-128"/>
              </a:rPr>
              <a:t>for large-triangle edge antialiasing</a:t>
            </a:r>
          </a:p>
          <a:p>
            <a:pPr>
              <a:lnSpc>
                <a:spcPct val="100000"/>
              </a:lnSpc>
              <a:spcBef>
                <a:spcPts val="1675"/>
              </a:spcBef>
            </a:pPr>
            <a:r>
              <a:rPr lang="en-US" sz="2000" b="1">
                <a:effectLst/>
                <a:ea typeface="ＭＳ Ｐゴシック" charset="-128"/>
              </a:rPr>
              <a:t>A small amount of MSAA </a:t>
            </a:r>
            <a:r>
              <a:rPr lang="en-US" sz="2000">
                <a:effectLst/>
                <a:ea typeface="ＭＳ Ｐゴシック" charset="-128"/>
              </a:rPr>
              <a:t>data can improve subpixel-triangle antialiasing</a:t>
            </a:r>
          </a:p>
          <a:p>
            <a:pPr lvl="1">
              <a:lnSpc>
                <a:spcPct val="100000"/>
              </a:lnSpc>
              <a:spcBef>
                <a:spcPts val="1675"/>
              </a:spcBef>
            </a:pPr>
            <a:r>
              <a:rPr lang="en-US" sz="1800">
                <a:effectLst/>
                <a:ea typeface="ＭＳ Ｐゴシック" charset="-128"/>
              </a:rPr>
              <a:t>FXAA + SRAA, SMAA</a:t>
            </a:r>
          </a:p>
          <a:p>
            <a:pPr>
              <a:lnSpc>
                <a:spcPct val="100000"/>
              </a:lnSpc>
              <a:spcBef>
                <a:spcPts val="1675"/>
              </a:spcBef>
            </a:pPr>
            <a:r>
              <a:rPr lang="en-US" sz="2000" b="1">
                <a:effectLst/>
                <a:ea typeface="ＭＳ Ｐゴシック" charset="-128"/>
              </a:rPr>
              <a:t>Primitive IDs are an effective </a:t>
            </a:r>
            <a:r>
              <a:rPr lang="en-US" sz="2000">
                <a:effectLst/>
                <a:ea typeface="ＭＳ Ｐゴシック" charset="-128"/>
              </a:rPr>
              <a:t>and compact heuristic discriminator for AA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228600" y="806450"/>
            <a:ext cx="7772400" cy="946150"/>
          </a:xfrm>
        </p:spPr>
        <p:txBody>
          <a:bodyPr/>
          <a:lstStyle/>
          <a:p>
            <a:r>
              <a:rPr lang="en-US" sz="2600">
                <a:effectLst/>
                <a:ea typeface="ＭＳ Ｐゴシック" charset="-128"/>
              </a:rPr>
              <a:t/>
            </a:r>
            <a:br>
              <a:rPr lang="en-US" sz="2600">
                <a:effectLst/>
                <a:ea typeface="ＭＳ Ｐゴシック" charset="-128"/>
              </a:rPr>
            </a:br>
            <a:r>
              <a:rPr lang="en-US" sz="2600">
                <a:effectLst/>
                <a:ea typeface="ＭＳ Ｐゴシック" charset="-128"/>
              </a:rPr>
              <a:t>SRAA: Subpixel Reconstruction Anti-Aliasing</a:t>
            </a:r>
            <a:br>
              <a:rPr lang="en-US" sz="2600">
                <a:effectLst/>
                <a:ea typeface="ＭＳ Ｐゴシック" charset="-128"/>
              </a:rPr>
            </a:br>
            <a:endParaRPr lang="en-US" sz="2600">
              <a:effectLst/>
              <a:ea typeface="ＭＳ Ｐゴシック" charset="-128"/>
            </a:endParaRPr>
          </a:p>
        </p:txBody>
      </p:sp>
      <p:sp>
        <p:nvSpPr>
          <p:cNvPr id="13315" name="Subtitle 2"/>
          <p:cNvSpPr>
            <a:spLocks noGrp="1"/>
          </p:cNvSpPr>
          <p:nvPr>
            <p:ph type="subTitle" idx="1"/>
          </p:nvPr>
        </p:nvSpPr>
        <p:spPr>
          <a:xfrm>
            <a:off x="0" y="1981200"/>
            <a:ext cx="7315200" cy="990600"/>
          </a:xfrm>
        </p:spPr>
        <p:txBody>
          <a:bodyPr/>
          <a:lstStyle/>
          <a:p>
            <a:r>
              <a:rPr lang="en-US" sz="1400">
                <a:effectLst/>
                <a:ea typeface="ＭＳ Ｐゴシック" charset="-128"/>
              </a:rPr>
              <a:t>Morgan McGuire</a:t>
            </a:r>
            <a:r>
              <a:rPr lang="en-US" sz="1400" baseline="30000">
                <a:effectLst/>
                <a:ea typeface="ＭＳ Ｐゴシック" charset="-128"/>
              </a:rPr>
              <a:t>1</a:t>
            </a:r>
            <a:r>
              <a:rPr lang="en-US" sz="1400">
                <a:effectLst/>
                <a:ea typeface="ＭＳ Ｐゴシック" charset="-128"/>
              </a:rPr>
              <a:t>       Matthäus Chajdas</a:t>
            </a:r>
            <a:r>
              <a:rPr lang="en-US" sz="1400" baseline="30000">
                <a:effectLst/>
                <a:ea typeface="ＭＳ Ｐゴシック" charset="-128"/>
              </a:rPr>
              <a:t>2</a:t>
            </a:r>
            <a:r>
              <a:rPr lang="en-US" sz="1400">
                <a:effectLst/>
                <a:ea typeface="ＭＳ Ｐゴシック" charset="-128"/>
              </a:rPr>
              <a:t>    Sergey Puchin    Miguel Sainz    David Luebke</a:t>
            </a:r>
          </a:p>
          <a:p>
            <a:r>
              <a:rPr lang="en-US" sz="1400" b="1">
                <a:effectLst/>
                <a:ea typeface="ＭＳ Ｐゴシック" charset="-128"/>
              </a:rPr>
              <a:t>NVIDIA</a:t>
            </a:r>
          </a:p>
        </p:txBody>
      </p:sp>
      <p:pic>
        <p:nvPicPr>
          <p:cNvPr id="1331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3382965"/>
            <a:ext cx="914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WmsSeal.gi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00" y="3429000"/>
            <a:ext cx="6111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8"/>
          <p:cNvSpPr>
            <a:spLocks noChangeArrowheads="1"/>
          </p:cNvSpPr>
          <p:nvPr/>
        </p:nvSpPr>
        <p:spPr bwMode="auto">
          <a:xfrm>
            <a:off x="685800" y="3852864"/>
            <a:ext cx="5105400"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p>
            <a:r>
              <a:rPr lang="en-US" sz="1100"/>
              <a:t>Also affiliated with: (</a:t>
            </a:r>
            <a:r>
              <a:rPr lang="en-US" sz="900"/>
              <a:t>1</a:t>
            </a:r>
            <a:r>
              <a:rPr lang="en-US" sz="1100"/>
              <a:t>) Williams College (</a:t>
            </a:r>
            <a:r>
              <a:rPr lang="en-US" sz="900"/>
              <a:t>2</a:t>
            </a:r>
            <a:r>
              <a:rPr lang="en-US" sz="1100"/>
              <a:t>) Technische Universität München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endParaRPr lang="es-ES" smtClean="0">
              <a:effectLst>
                <a:outerShdw blurRad="38100" dist="38100" dir="2700000" algn="tl">
                  <a:srgbClr val="C0C0C0"/>
                </a:outerShdw>
              </a:effectLst>
              <a:ea typeface="ＭＳ Ｐゴシック" charset="-128"/>
            </a:endParaRPr>
          </a:p>
        </p:txBody>
      </p:sp>
      <p:pic>
        <p:nvPicPr>
          <p:cNvPr id="17412" name="Picture 3" descr="a-resu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p:cNvSpPr txBox="1">
            <a:spLocks noChangeArrowheads="1"/>
          </p:cNvSpPr>
          <p:nvPr/>
        </p:nvSpPr>
        <p:spPr bwMode="auto">
          <a:xfrm>
            <a:off x="0" y="3530600"/>
            <a:ext cx="370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a:solidFill>
                  <a:srgbClr val="FFFFFF"/>
                </a:solidFill>
              </a:rPr>
              <a:t>SRAA result</a:t>
            </a:r>
          </a:p>
          <a:p>
            <a:pPr eaLnBrk="1" hangingPunct="1"/>
            <a:r>
              <a:rPr lang="en-US" sz="1600">
                <a:solidFill>
                  <a:srgbClr val="FFFFFF"/>
                </a:solidFill>
              </a:rPr>
              <a:t>Data courtesy of Crytek from Crysis 2</a:t>
            </a:r>
          </a:p>
        </p:txBody>
      </p:sp>
      <p:sp>
        <p:nvSpPr>
          <p:cNvPr id="8" name="Rectangle 7"/>
          <p:cNvSpPr>
            <a:spLocks noChangeArrowheads="1"/>
          </p:cNvSpPr>
          <p:nvPr/>
        </p:nvSpPr>
        <p:spPr bwMode="auto">
          <a:xfrm>
            <a:off x="609600" y="1905000"/>
            <a:ext cx="609600" cy="990600"/>
          </a:xfrm>
          <a:prstGeom prst="rect">
            <a:avLst/>
          </a:prstGeom>
          <a:gradFill rotWithShape="1">
            <a:gsLst>
              <a:gs pos="0">
                <a:srgbClr val="B7FF9E">
                  <a:alpha val="18999"/>
                </a:srgbClr>
              </a:gs>
              <a:gs pos="100000">
                <a:srgbClr val="73CC48">
                  <a:alpha val="18999"/>
                </a:srgbClr>
              </a:gs>
            </a:gsLst>
            <a:lin ang="5400000"/>
          </a:gradFill>
          <a:ln w="28575">
            <a:solidFill>
              <a:srgbClr val="FFFF00"/>
            </a:solidFill>
            <a:round/>
            <a:headEnd/>
            <a:tailEnd/>
          </a:ln>
          <a:effectLst>
            <a:outerShdw blurRad="40000" dist="23000" dir="5400000" rotWithShape="0">
              <a:srgbClr val="808080">
                <a:alpha val="34999"/>
              </a:srgbClr>
            </a:outerShdw>
          </a:effectLst>
        </p:spPr>
        <p:txBody>
          <a:bodyPr lIns="91440" tIns="45720" rIns="91440" bIns="45720"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3962400" y="762000"/>
            <a:ext cx="609600" cy="990600"/>
          </a:xfrm>
          <a:prstGeom prst="rect">
            <a:avLst/>
          </a:prstGeom>
          <a:gradFill rotWithShape="1">
            <a:gsLst>
              <a:gs pos="0">
                <a:srgbClr val="B7FF9E">
                  <a:alpha val="18999"/>
                </a:srgbClr>
              </a:gs>
              <a:gs pos="100000">
                <a:srgbClr val="73CC48">
                  <a:alpha val="18999"/>
                </a:srgbClr>
              </a:gs>
            </a:gsLst>
            <a:lin ang="5400000"/>
          </a:gradFill>
          <a:ln w="28575">
            <a:solidFill>
              <a:srgbClr val="FFFF00"/>
            </a:solidFill>
            <a:round/>
            <a:headEnd/>
            <a:tailEnd/>
          </a:ln>
          <a:effectLst>
            <a:outerShdw blurRad="40000" dist="23000" dir="5400000" rotWithShape="0">
              <a:srgbClr val="808080">
                <a:alpha val="34999"/>
              </a:srgbClr>
            </a:outerShdw>
          </a:effectLst>
        </p:spPr>
        <p:txBody>
          <a:bodyPr lIns="91440" tIns="45720" rIns="91440" bIns="45720"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endParaRPr lang="es-ES" smtClean="0">
              <a:effectLst>
                <a:outerShdw blurRad="38100" dist="38100" dir="2700000" algn="tl">
                  <a:srgbClr val="C0C0C0"/>
                </a:outerShdw>
              </a:effectLst>
              <a:ea typeface="ＭＳ Ｐゴシック" charset="-128"/>
            </a:endParaRPr>
          </a:p>
        </p:txBody>
      </p:sp>
      <p:pic>
        <p:nvPicPr>
          <p:cNvPr id="19460" name="Picture 3" descr="a-result.png"/>
          <p:cNvPicPr>
            <a:picLocks noChangeAspect="1"/>
          </p:cNvPicPr>
          <p:nvPr/>
        </p:nvPicPr>
        <p:blipFill>
          <a:blip r:embed="rId3" cstate="print">
            <a:lum bright="22000"/>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p:cNvSpPr txBox="1">
            <a:spLocks noChangeArrowheads="1"/>
          </p:cNvSpPr>
          <p:nvPr/>
        </p:nvSpPr>
        <p:spPr bwMode="auto">
          <a:xfrm>
            <a:off x="0" y="3530600"/>
            <a:ext cx="370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a:solidFill>
                  <a:srgbClr val="FFFFFF"/>
                </a:solidFill>
              </a:rPr>
              <a:t>SRAA result</a:t>
            </a:r>
          </a:p>
          <a:p>
            <a:pPr eaLnBrk="1" hangingPunct="1"/>
            <a:r>
              <a:rPr lang="en-US" sz="1600">
                <a:solidFill>
                  <a:srgbClr val="FFFFFF"/>
                </a:solidFill>
              </a:rPr>
              <a:t>Data courtesy of Crytek from Crysis 2</a:t>
            </a:r>
          </a:p>
        </p:txBody>
      </p:sp>
      <p:sp>
        <p:nvSpPr>
          <p:cNvPr id="8" name="Rectangle 7"/>
          <p:cNvSpPr>
            <a:spLocks noChangeArrowheads="1"/>
          </p:cNvSpPr>
          <p:nvPr/>
        </p:nvSpPr>
        <p:spPr bwMode="auto">
          <a:xfrm>
            <a:off x="609600" y="1905000"/>
            <a:ext cx="609600" cy="990600"/>
          </a:xfrm>
          <a:prstGeom prst="rect">
            <a:avLst/>
          </a:prstGeom>
          <a:gradFill rotWithShape="1">
            <a:gsLst>
              <a:gs pos="0">
                <a:srgbClr val="B7FF9E">
                  <a:alpha val="18999"/>
                </a:srgbClr>
              </a:gs>
              <a:gs pos="100000">
                <a:srgbClr val="73CC48">
                  <a:alpha val="18999"/>
                </a:srgbClr>
              </a:gs>
            </a:gsLst>
            <a:lin ang="5400000"/>
          </a:gradFill>
          <a:ln w="28575">
            <a:solidFill>
              <a:srgbClr val="FFFF00">
                <a:alpha val="18823"/>
              </a:srgbClr>
            </a:solidFill>
            <a:round/>
            <a:headEnd/>
            <a:tailEnd/>
          </a:ln>
          <a:effectLst>
            <a:outerShdw blurRad="40000" dist="23000" dir="5400000" rotWithShape="0">
              <a:srgbClr val="808080">
                <a:alpha val="34999"/>
              </a:srgbClr>
            </a:outerShdw>
          </a:effectLst>
        </p:spPr>
        <p:txBody>
          <a:bodyPr lIns="91440" tIns="45720" rIns="91440" bIns="45720"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3962400" y="762000"/>
            <a:ext cx="609600" cy="990600"/>
          </a:xfrm>
          <a:prstGeom prst="rect">
            <a:avLst/>
          </a:prstGeom>
          <a:gradFill rotWithShape="1">
            <a:gsLst>
              <a:gs pos="0">
                <a:srgbClr val="B7FF9E">
                  <a:alpha val="18999"/>
                </a:srgbClr>
              </a:gs>
              <a:gs pos="100000">
                <a:srgbClr val="73CC48">
                  <a:alpha val="18999"/>
                </a:srgbClr>
              </a:gs>
            </a:gsLst>
            <a:lin ang="5400000"/>
          </a:gradFill>
          <a:ln w="28575">
            <a:solidFill>
              <a:srgbClr val="FFFF00">
                <a:alpha val="18823"/>
              </a:srgbClr>
            </a:solidFill>
            <a:round/>
            <a:headEnd/>
            <a:tailEnd/>
          </a:ln>
          <a:effectLst>
            <a:outerShdw blurRad="40000" dist="23000" dir="5400000" rotWithShape="0">
              <a:srgbClr val="808080">
                <a:alpha val="34999"/>
              </a:srgbClr>
            </a:outerShdw>
          </a:effectLst>
        </p:spPr>
        <p:txBody>
          <a:bodyPr lIns="91440" tIns="45720" rIns="91440" bIns="45720" anchor="ctr"/>
          <a:lstStyle/>
          <a:p>
            <a:pPr algn="ctr">
              <a:defRPr/>
            </a:pPr>
            <a:endParaRPr lang="en-US">
              <a:solidFill>
                <a:schemeClr val="lt1"/>
              </a:solidFill>
              <a:latin typeface="+mn-lt"/>
              <a:ea typeface="+mn-ea"/>
            </a:endParaRPr>
          </a:p>
        </p:txBody>
      </p:sp>
      <p:pic>
        <p:nvPicPr>
          <p:cNvPr id="5" name="Picture 4" descr="a-resu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190500"/>
            <a:ext cx="2286000" cy="3771900"/>
          </a:xfrm>
          <a:prstGeom prst="rect">
            <a:avLst/>
          </a:prstGeom>
          <a:noFill/>
          <a:ln w="31750">
            <a:solidFill>
              <a:srgbClr val="FFFF00"/>
            </a:solidFill>
            <a:round/>
            <a:headEnd/>
            <a:tailEnd/>
          </a:ln>
          <a:effectLst>
            <a:outerShdw blurRad="228600" dist="88900" dir="5400000" rotWithShape="0">
              <a:srgbClr val="808080">
                <a:alpha val="62999"/>
              </a:srgbClr>
            </a:outerShdw>
          </a:effectLst>
          <a:extLst>
            <a:ext uri="{909E8E84-426E-40DD-AFC4-6F175D3DCCD1}">
              <a14:hiddenFill xmlns:a14="http://schemas.microsoft.com/office/drawing/2010/main">
                <a:solidFill>
                  <a:srgbClr val="FFFFFF"/>
                </a:solidFill>
              </a14:hiddenFill>
            </a:ext>
          </a:extLst>
        </p:spPr>
      </p:pic>
      <p:pic>
        <p:nvPicPr>
          <p:cNvPr id="7" name="Picture 6" descr="a-result.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71600" y="152402"/>
            <a:ext cx="2590800" cy="3844925"/>
          </a:xfrm>
          <a:prstGeom prst="rect">
            <a:avLst/>
          </a:prstGeom>
          <a:noFill/>
          <a:ln w="31750">
            <a:solidFill>
              <a:srgbClr val="FFFF00"/>
            </a:solidFill>
            <a:round/>
            <a:headEnd/>
            <a:tailEnd/>
          </a:ln>
          <a:effectLst>
            <a:outerShdw blurRad="228600" dist="88900" dir="5400000" rotWithShape="0">
              <a:srgbClr val="808080">
                <a:alpha val="6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ea typeface="ＭＳ Ｐゴシック" charset="-128"/>
              </a:rPr>
              <a:t>SRAA</a:t>
            </a:r>
          </a:p>
        </p:txBody>
      </p:sp>
      <p:sp>
        <p:nvSpPr>
          <p:cNvPr id="21507" name="Content Placeholder 4"/>
          <p:cNvSpPr>
            <a:spLocks noGrp="1"/>
          </p:cNvSpPr>
          <p:nvPr>
            <p:ph idx="1"/>
          </p:nvPr>
        </p:nvSpPr>
        <p:spPr>
          <a:xfrm>
            <a:off x="457200" y="990602"/>
            <a:ext cx="6400800" cy="2759075"/>
          </a:xfrm>
        </p:spPr>
        <p:txBody>
          <a:bodyPr/>
          <a:lstStyle/>
          <a:p>
            <a:r>
              <a:rPr lang="en-US" sz="2000" b="1">
                <a:ea typeface="ＭＳ Ｐゴシック" charset="-128"/>
              </a:rPr>
              <a:t>SRAA is research </a:t>
            </a:r>
            <a:r>
              <a:rPr lang="en-US" sz="2000">
                <a:ea typeface="ＭＳ Ｐゴシック" charset="-128"/>
              </a:rPr>
              <a:t>targeting cases where 1 spp morphological approaches fail</a:t>
            </a:r>
          </a:p>
          <a:p>
            <a:endParaRPr lang="en-US" sz="2000">
              <a:ea typeface="ＭＳ Ｐゴシック" charset="-128"/>
            </a:endParaRPr>
          </a:p>
          <a:p>
            <a:r>
              <a:rPr lang="en-US" sz="2000">
                <a:ea typeface="ＭＳ Ｐゴシック" charset="-128"/>
              </a:rPr>
              <a:t>Combined with another method for edges</a:t>
            </a:r>
          </a:p>
          <a:p>
            <a:endParaRPr lang="en-US" sz="2000">
              <a:ea typeface="ＭＳ Ｐゴシック" charset="-128"/>
            </a:endParaRPr>
          </a:p>
          <a:p>
            <a:r>
              <a:rPr lang="en-US" sz="2000">
                <a:ea typeface="ＭＳ Ｐゴシック" charset="-128"/>
              </a:rPr>
              <a:t>Performance and quality improvements since I3D 2011 paper (NVIDIA tech report coming soon)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2531" name="Content Placeholder 2"/>
          <p:cNvSpPr>
            <a:spLocks noGrp="1"/>
          </p:cNvSpPr>
          <p:nvPr>
            <p:ph idx="1"/>
          </p:nvPr>
        </p:nvSpPr>
        <p:spPr/>
        <p:txBody>
          <a:bodyPr/>
          <a:lstStyle/>
          <a:p>
            <a:endParaRPr lang="es-ES" smtClean="0">
              <a:ea typeface="ＭＳ Ｐゴシック" charset="-128"/>
            </a:endParaRPr>
          </a:p>
        </p:txBody>
      </p:sp>
      <p:pic>
        <p:nvPicPr>
          <p:cNvPr id="22532" name="Picture 3" descr="regular_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0" y="35306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a:solidFill>
                  <a:srgbClr val="FFFFFF"/>
                </a:solidFill>
              </a:rPr>
              <a:t>1 sample-per-pixel input</a:t>
            </a:r>
          </a:p>
          <a:p>
            <a:pPr eaLnBrk="1" hangingPunct="1"/>
            <a:r>
              <a:rPr lang="en-US" sz="1600">
                <a:solidFill>
                  <a:srgbClr val="FFFFFF"/>
                </a:solidFill>
              </a:rPr>
              <a:t>Data courtesy of DICE from Battlefield 3</a:t>
            </a:r>
          </a:p>
        </p:txBody>
      </p:sp>
      <p:grpSp>
        <p:nvGrpSpPr>
          <p:cNvPr id="3" name="Group 9"/>
          <p:cNvGrpSpPr>
            <a:grpSpLocks/>
          </p:cNvGrpSpPr>
          <p:nvPr/>
        </p:nvGrpSpPr>
        <p:grpSpPr bwMode="auto">
          <a:xfrm>
            <a:off x="1828801" y="1066800"/>
            <a:ext cx="3752850" cy="1524000"/>
            <a:chOff x="1828800" y="1066800"/>
            <a:chExt cx="3752850" cy="1524000"/>
          </a:xfrm>
        </p:grpSpPr>
        <p:sp>
          <p:nvSpPr>
            <p:cNvPr id="6" name="Rectangle 5"/>
            <p:cNvSpPr>
              <a:spLocks noChangeArrowheads="1"/>
            </p:cNvSpPr>
            <p:nvPr/>
          </p:nvSpPr>
          <p:spPr bwMode="auto">
            <a:xfrm>
              <a:off x="3505200"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Rectangle 6"/>
            <p:cNvSpPr>
              <a:spLocks noChangeArrowheads="1"/>
            </p:cNvSpPr>
            <p:nvPr/>
          </p:nvSpPr>
          <p:spPr bwMode="auto">
            <a:xfrm>
              <a:off x="1828800" y="21336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5181600"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regular_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12"/>
          <p:cNvGrpSpPr>
            <a:grpSpLocks/>
          </p:cNvGrpSpPr>
          <p:nvPr/>
        </p:nvGrpSpPr>
        <p:grpSpPr bwMode="auto">
          <a:xfrm>
            <a:off x="1828801" y="1066800"/>
            <a:ext cx="3752850" cy="1524000"/>
            <a:chOff x="1828800" y="1066800"/>
            <a:chExt cx="3752850" cy="1524000"/>
          </a:xfrm>
        </p:grpSpPr>
        <p:sp>
          <p:nvSpPr>
            <p:cNvPr id="14" name="Rectangle 13"/>
            <p:cNvSpPr>
              <a:spLocks noChangeArrowheads="1"/>
            </p:cNvSpPr>
            <p:nvPr/>
          </p:nvSpPr>
          <p:spPr bwMode="auto">
            <a:xfrm>
              <a:off x="3505200"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5" name="Rectangle 14"/>
            <p:cNvSpPr>
              <a:spLocks noChangeArrowheads="1"/>
            </p:cNvSpPr>
            <p:nvPr/>
          </p:nvSpPr>
          <p:spPr bwMode="auto">
            <a:xfrm>
              <a:off x="1828800" y="21336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6" name="Rectangle 15"/>
            <p:cNvSpPr>
              <a:spLocks noChangeArrowheads="1"/>
            </p:cNvSpPr>
            <p:nvPr/>
          </p:nvSpPr>
          <p:spPr bwMode="auto">
            <a:xfrm>
              <a:off x="5181600"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sp>
        <p:nvSpPr>
          <p:cNvPr id="24580" name="TextBox 4"/>
          <p:cNvSpPr txBox="1">
            <a:spLocks noChangeArrowheads="1"/>
          </p:cNvSpPr>
          <p:nvPr/>
        </p:nvSpPr>
        <p:spPr bwMode="auto">
          <a:xfrm>
            <a:off x="0" y="35306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1600">
              <a:solidFill>
                <a:srgbClr val="FFFFFF"/>
              </a:solidFill>
            </a:endParaRPr>
          </a:p>
          <a:p>
            <a:pPr eaLnBrk="1" hangingPunct="1"/>
            <a:r>
              <a:rPr lang="en-US" sz="1600">
                <a:solidFill>
                  <a:srgbClr val="FFFFFF"/>
                </a:solidFill>
              </a:rPr>
              <a:t>Data courtesy of DICE from Battlefield 3</a:t>
            </a:r>
          </a:p>
        </p:txBody>
      </p:sp>
      <p:sp>
        <p:nvSpPr>
          <p:cNvPr id="6" name="Rectangle 5"/>
          <p:cNvSpPr>
            <a:spLocks noChangeArrowheads="1"/>
          </p:cNvSpPr>
          <p:nvPr/>
        </p:nvSpPr>
        <p:spPr bwMode="auto">
          <a:xfrm>
            <a:off x="3505201"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5181601"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10" name="Rectangle 9"/>
          <p:cNvSpPr/>
          <p:nvPr/>
        </p:nvSpPr>
        <p:spPr>
          <a:xfrm>
            <a:off x="0" y="0"/>
            <a:ext cx="7315200" cy="4114800"/>
          </a:xfrm>
          <a:prstGeom prst="rect">
            <a:avLst/>
          </a:prstGeom>
          <a:solidFill>
            <a:srgbClr val="FFFFFF">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dirty="0"/>
          </a:p>
        </p:txBody>
      </p:sp>
      <p:pic>
        <p:nvPicPr>
          <p:cNvPr id="17" name="Picture 16" descr="bf3.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6600" y="228601"/>
            <a:ext cx="3429000" cy="3778250"/>
          </a:xfrm>
          <a:prstGeom prst="rect">
            <a:avLst/>
          </a:prstGeom>
          <a:noFill/>
          <a:ln>
            <a:noFill/>
          </a:ln>
          <a:effectLst>
            <a:outerShdw blurRad="1016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2286000" y="228602"/>
            <a:ext cx="877888" cy="4619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Input</a:t>
            </a:r>
          </a:p>
        </p:txBody>
      </p:sp>
      <p:sp>
        <p:nvSpPr>
          <p:cNvPr id="19" name="TextBox 18"/>
          <p:cNvSpPr txBox="1">
            <a:spLocks noChangeArrowheads="1"/>
          </p:cNvSpPr>
          <p:nvPr/>
        </p:nvSpPr>
        <p:spPr bwMode="auto">
          <a:xfrm>
            <a:off x="2133602" y="2209802"/>
            <a:ext cx="1108075" cy="8302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SRAA</a:t>
            </a:r>
          </a:p>
          <a:p>
            <a:pPr>
              <a:defRPr/>
            </a:pPr>
            <a:r>
              <a:rPr lang="en-US" dirty="0">
                <a:solidFill>
                  <a:srgbClr val="000000"/>
                </a:solidFill>
                <a:cs typeface="ＭＳ Ｐゴシック" charset="-128"/>
              </a:rPr>
              <a:t>Output</a:t>
            </a:r>
          </a:p>
        </p:txBody>
      </p:sp>
      <p:sp>
        <p:nvSpPr>
          <p:cNvPr id="20" name="Title 3"/>
          <p:cNvSpPr>
            <a:spLocks noGrp="1"/>
          </p:cNvSpPr>
          <p:nvPr>
            <p:ph type="title"/>
          </p:nvPr>
        </p:nvSpPr>
        <p:spPr>
          <a:xfrm>
            <a:off x="152402" y="152400"/>
            <a:ext cx="6721475" cy="579438"/>
          </a:xfrm>
        </p:spPr>
        <p:txBody>
          <a:bodyPr/>
          <a:lstStyle/>
          <a:p>
            <a:r>
              <a:rPr lang="en-US" smtClean="0">
                <a:ea typeface="ＭＳ Ｐゴシック" charset="-128"/>
              </a:rPr>
              <a:t>Edges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regular_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Group 12"/>
          <p:cNvGrpSpPr>
            <a:grpSpLocks/>
          </p:cNvGrpSpPr>
          <p:nvPr/>
        </p:nvGrpSpPr>
        <p:grpSpPr bwMode="auto">
          <a:xfrm>
            <a:off x="1828801" y="1066800"/>
            <a:ext cx="3752850" cy="1524000"/>
            <a:chOff x="1828800" y="1066800"/>
            <a:chExt cx="3752850" cy="1524000"/>
          </a:xfrm>
        </p:grpSpPr>
        <p:sp>
          <p:nvSpPr>
            <p:cNvPr id="14" name="Rectangle 13"/>
            <p:cNvSpPr>
              <a:spLocks noChangeArrowheads="1"/>
            </p:cNvSpPr>
            <p:nvPr/>
          </p:nvSpPr>
          <p:spPr bwMode="auto">
            <a:xfrm>
              <a:off x="3505200"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5" name="Rectangle 14"/>
            <p:cNvSpPr>
              <a:spLocks noChangeArrowheads="1"/>
            </p:cNvSpPr>
            <p:nvPr/>
          </p:nvSpPr>
          <p:spPr bwMode="auto">
            <a:xfrm>
              <a:off x="1828800" y="21336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6" name="Rectangle 15"/>
            <p:cNvSpPr>
              <a:spLocks noChangeArrowheads="1"/>
            </p:cNvSpPr>
            <p:nvPr/>
          </p:nvSpPr>
          <p:spPr bwMode="auto">
            <a:xfrm>
              <a:off x="5181600"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sp>
        <p:nvSpPr>
          <p:cNvPr id="26628" name="TextBox 4"/>
          <p:cNvSpPr txBox="1">
            <a:spLocks noChangeArrowheads="1"/>
          </p:cNvSpPr>
          <p:nvPr/>
        </p:nvSpPr>
        <p:spPr bwMode="auto">
          <a:xfrm>
            <a:off x="0" y="35306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1600">
              <a:solidFill>
                <a:srgbClr val="FFFFFF"/>
              </a:solidFill>
            </a:endParaRPr>
          </a:p>
          <a:p>
            <a:pPr eaLnBrk="1" hangingPunct="1"/>
            <a:r>
              <a:rPr lang="en-US" sz="1600">
                <a:solidFill>
                  <a:srgbClr val="FFFFFF"/>
                </a:solidFill>
              </a:rPr>
              <a:t>Data courtesy of DICE from Battlefield 3</a:t>
            </a:r>
          </a:p>
        </p:txBody>
      </p:sp>
      <p:sp>
        <p:nvSpPr>
          <p:cNvPr id="6" name="Rectangle 5"/>
          <p:cNvSpPr>
            <a:spLocks noChangeArrowheads="1"/>
          </p:cNvSpPr>
          <p:nvPr/>
        </p:nvSpPr>
        <p:spPr bwMode="auto">
          <a:xfrm>
            <a:off x="3505201"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5181601"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10" name="Rectangle 9"/>
          <p:cNvSpPr/>
          <p:nvPr/>
        </p:nvSpPr>
        <p:spPr>
          <a:xfrm>
            <a:off x="0" y="0"/>
            <a:ext cx="7315200" cy="4114800"/>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dirty="0"/>
          </a:p>
        </p:txBody>
      </p:sp>
      <p:pic>
        <p:nvPicPr>
          <p:cNvPr id="12" name="Picture 11" descr="bf3.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6600" y="228600"/>
            <a:ext cx="3352800" cy="3784600"/>
          </a:xfrm>
          <a:prstGeom prst="rect">
            <a:avLst/>
          </a:prstGeom>
          <a:noFill/>
          <a:ln w="9525">
            <a:solidFill>
              <a:schemeClr val="bg2"/>
            </a:solidFill>
            <a:miter lim="800000"/>
            <a:headEnd/>
            <a:tailEn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a:spLocks noChangeArrowheads="1"/>
          </p:cNvSpPr>
          <p:nvPr/>
        </p:nvSpPr>
        <p:spPr bwMode="auto">
          <a:xfrm>
            <a:off x="2286000" y="228602"/>
            <a:ext cx="877888" cy="4619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Input</a:t>
            </a:r>
          </a:p>
        </p:txBody>
      </p:sp>
      <p:sp>
        <p:nvSpPr>
          <p:cNvPr id="19" name="TextBox 18"/>
          <p:cNvSpPr txBox="1">
            <a:spLocks noChangeArrowheads="1"/>
          </p:cNvSpPr>
          <p:nvPr/>
        </p:nvSpPr>
        <p:spPr bwMode="auto">
          <a:xfrm>
            <a:off x="2133602" y="2209802"/>
            <a:ext cx="1108075" cy="8302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SRAA</a:t>
            </a:r>
          </a:p>
          <a:p>
            <a:pPr>
              <a:defRPr/>
            </a:pPr>
            <a:r>
              <a:rPr lang="en-US" dirty="0">
                <a:solidFill>
                  <a:srgbClr val="000000"/>
                </a:solidFill>
                <a:cs typeface="ＭＳ Ｐゴシック" charset="-128"/>
              </a:rPr>
              <a:t>Output</a:t>
            </a:r>
          </a:p>
        </p:txBody>
      </p:sp>
      <p:sp>
        <p:nvSpPr>
          <p:cNvPr id="20" name="Title 3"/>
          <p:cNvSpPr>
            <a:spLocks noGrp="1"/>
          </p:cNvSpPr>
          <p:nvPr>
            <p:ph type="title"/>
          </p:nvPr>
        </p:nvSpPr>
        <p:spPr>
          <a:xfrm>
            <a:off x="152402" y="152400"/>
            <a:ext cx="6721475" cy="838200"/>
          </a:xfrm>
        </p:spPr>
        <p:txBody>
          <a:bodyPr/>
          <a:lstStyle/>
          <a:p>
            <a:r>
              <a:rPr lang="en-US" smtClean="0">
                <a:ea typeface="ＭＳ Ｐゴシック" charset="-128"/>
              </a:rPr>
              <a:t>Subpixel</a:t>
            </a:r>
            <a:br>
              <a:rPr lang="en-US" smtClean="0">
                <a:ea typeface="ＭＳ Ｐゴシック" charset="-128"/>
              </a:rPr>
            </a:br>
            <a:r>
              <a:rPr lang="en-US" smtClean="0">
                <a:ea typeface="ＭＳ Ｐゴシック" charset="-128"/>
              </a:rPr>
              <a:t>Features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regular_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12"/>
          <p:cNvGrpSpPr>
            <a:grpSpLocks/>
          </p:cNvGrpSpPr>
          <p:nvPr/>
        </p:nvGrpSpPr>
        <p:grpSpPr bwMode="auto">
          <a:xfrm>
            <a:off x="1828801" y="1066800"/>
            <a:ext cx="3752850" cy="1524000"/>
            <a:chOff x="1828800" y="1066800"/>
            <a:chExt cx="3752850" cy="1524000"/>
          </a:xfrm>
        </p:grpSpPr>
        <p:sp>
          <p:nvSpPr>
            <p:cNvPr id="14" name="Rectangle 13"/>
            <p:cNvSpPr>
              <a:spLocks noChangeArrowheads="1"/>
            </p:cNvSpPr>
            <p:nvPr/>
          </p:nvSpPr>
          <p:spPr bwMode="auto">
            <a:xfrm>
              <a:off x="3505200"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5" name="Rectangle 14"/>
            <p:cNvSpPr>
              <a:spLocks noChangeArrowheads="1"/>
            </p:cNvSpPr>
            <p:nvPr/>
          </p:nvSpPr>
          <p:spPr bwMode="auto">
            <a:xfrm>
              <a:off x="1828800" y="21336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6" name="Rectangle 15"/>
            <p:cNvSpPr>
              <a:spLocks noChangeArrowheads="1"/>
            </p:cNvSpPr>
            <p:nvPr/>
          </p:nvSpPr>
          <p:spPr bwMode="auto">
            <a:xfrm>
              <a:off x="5181600"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sp>
        <p:nvSpPr>
          <p:cNvPr id="28676" name="TextBox 4"/>
          <p:cNvSpPr txBox="1">
            <a:spLocks noChangeArrowheads="1"/>
          </p:cNvSpPr>
          <p:nvPr/>
        </p:nvSpPr>
        <p:spPr bwMode="auto">
          <a:xfrm>
            <a:off x="0" y="35306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1600">
              <a:solidFill>
                <a:srgbClr val="FFFFFF"/>
              </a:solidFill>
            </a:endParaRPr>
          </a:p>
          <a:p>
            <a:pPr eaLnBrk="1" hangingPunct="1"/>
            <a:r>
              <a:rPr lang="en-US" sz="1600">
                <a:solidFill>
                  <a:srgbClr val="FFFFFF"/>
                </a:solidFill>
              </a:rPr>
              <a:t>Data courtesy of DICE from Battlefield 3</a:t>
            </a:r>
          </a:p>
        </p:txBody>
      </p:sp>
      <p:sp>
        <p:nvSpPr>
          <p:cNvPr id="6" name="Rectangle 5"/>
          <p:cNvSpPr>
            <a:spLocks noChangeArrowheads="1"/>
          </p:cNvSpPr>
          <p:nvPr/>
        </p:nvSpPr>
        <p:spPr bwMode="auto">
          <a:xfrm>
            <a:off x="3505201" y="10668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5181601" y="2362200"/>
            <a:ext cx="400050" cy="228600"/>
          </a:xfrm>
          <a:prstGeom prst="rect">
            <a:avLst/>
          </a:prstGeom>
          <a:noFill/>
          <a:ln w="47625">
            <a:solidFill>
              <a:srgbClr val="FFFF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40" tIns="45720" rIns="91440" bIns="45720" anchor="ctr"/>
          <a:lstStyle/>
          <a:p>
            <a:pPr algn="ctr">
              <a:defRPr/>
            </a:pPr>
            <a:endParaRPr lang="en-US">
              <a:solidFill>
                <a:schemeClr val="lt1"/>
              </a:solidFill>
              <a:latin typeface="+mn-lt"/>
              <a:ea typeface="+mn-ea"/>
            </a:endParaRPr>
          </a:p>
        </p:txBody>
      </p:sp>
      <p:sp>
        <p:nvSpPr>
          <p:cNvPr id="10" name="Rectangle 9"/>
          <p:cNvSpPr/>
          <p:nvPr/>
        </p:nvSpPr>
        <p:spPr>
          <a:xfrm>
            <a:off x="0" y="0"/>
            <a:ext cx="7315200" cy="4114800"/>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a:defRPr/>
            </a:pPr>
            <a:endParaRPr lang="en-US" dirty="0"/>
          </a:p>
        </p:txBody>
      </p:sp>
      <p:pic>
        <p:nvPicPr>
          <p:cNvPr id="11" name="Picture 10" descr="bf3.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6600" y="228602"/>
            <a:ext cx="3505200" cy="3749675"/>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2286000" y="228602"/>
            <a:ext cx="877888" cy="4619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Input</a:t>
            </a:r>
          </a:p>
        </p:txBody>
      </p:sp>
      <p:sp>
        <p:nvSpPr>
          <p:cNvPr id="19" name="TextBox 18"/>
          <p:cNvSpPr txBox="1">
            <a:spLocks noChangeArrowheads="1"/>
          </p:cNvSpPr>
          <p:nvPr/>
        </p:nvSpPr>
        <p:spPr bwMode="auto">
          <a:xfrm>
            <a:off x="2133602" y="2209802"/>
            <a:ext cx="1108075" cy="830263"/>
          </a:xfrm>
          <a:prstGeom prst="rect">
            <a:avLst/>
          </a:prstGeom>
          <a:noFill/>
          <a:ln>
            <a:noFill/>
          </a:ln>
          <a:effectLst>
            <a:outerShdw blurRad="50800" dist="2540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p>
            <a:pPr>
              <a:defRPr/>
            </a:pPr>
            <a:r>
              <a:rPr lang="en-US" dirty="0">
                <a:solidFill>
                  <a:srgbClr val="000000"/>
                </a:solidFill>
                <a:cs typeface="ＭＳ Ｐゴシック" charset="-128"/>
              </a:rPr>
              <a:t>SRAA</a:t>
            </a:r>
          </a:p>
          <a:p>
            <a:pPr>
              <a:defRPr/>
            </a:pPr>
            <a:r>
              <a:rPr lang="en-US" dirty="0">
                <a:solidFill>
                  <a:srgbClr val="000000"/>
                </a:solidFill>
                <a:cs typeface="ＭＳ Ｐゴシック" charset="-128"/>
              </a:rPr>
              <a:t>Output</a:t>
            </a:r>
          </a:p>
        </p:txBody>
      </p:sp>
      <p:sp>
        <p:nvSpPr>
          <p:cNvPr id="20" name="Title 3"/>
          <p:cNvSpPr>
            <a:spLocks noGrp="1"/>
          </p:cNvSpPr>
          <p:nvPr>
            <p:ph type="title"/>
          </p:nvPr>
        </p:nvSpPr>
        <p:spPr>
          <a:xfrm>
            <a:off x="152402" y="152400"/>
            <a:ext cx="6721475" cy="838200"/>
          </a:xfrm>
        </p:spPr>
        <p:txBody>
          <a:bodyPr/>
          <a:lstStyle/>
          <a:p>
            <a:r>
              <a:rPr lang="en-US" smtClean="0">
                <a:ea typeface="ＭＳ Ｐゴシック" charset="-128"/>
              </a:rPr>
              <a:t>Subpixel</a:t>
            </a:r>
            <a:br>
              <a:rPr lang="en-US" smtClean="0">
                <a:ea typeface="ＭＳ Ｐゴシック" charset="-128"/>
              </a:rPr>
            </a:br>
            <a:r>
              <a:rPr lang="en-US" smtClean="0">
                <a:ea typeface="ＭＳ Ｐゴシック" charset="-128"/>
              </a:rPr>
              <a:t>Features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2323</TotalTime>
  <Words>757</Words>
  <Application>Microsoft Office PowerPoint</Application>
  <PresentationFormat>Personalizado</PresentationFormat>
  <Paragraphs>133</Paragraphs>
  <Slides>19</Slides>
  <Notes>19</Notes>
  <HiddenSlides>0</HiddenSlides>
  <MMClips>0</MMClips>
  <ScaleCrop>false</ScaleCrop>
  <HeadingPairs>
    <vt:vector size="4" baseType="variant">
      <vt:variant>
        <vt:lpstr>Tema</vt:lpstr>
      </vt:variant>
      <vt:variant>
        <vt:i4>3</vt:i4>
      </vt:variant>
      <vt:variant>
        <vt:lpstr>Títulos de diapositiva</vt:lpstr>
      </vt:variant>
      <vt:variant>
        <vt:i4>19</vt:i4>
      </vt:variant>
    </vt:vector>
  </HeadingPairs>
  <TitlesOfParts>
    <vt:vector size="22" baseType="lpstr">
      <vt:lpstr>Custom Design</vt:lpstr>
      <vt:lpstr>1_Custom Design</vt:lpstr>
      <vt:lpstr>Office Theme</vt:lpstr>
      <vt:lpstr> Filtering Approaches for  Real-Time Anti-Aliasing </vt:lpstr>
      <vt:lpstr> SRAA: Subpixel Reconstruction Anti-Aliasing </vt:lpstr>
      <vt:lpstr>Presentación de PowerPoint</vt:lpstr>
      <vt:lpstr>Presentación de PowerPoint</vt:lpstr>
      <vt:lpstr>SRAA</vt:lpstr>
      <vt:lpstr>Presentación de PowerPoint</vt:lpstr>
      <vt:lpstr>Edges</vt:lpstr>
      <vt:lpstr>Subpixel Features</vt:lpstr>
      <vt:lpstr>Subpixel Features</vt:lpstr>
      <vt:lpstr>Presentación de PowerPoint</vt:lpstr>
      <vt:lpstr>Presentación de PowerPoint</vt:lpstr>
      <vt:lpstr>SRAA Attributes</vt:lpstr>
      <vt:lpstr>The Key Idea</vt:lpstr>
      <vt:lpstr>Implementation Notes</vt:lpstr>
      <vt:lpstr>Space and quality</vt:lpstr>
      <vt:lpstr>Space and quality</vt:lpstr>
      <vt:lpstr>R8 Primitive ID Buffer</vt:lpstr>
      <vt:lpstr>Presentación de PowerPoint</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SRAA: Subpixel Reconstruction Anti-Aliasing</dc:title>
  <dc:creator>Morgan McGuire</dc:creator>
  <cp:lastModifiedBy>IRYOKU</cp:lastModifiedBy>
  <cp:revision>165</cp:revision>
  <dcterms:created xsi:type="dcterms:W3CDTF">2011-08-09T23:04:00Z</dcterms:created>
  <dcterms:modified xsi:type="dcterms:W3CDTF">2011-11-28T16:46:30Z</dcterms:modified>
</cp:coreProperties>
</file>